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5"/>
  </p:notesMasterIdLst>
  <p:sldIdLst>
    <p:sldId id="443" r:id="rId2"/>
    <p:sldId id="446" r:id="rId3"/>
    <p:sldId id="447" r:id="rId4"/>
    <p:sldId id="445" r:id="rId5"/>
    <p:sldId id="450" r:id="rId6"/>
    <p:sldId id="451" r:id="rId7"/>
    <p:sldId id="449" r:id="rId8"/>
    <p:sldId id="448" r:id="rId9"/>
    <p:sldId id="453" r:id="rId10"/>
    <p:sldId id="452" r:id="rId11"/>
    <p:sldId id="454" r:id="rId12"/>
    <p:sldId id="455" r:id="rId13"/>
    <p:sldId id="456" r:id="rId14"/>
    <p:sldId id="461" r:id="rId15"/>
    <p:sldId id="457" r:id="rId16"/>
    <p:sldId id="458" r:id="rId17"/>
    <p:sldId id="459" r:id="rId18"/>
    <p:sldId id="469" r:id="rId19"/>
    <p:sldId id="470" r:id="rId20"/>
    <p:sldId id="476" r:id="rId21"/>
    <p:sldId id="471" r:id="rId22"/>
    <p:sldId id="472" r:id="rId23"/>
    <p:sldId id="473" r:id="rId24"/>
    <p:sldId id="465" r:id="rId25"/>
    <p:sldId id="466" r:id="rId26"/>
    <p:sldId id="467" r:id="rId27"/>
    <p:sldId id="468" r:id="rId28"/>
    <p:sldId id="475" r:id="rId29"/>
    <p:sldId id="478" r:id="rId30"/>
    <p:sldId id="444" r:id="rId31"/>
    <p:sldId id="462" r:id="rId32"/>
    <p:sldId id="463" r:id="rId33"/>
    <p:sldId id="464" r:id="rId34"/>
    <p:sldId id="477" r:id="rId35"/>
    <p:sldId id="482" r:id="rId36"/>
    <p:sldId id="483" r:id="rId37"/>
    <p:sldId id="485" r:id="rId38"/>
    <p:sldId id="486" r:id="rId39"/>
    <p:sldId id="487" r:id="rId40"/>
    <p:sldId id="488" r:id="rId41"/>
    <p:sldId id="489" r:id="rId42"/>
    <p:sldId id="490" r:id="rId43"/>
    <p:sldId id="491" r:id="rId44"/>
    <p:sldId id="495" r:id="rId45"/>
    <p:sldId id="493" r:id="rId46"/>
    <p:sldId id="494" r:id="rId47"/>
    <p:sldId id="499" r:id="rId48"/>
    <p:sldId id="500" r:id="rId49"/>
    <p:sldId id="501" r:id="rId50"/>
    <p:sldId id="502" r:id="rId51"/>
    <p:sldId id="503" r:id="rId52"/>
    <p:sldId id="504" r:id="rId53"/>
    <p:sldId id="505" r:id="rId54"/>
    <p:sldId id="497" r:id="rId55"/>
    <p:sldId id="506" r:id="rId56"/>
    <p:sldId id="507" r:id="rId57"/>
    <p:sldId id="512" r:id="rId58"/>
    <p:sldId id="556" r:id="rId59"/>
    <p:sldId id="557" r:id="rId60"/>
    <p:sldId id="513" r:id="rId61"/>
    <p:sldId id="509" r:id="rId62"/>
    <p:sldId id="510" r:id="rId63"/>
    <p:sldId id="511" r:id="rId64"/>
    <p:sldId id="496" r:id="rId65"/>
    <p:sldId id="508" r:id="rId66"/>
    <p:sldId id="479" r:id="rId67"/>
    <p:sldId id="480" r:id="rId68"/>
    <p:sldId id="481" r:id="rId69"/>
    <p:sldId id="514" r:id="rId70"/>
    <p:sldId id="535" r:id="rId71"/>
    <p:sldId id="536" r:id="rId72"/>
    <p:sldId id="538" r:id="rId73"/>
    <p:sldId id="540" r:id="rId74"/>
    <p:sldId id="543" r:id="rId75"/>
    <p:sldId id="546" r:id="rId76"/>
    <p:sldId id="526" r:id="rId77"/>
    <p:sldId id="527" r:id="rId78"/>
    <p:sldId id="547" r:id="rId79"/>
    <p:sldId id="528" r:id="rId80"/>
    <p:sldId id="529" r:id="rId81"/>
    <p:sldId id="530" r:id="rId82"/>
    <p:sldId id="531" r:id="rId83"/>
    <p:sldId id="533" r:id="rId84"/>
    <p:sldId id="534" r:id="rId85"/>
    <p:sldId id="549" r:id="rId86"/>
    <p:sldId id="551" r:id="rId87"/>
    <p:sldId id="552" r:id="rId88"/>
    <p:sldId id="550" r:id="rId89"/>
    <p:sldId id="553" r:id="rId90"/>
    <p:sldId id="484" r:id="rId91"/>
    <p:sldId id="548" r:id="rId92"/>
    <p:sldId id="498" r:id="rId93"/>
    <p:sldId id="554" r:id="rId94"/>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7D"/>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8" autoAdjust="0"/>
    <p:restoredTop sz="95488" autoAdjust="0"/>
  </p:normalViewPr>
  <p:slideViewPr>
    <p:cSldViewPr>
      <p:cViewPr varScale="1">
        <p:scale>
          <a:sx n="83" d="100"/>
          <a:sy n="83" d="100"/>
        </p:scale>
        <p:origin x="1483" y="72"/>
      </p:cViewPr>
      <p:guideLst>
        <p:guide orient="horz" pos="2160"/>
        <p:guide pos="2880"/>
      </p:guideLst>
    </p:cSldViewPr>
  </p:slideViewPr>
  <p:outlineViewPr>
    <p:cViewPr>
      <p:scale>
        <a:sx n="33" d="100"/>
        <a:sy n="33" d="100"/>
      </p:scale>
      <p:origin x="0" y="-8424"/>
    </p:cViewPr>
  </p:outlineViewPr>
  <p:notesTextViewPr>
    <p:cViewPr>
      <p:scale>
        <a:sx n="100" d="100"/>
        <a:sy n="100" d="100"/>
      </p:scale>
      <p:origin x="0" y="0"/>
    </p:cViewPr>
  </p:notesTextViewPr>
  <p:sorterViewPr>
    <p:cViewPr>
      <p:scale>
        <a:sx n="66" d="100"/>
        <a:sy n="66" d="100"/>
      </p:scale>
      <p:origin x="0" y="7140"/>
    </p:cViewPr>
  </p:sorterViewPr>
  <p:notesViewPr>
    <p:cSldViewPr>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412B2CB2-80C3-47C4-8D7B-C682D7745F88}" type="datetimeFigureOut">
              <a:rPr lang="zh-CN" altLang="en-US"/>
              <a:pPr>
                <a:defRPr/>
              </a:pPr>
              <a:t>2019/8/21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3C0A11A6-97EC-419D-A37F-0BCF98B38561}" type="slidenum">
              <a:rPr lang="zh-CN" altLang="en-US"/>
              <a:pPr>
                <a:defRPr/>
              </a:pPr>
              <a:t>‹#›</a:t>
            </a:fld>
            <a:endParaRPr lang="zh-CN" altLang="en-US"/>
          </a:p>
        </p:txBody>
      </p:sp>
    </p:spTree>
    <p:extLst>
      <p:ext uri="{BB962C8B-B14F-4D97-AF65-F5344CB8AC3E}">
        <p14:creationId xmlns:p14="http://schemas.microsoft.com/office/powerpoint/2010/main" val="24316714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C0A11A6-97EC-419D-A37F-0BCF98B38561}" type="slidenum">
              <a:rPr lang="zh-CN" altLang="en-US" smtClean="0"/>
              <a:pPr>
                <a:defRPr/>
              </a:pPr>
              <a:t>13</a:t>
            </a:fld>
            <a:endParaRPr lang="zh-CN" altLang="en-US"/>
          </a:p>
        </p:txBody>
      </p:sp>
    </p:spTree>
    <p:extLst>
      <p:ext uri="{BB962C8B-B14F-4D97-AF65-F5344CB8AC3E}">
        <p14:creationId xmlns:p14="http://schemas.microsoft.com/office/powerpoint/2010/main" val="2427035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关于以上内容，它的好处在于</a:t>
            </a:r>
            <a:r>
              <a:rPr lang="en-US" altLang="zh-CN" sz="1200" dirty="0"/>
              <a:t>:</a:t>
            </a:r>
            <a:r>
              <a:rPr lang="zh-CN" altLang="en-US" sz="1200" dirty="0"/>
              <a:t>比较形象地说明了波粒二象性与量子化条件的关系，有一定启发性</a:t>
            </a:r>
            <a:r>
              <a:rPr lang="en-US" altLang="zh-CN" sz="1200" dirty="0"/>
              <a:t>;</a:t>
            </a:r>
          </a:p>
          <a:p>
            <a:r>
              <a:rPr lang="zh-CN" altLang="en-US" sz="1200" dirty="0"/>
              <a:t> 不过，必须强调指出所有这些叙述方法，都是非常近似的</a:t>
            </a:r>
            <a:r>
              <a:rPr lang="en-US" altLang="zh-CN" sz="1200" dirty="0"/>
              <a:t>.</a:t>
            </a:r>
          </a:p>
          <a:p>
            <a:r>
              <a:rPr lang="zh-CN" altLang="en-US" sz="1200" dirty="0"/>
              <a:t>如果说，玻尔的做法过分强调了粒子性</a:t>
            </a:r>
            <a:r>
              <a:rPr lang="en-US" altLang="zh-CN" sz="1200" dirty="0"/>
              <a:t>(</a:t>
            </a:r>
            <a:r>
              <a:rPr lang="zh-CN" altLang="en-US" sz="1200" dirty="0"/>
              <a:t>轨道概念</a:t>
            </a:r>
            <a:r>
              <a:rPr lang="en-US" altLang="zh-CN" sz="1200" dirty="0"/>
              <a:t>) </a:t>
            </a:r>
            <a:r>
              <a:rPr lang="zh-CN" altLang="en-US" sz="1200" dirty="0"/>
              <a:t>，那么本节的这些做法过分夸大了物质的波动性</a:t>
            </a:r>
            <a:r>
              <a:rPr lang="en-US" altLang="zh-CN" sz="1200" dirty="0"/>
              <a:t>.</a:t>
            </a:r>
          </a:p>
          <a:p>
            <a:endParaRPr lang="zh-CN" altLang="en-US" dirty="0"/>
          </a:p>
        </p:txBody>
      </p:sp>
      <p:sp>
        <p:nvSpPr>
          <p:cNvPr id="4" name="灯片编号占位符 3"/>
          <p:cNvSpPr>
            <a:spLocks noGrp="1"/>
          </p:cNvSpPr>
          <p:nvPr>
            <p:ph type="sldNum" sz="quarter" idx="10"/>
          </p:nvPr>
        </p:nvSpPr>
        <p:spPr/>
        <p:txBody>
          <a:bodyPr/>
          <a:lstStyle/>
          <a:p>
            <a:pPr>
              <a:defRPr/>
            </a:pPr>
            <a:fld id="{3C0A11A6-97EC-419D-A37F-0BCF98B38561}" type="slidenum">
              <a:rPr lang="zh-CN" altLang="en-US" smtClean="0"/>
              <a:pPr>
                <a:defRPr/>
              </a:pPr>
              <a:t>16</a:t>
            </a:fld>
            <a:endParaRPr lang="zh-CN" altLang="en-US"/>
          </a:p>
        </p:txBody>
      </p:sp>
    </p:spTree>
    <p:extLst>
      <p:ext uri="{BB962C8B-B14F-4D97-AF65-F5344CB8AC3E}">
        <p14:creationId xmlns:p14="http://schemas.microsoft.com/office/powerpoint/2010/main" val="113449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0A11A6-97EC-419D-A37F-0BCF98B38561}" type="slidenum">
              <a:rPr lang="zh-CN" altLang="en-US" smtClean="0"/>
              <a:pPr>
                <a:defRPr/>
              </a:pPr>
              <a:t>74</a:t>
            </a:fld>
            <a:endParaRPr lang="zh-CN" altLang="en-US"/>
          </a:p>
        </p:txBody>
      </p:sp>
    </p:spTree>
    <p:extLst>
      <p:ext uri="{BB962C8B-B14F-4D97-AF65-F5344CB8AC3E}">
        <p14:creationId xmlns:p14="http://schemas.microsoft.com/office/powerpoint/2010/main" val="2871190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所谓一维无限深势阱，我们画出他的势能曲线，在</a:t>
            </a:r>
            <a:r>
              <a:rPr lang="en-US" altLang="zh-CN" dirty="0"/>
              <a:t>0</a:t>
            </a:r>
            <a:r>
              <a:rPr lang="zh-CN" altLang="en-US" dirty="0"/>
              <a:t>到</a:t>
            </a:r>
            <a:r>
              <a:rPr lang="en-US" altLang="zh-CN" dirty="0"/>
              <a:t>a</a:t>
            </a:r>
            <a:r>
              <a:rPr lang="zh-CN" altLang="en-US" dirty="0"/>
              <a:t>这个区域之内为</a:t>
            </a:r>
            <a:r>
              <a:rPr lang="en-US" altLang="zh-CN" dirty="0"/>
              <a:t>0</a:t>
            </a:r>
            <a:r>
              <a:rPr lang="zh-CN" altLang="en-US" dirty="0"/>
              <a:t>，在外面左右对称等于另外一个数。连接的部分是直角，可以形象的看作一个阱</a:t>
            </a:r>
            <a:endParaRPr lang="en-US" altLang="zh-CN" dirty="0"/>
          </a:p>
          <a:p>
            <a:r>
              <a:rPr lang="zh-CN" altLang="en-US" dirty="0"/>
              <a:t>势能无穷大是个假想情况，是一种极端的说法，真是物理情况不可能出现无穷高势阱； 不要把</a:t>
            </a:r>
            <a:r>
              <a:rPr lang="en-US" altLang="zh-CN" dirty="0"/>
              <a:t>psi=0</a:t>
            </a:r>
            <a:r>
              <a:rPr lang="zh-CN" altLang="en-US" dirty="0"/>
              <a:t>作为教条推广，后面会讲到对库伦势也存在孤立奇点出现无穷大，是否趋于零还不一定</a:t>
            </a:r>
          </a:p>
        </p:txBody>
      </p:sp>
      <p:sp>
        <p:nvSpPr>
          <p:cNvPr id="4" name="灯片编号占位符 3"/>
          <p:cNvSpPr>
            <a:spLocks noGrp="1"/>
          </p:cNvSpPr>
          <p:nvPr>
            <p:ph type="sldNum" sz="quarter" idx="10"/>
          </p:nvPr>
        </p:nvSpPr>
        <p:spPr/>
        <p:txBody>
          <a:bodyPr/>
          <a:lstStyle/>
          <a:p>
            <a:fld id="{962B0BEE-630A-412C-92FA-24FCC3BF4531}" type="slidenum">
              <a:rPr lang="zh-CN" altLang="en-US" smtClean="0"/>
              <a:pPr/>
              <a:t>79</a:t>
            </a:fld>
            <a:endParaRPr lang="zh-CN" altLang="en-US"/>
          </a:p>
        </p:txBody>
      </p:sp>
    </p:spTree>
    <p:extLst>
      <p:ext uri="{BB962C8B-B14F-4D97-AF65-F5344CB8AC3E}">
        <p14:creationId xmlns:p14="http://schemas.microsoft.com/office/powerpoint/2010/main" val="98782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是正的，</a:t>
            </a:r>
            <a:r>
              <a:rPr lang="en-US" altLang="zh-CN" dirty="0">
                <a:effectLst>
                  <a:outerShdw blurRad="38100" dist="38100" dir="2700000" algn="tl">
                    <a:srgbClr val="FFFFFF"/>
                  </a:outerShdw>
                </a:effectLst>
                <a:latin typeface="微软雅黑" panose="020B0503020204020204" pitchFamily="34" charset="-122"/>
                <a:ea typeface="微软雅黑" panose="020B0503020204020204" pitchFamily="34" charset="-122"/>
              </a:rPr>
              <a:t>A</a:t>
            </a:r>
            <a:r>
              <a:rPr lang="zh-CN" altLang="en-US"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FFFFFF"/>
                  </a:outerShdw>
                </a:effectLst>
                <a:latin typeface="微软雅黑" panose="020B0503020204020204" pitchFamily="34" charset="-122"/>
                <a:ea typeface="微软雅黑" panose="020B0503020204020204" pitchFamily="34" charset="-122"/>
              </a:rPr>
              <a:t>B</a:t>
            </a:r>
            <a:r>
              <a:rPr lang="zh-CN" altLang="en-US" dirty="0">
                <a:effectLst>
                  <a:outerShdw blurRad="38100" dist="38100" dir="2700000" algn="tl">
                    <a:srgbClr val="FFFFFF"/>
                  </a:outerShdw>
                </a:effectLst>
                <a:latin typeface="微软雅黑" panose="020B0503020204020204" pitchFamily="34" charset="-122"/>
                <a:ea typeface="微软雅黑" panose="020B0503020204020204" pitchFamily="34" charset="-122"/>
              </a:rPr>
              <a:t>同时为零时波函数为零，无意义</a:t>
            </a:r>
            <a:r>
              <a:rPr lang="en-US" altLang="zh-CN"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en-US" altLang="zh-CN"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 N=0</a:t>
            </a:r>
            <a:r>
              <a:rPr lang="zh-CN" altLang="en-US"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波函数等于</a:t>
            </a:r>
            <a:r>
              <a:rPr lang="en-US" altLang="zh-CN"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0</a:t>
            </a:r>
            <a:r>
              <a:rPr lang="zh-CN" altLang="en-US"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无意义，</a:t>
            </a:r>
            <a:r>
              <a:rPr lang="en-US" altLang="zh-CN"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n</a:t>
            </a:r>
            <a:r>
              <a:rPr lang="zh-CN" altLang="en-US" baseline="0" dirty="0">
                <a:effectLst>
                  <a:outerShdw blurRad="38100" dist="38100" dir="2700000" algn="tl">
                    <a:srgbClr val="FFFFFF"/>
                  </a:outerShdw>
                </a:effectLst>
                <a:latin typeface="微软雅黑" panose="020B0503020204020204" pitchFamily="34" charset="-122"/>
                <a:ea typeface="微软雅黑" panose="020B0503020204020204" pitchFamily="34" charset="-122"/>
              </a:rPr>
              <a:t>复数给不出新的波函数</a:t>
            </a: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62B0BEE-630A-412C-92FA-24FCC3BF4531}" type="slidenum">
              <a:rPr lang="zh-CN" altLang="en-US" smtClean="0"/>
              <a:pPr/>
              <a:t>80</a:t>
            </a:fld>
            <a:endParaRPr lang="zh-CN" altLang="en-US"/>
          </a:p>
        </p:txBody>
      </p:sp>
    </p:spTree>
    <p:extLst>
      <p:ext uri="{BB962C8B-B14F-4D97-AF65-F5344CB8AC3E}">
        <p14:creationId xmlns:p14="http://schemas.microsoft.com/office/powerpoint/2010/main" val="302046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间隙猛增原因：边界条件得到的结果，波函数被限制在阱中</a:t>
            </a:r>
          </a:p>
        </p:txBody>
      </p:sp>
      <p:sp>
        <p:nvSpPr>
          <p:cNvPr id="4" name="灯片编号占位符 3"/>
          <p:cNvSpPr>
            <a:spLocks noGrp="1"/>
          </p:cNvSpPr>
          <p:nvPr>
            <p:ph type="sldNum" sz="quarter" idx="10"/>
          </p:nvPr>
        </p:nvSpPr>
        <p:spPr/>
        <p:txBody>
          <a:bodyPr/>
          <a:lstStyle/>
          <a:p>
            <a:fld id="{962B0BEE-630A-412C-92FA-24FCC3BF4531}" type="slidenum">
              <a:rPr lang="zh-CN" altLang="en-US" smtClean="0"/>
              <a:pPr/>
              <a:t>83</a:t>
            </a:fld>
            <a:endParaRPr lang="zh-CN" altLang="en-US"/>
          </a:p>
        </p:txBody>
      </p:sp>
    </p:spTree>
    <p:extLst>
      <p:ext uri="{BB962C8B-B14F-4D97-AF65-F5344CB8AC3E}">
        <p14:creationId xmlns:p14="http://schemas.microsoft.com/office/powerpoint/2010/main" val="317535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0A11A6-97EC-419D-A37F-0BCF98B38561}" type="slidenum">
              <a:rPr lang="zh-CN" altLang="en-US" smtClean="0"/>
              <a:pPr>
                <a:defRPr/>
              </a:pPr>
              <a:t>93</a:t>
            </a:fld>
            <a:endParaRPr lang="zh-CN" altLang="en-US"/>
          </a:p>
        </p:txBody>
      </p:sp>
    </p:spTree>
    <p:extLst>
      <p:ext uri="{BB962C8B-B14F-4D97-AF65-F5344CB8AC3E}">
        <p14:creationId xmlns:p14="http://schemas.microsoft.com/office/powerpoint/2010/main" val="2029406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F64867B3-0BF7-4EE1-8DFC-EDA7031D63A9}" type="slidenum">
              <a:rPr lang="zh-CN" altLang="en-US" smtClean="0"/>
              <a:pPr>
                <a:defRPr/>
              </a:pPr>
              <a:t>‹#›</a:t>
            </a:fld>
            <a:endParaRPr lang="en-US" altLang="zh-CN"/>
          </a:p>
        </p:txBody>
      </p:sp>
    </p:spTree>
    <p:extLst>
      <p:ext uri="{BB962C8B-B14F-4D97-AF65-F5344CB8AC3E}">
        <p14:creationId xmlns:p14="http://schemas.microsoft.com/office/powerpoint/2010/main" val="2639345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Slide Number Placeholder 5"/>
          <p:cNvSpPr>
            <a:spLocks noGrp="1"/>
          </p:cNvSpPr>
          <p:nvPr>
            <p:ph type="sldNum" sz="quarter" idx="12"/>
          </p:nvPr>
        </p:nvSpPr>
        <p:spPr>
          <a:xfrm>
            <a:off x="511228" y="787783"/>
            <a:ext cx="584978" cy="365125"/>
          </a:xfrm>
        </p:spPr>
        <p:txBody>
          <a:bodyPr/>
          <a:lstStyle/>
          <a:p>
            <a:pPr>
              <a:defRPr/>
            </a:pPr>
            <a:fld id="{9DF4D095-DDAB-488C-96E3-C0A6BC4A950A}" type="slidenum">
              <a:rPr lang="zh-CN" altLang="en-US" smtClean="0"/>
              <a:pPr>
                <a:defRPr/>
              </a:pPr>
              <a:t>‹#›</a:t>
            </a:fld>
            <a:endParaRPr lang="en-US" altLang="zh-CN"/>
          </a:p>
        </p:txBody>
      </p:sp>
    </p:spTree>
    <p:extLst>
      <p:ext uri="{BB962C8B-B14F-4D97-AF65-F5344CB8AC3E}">
        <p14:creationId xmlns:p14="http://schemas.microsoft.com/office/powerpoint/2010/main" val="295313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BB8463D3-A654-4680-A225-FC203B0374B2}" type="slidenum">
              <a:rPr lang="zh-CN" altLang="en-US" smtClean="0"/>
              <a:pPr>
                <a:defRPr/>
              </a:pPr>
              <a:t>‹#›</a:t>
            </a:fld>
            <a:endParaRPr lang="en-US" altLang="zh-CN"/>
          </a:p>
        </p:txBody>
      </p:sp>
    </p:spTree>
    <p:extLst>
      <p:ext uri="{BB962C8B-B14F-4D97-AF65-F5344CB8AC3E}">
        <p14:creationId xmlns:p14="http://schemas.microsoft.com/office/powerpoint/2010/main" val="1977302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5F82D5D8-4FCB-4282-95E8-391679D09307}" type="slidenum">
              <a:rPr lang="zh-CN" altLang="en-US" smtClean="0"/>
              <a:pPr>
                <a:defRPr/>
              </a:pPr>
              <a:t>‹#›</a:t>
            </a:fld>
            <a:endParaRPr lang="en-US" altLang="zh-CN"/>
          </a:p>
        </p:txBody>
      </p:sp>
    </p:spTree>
    <p:extLst>
      <p:ext uri="{BB962C8B-B14F-4D97-AF65-F5344CB8AC3E}">
        <p14:creationId xmlns:p14="http://schemas.microsoft.com/office/powerpoint/2010/main" val="25188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17950229-B734-424F-B464-CC737510BDF0}" type="slidenum">
              <a:rPr lang="zh-CN" altLang="en-US" smtClean="0"/>
              <a:pPr>
                <a:defRPr/>
              </a:pPr>
              <a:t>‹#›</a:t>
            </a:fld>
            <a:endParaRPr lang="en-US" altLang="zh-CN"/>
          </a:p>
        </p:txBody>
      </p:sp>
    </p:spTree>
    <p:extLst>
      <p:ext uri="{BB962C8B-B14F-4D97-AF65-F5344CB8AC3E}">
        <p14:creationId xmlns:p14="http://schemas.microsoft.com/office/powerpoint/2010/main" val="821837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C4066BC5-FCA0-4B0A-A196-6CCB010B4172}" type="slidenum">
              <a:rPr lang="zh-CN" altLang="en-US" smtClean="0"/>
              <a:pPr>
                <a:defRPr/>
              </a:pPr>
              <a:t>‹#›</a:t>
            </a:fld>
            <a:endParaRPr lang="en-US" altLang="zh-CN"/>
          </a:p>
        </p:txBody>
      </p:sp>
    </p:spTree>
    <p:extLst>
      <p:ext uri="{BB962C8B-B14F-4D97-AF65-F5344CB8AC3E}">
        <p14:creationId xmlns:p14="http://schemas.microsoft.com/office/powerpoint/2010/main" val="114355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CF1AF4DF-FC27-4971-9DED-6743D82F00CE}" type="slidenum">
              <a:rPr lang="zh-CN" altLang="en-US" smtClean="0"/>
              <a:pPr>
                <a:defRPr/>
              </a:pPr>
              <a:t>‹#›</a:t>
            </a:fld>
            <a:endParaRPr lang="en-US" altLang="zh-CN"/>
          </a:p>
        </p:txBody>
      </p:sp>
    </p:spTree>
    <p:extLst>
      <p:ext uri="{BB962C8B-B14F-4D97-AF65-F5344CB8AC3E}">
        <p14:creationId xmlns:p14="http://schemas.microsoft.com/office/powerpoint/2010/main" val="302353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EDC54DC5-3BE7-4E02-B1F4-6AEA56A99FE6}" type="slidenum">
              <a:rPr lang="zh-CN" altLang="en-US" smtClean="0"/>
              <a:pPr>
                <a:defRPr/>
              </a:pPr>
              <a:t>‹#›</a:t>
            </a:fld>
            <a:endParaRPr lang="en-US" altLang="zh-CN"/>
          </a:p>
        </p:txBody>
      </p:sp>
    </p:spTree>
    <p:extLst>
      <p:ext uri="{BB962C8B-B14F-4D97-AF65-F5344CB8AC3E}">
        <p14:creationId xmlns:p14="http://schemas.microsoft.com/office/powerpoint/2010/main" val="202722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EDC54DC5-3BE7-4E02-B1F4-6AEA56A99FE6}" type="slidenum">
              <a:rPr lang="zh-CN" altLang="en-US" smtClean="0"/>
              <a:pPr>
                <a:defRPr/>
              </a:pPr>
              <a:t>‹#›</a:t>
            </a:fld>
            <a:endParaRPr lang="en-US" altLang="zh-CN"/>
          </a:p>
        </p:txBody>
      </p:sp>
    </p:spTree>
    <p:extLst>
      <p:ext uri="{BB962C8B-B14F-4D97-AF65-F5344CB8AC3E}">
        <p14:creationId xmlns:p14="http://schemas.microsoft.com/office/powerpoint/2010/main" val="31789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EDC54DC5-3BE7-4E02-B1F4-6AEA56A99FE6}" type="slidenum">
              <a:rPr lang="zh-CN" altLang="en-US" smtClean="0"/>
              <a:pPr>
                <a:defRPr/>
              </a:pPr>
              <a:t>‹#›</a:t>
            </a:fld>
            <a:endParaRPr lang="en-US" altLang="zh-CN"/>
          </a:p>
        </p:txBody>
      </p:sp>
    </p:spTree>
    <p:extLst>
      <p:ext uri="{BB962C8B-B14F-4D97-AF65-F5344CB8AC3E}">
        <p14:creationId xmlns:p14="http://schemas.microsoft.com/office/powerpoint/2010/main" val="3885771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EDC54DC5-3BE7-4E02-B1F4-6AEA56A99FE6}" type="slidenum">
              <a:rPr lang="zh-CN" altLang="en-US" smtClean="0"/>
              <a:pPr>
                <a:defRPr/>
              </a:pPr>
              <a:t>‹#›</a:t>
            </a:fld>
            <a:endParaRPr lang="en-US" altLang="zh-CN"/>
          </a:p>
        </p:txBody>
      </p:sp>
      <p:pic>
        <p:nvPicPr>
          <p:cNvPr id="11" name="图片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87410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9.bin"/><Relationship Id="rId10" Type="http://schemas.openxmlformats.org/officeDocument/2006/relationships/image" Target="../media/image47.jpeg"/><Relationship Id="rId4" Type="http://schemas.openxmlformats.org/officeDocument/2006/relationships/image" Target="../media/image43.wmf"/><Relationship Id="rId9"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3.wmf"/><Relationship Id="rId3" Type="http://schemas.openxmlformats.org/officeDocument/2006/relationships/image" Target="../media/image16.emf"/><Relationship Id="rId7" Type="http://schemas.openxmlformats.org/officeDocument/2006/relationships/image" Target="../media/image10.wmf"/><Relationship Id="rId12" Type="http://schemas.openxmlformats.org/officeDocument/2006/relationships/oleObject" Target="../embeddings/oleObject15.bin"/><Relationship Id="rId17" Type="http://schemas.openxmlformats.org/officeDocument/2006/relationships/image" Target="../media/image15.wmf"/><Relationship Id="rId2" Type="http://schemas.openxmlformats.org/officeDocument/2006/relationships/slideLayout" Target="../slideLayouts/slideLayout4.xml"/><Relationship Id="rId16" Type="http://schemas.openxmlformats.org/officeDocument/2006/relationships/oleObject" Target="../embeddings/oleObject17.bin"/><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1.wmf"/><Relationship Id="rId14" Type="http://schemas.openxmlformats.org/officeDocument/2006/relationships/oleObject" Target="../embeddings/oleObject1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52.wmf"/><Relationship Id="rId3" Type="http://schemas.openxmlformats.org/officeDocument/2006/relationships/oleObject" Target="../embeddings/oleObject18.bin"/><Relationship Id="rId7" Type="http://schemas.openxmlformats.org/officeDocument/2006/relationships/image" Target="../media/image56.png"/><Relationship Id="rId12"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49.wmf"/><Relationship Id="rId11" Type="http://schemas.openxmlformats.org/officeDocument/2006/relationships/image" Target="../media/image51.wmf"/><Relationship Id="rId5" Type="http://schemas.openxmlformats.org/officeDocument/2006/relationships/oleObject" Target="../embeddings/oleObject19.bin"/><Relationship Id="rId15" Type="http://schemas.openxmlformats.org/officeDocument/2006/relationships/image" Target="../media/image58.png"/><Relationship Id="rId10" Type="http://schemas.openxmlformats.org/officeDocument/2006/relationships/oleObject" Target="../embeddings/oleObject21.bin"/><Relationship Id="rId4" Type="http://schemas.openxmlformats.org/officeDocument/2006/relationships/image" Target="../media/image48.wmf"/><Relationship Id="rId9" Type="http://schemas.openxmlformats.org/officeDocument/2006/relationships/image" Target="../media/image50.wmf"/><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6.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24.bin"/><Relationship Id="rId5" Type="http://schemas.openxmlformats.org/officeDocument/2006/relationships/image" Target="../media/image55.w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58.wmf"/><Relationship Id="rId5" Type="http://schemas.openxmlformats.org/officeDocument/2006/relationships/oleObject" Target="../embeddings/oleObject26.bin"/><Relationship Id="rId4" Type="http://schemas.openxmlformats.org/officeDocument/2006/relationships/image" Target="../media/image57.wmf"/></Relationships>
</file>

<file path=ppt/slides/_rels/slide25.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61.wmf"/><Relationship Id="rId11" Type="http://schemas.openxmlformats.org/officeDocument/2006/relationships/image" Target="../media/image74.png"/><Relationship Id="rId5" Type="http://schemas.openxmlformats.org/officeDocument/2006/relationships/oleObject" Target="../embeddings/oleObject29.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65.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33.bin"/><Relationship Id="rId5" Type="http://schemas.openxmlformats.org/officeDocument/2006/relationships/image" Target="../media/image64.wmf"/><Relationship Id="rId4" Type="http://schemas.openxmlformats.org/officeDocument/2006/relationships/oleObject" Target="../embeddings/oleObject32.bin"/></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5.bin"/><Relationship Id="rId5" Type="http://schemas.openxmlformats.org/officeDocument/2006/relationships/image" Target="../media/image55.w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40.bin"/><Relationship Id="rId1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oleObject" Target="../embeddings/oleObject37.bin"/><Relationship Id="rId12" Type="http://schemas.openxmlformats.org/officeDocument/2006/relationships/image" Target="../media/image82.wmf"/><Relationship Id="rId17" Type="http://schemas.openxmlformats.org/officeDocument/2006/relationships/image" Target="../media/image88.png"/><Relationship Id="rId2" Type="http://schemas.openxmlformats.org/officeDocument/2006/relationships/slideLayout" Target="../slideLayouts/slideLayout2.xml"/><Relationship Id="rId16" Type="http://schemas.openxmlformats.org/officeDocument/2006/relationships/image" Target="../media/image84.wmf"/><Relationship Id="rId1" Type="http://schemas.openxmlformats.org/officeDocument/2006/relationships/vmlDrawing" Target="../drawings/vmlDrawing10.vml"/><Relationship Id="rId6" Type="http://schemas.openxmlformats.org/officeDocument/2006/relationships/image" Target="../media/image79.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81.wmf"/><Relationship Id="rId4" Type="http://schemas.openxmlformats.org/officeDocument/2006/relationships/image" Target="../media/image86.png"/><Relationship Id="rId9" Type="http://schemas.openxmlformats.org/officeDocument/2006/relationships/oleObject" Target="../embeddings/oleObject38.bin"/><Relationship Id="rId14" Type="http://schemas.openxmlformats.org/officeDocument/2006/relationships/image" Target="../media/image83.wmf"/></Relationships>
</file>

<file path=ppt/slides/_rels/slide47.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91.wmf"/><Relationship Id="rId5" Type="http://schemas.openxmlformats.org/officeDocument/2006/relationships/oleObject" Target="../embeddings/oleObject43.bin"/><Relationship Id="rId4" Type="http://schemas.openxmlformats.org/officeDocument/2006/relationships/image" Target="../media/image90.wmf"/></Relationships>
</file>

<file path=ppt/slides/_rels/slide48.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94.wmf"/><Relationship Id="rId5" Type="http://schemas.openxmlformats.org/officeDocument/2006/relationships/oleObject" Target="../embeddings/oleObject46.bin"/><Relationship Id="rId4" Type="http://schemas.openxmlformats.org/officeDocument/2006/relationships/image" Target="../media/image93.wmf"/></Relationships>
</file>

<file path=ppt/slides/_rels/slide49.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97.wmf"/><Relationship Id="rId11" Type="http://schemas.openxmlformats.org/officeDocument/2006/relationships/image" Target="../media/image100.png"/><Relationship Id="rId5" Type="http://schemas.openxmlformats.org/officeDocument/2006/relationships/oleObject" Target="../embeddings/oleObject49.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5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102.wmf"/><Relationship Id="rId5" Type="http://schemas.openxmlformats.org/officeDocument/2006/relationships/oleObject" Target="../embeddings/oleObject53.bin"/><Relationship Id="rId4" Type="http://schemas.openxmlformats.org/officeDocument/2006/relationships/image" Target="../media/image101.wmf"/></Relationships>
</file>

<file path=ppt/slides/_rels/slide51.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05.wmf"/><Relationship Id="rId5" Type="http://schemas.openxmlformats.org/officeDocument/2006/relationships/oleObject" Target="../embeddings/oleObject56.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58.bin"/></Relationships>
</file>

<file path=ppt/slides/_rels/slide52.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09.wmf"/><Relationship Id="rId5" Type="http://schemas.openxmlformats.org/officeDocument/2006/relationships/oleObject" Target="../embeddings/oleObject60.bin"/><Relationship Id="rId10" Type="http://schemas.openxmlformats.org/officeDocument/2006/relationships/image" Target="../media/image111.wmf"/><Relationship Id="rId4" Type="http://schemas.openxmlformats.org/officeDocument/2006/relationships/image" Target="../media/image108.wmf"/><Relationship Id="rId9" Type="http://schemas.openxmlformats.org/officeDocument/2006/relationships/oleObject" Target="../embeddings/oleObject62.bin"/></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3.wmf"/><Relationship Id="rId3" Type="http://schemas.openxmlformats.org/officeDocument/2006/relationships/image" Target="../media/image16.emf"/><Relationship Id="rId7" Type="http://schemas.openxmlformats.org/officeDocument/2006/relationships/image" Target="../media/image10.wmf"/><Relationship Id="rId12" Type="http://schemas.openxmlformats.org/officeDocument/2006/relationships/oleObject" Target="../embeddings/oleObject5.bin"/><Relationship Id="rId17" Type="http://schemas.openxmlformats.org/officeDocument/2006/relationships/image" Target="../media/image15.wmf"/><Relationship Id="rId2" Type="http://schemas.openxmlformats.org/officeDocument/2006/relationships/slideLayout" Target="../slideLayouts/slideLayout4.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wmf"/><Relationship Id="rId5" Type="http://schemas.openxmlformats.org/officeDocument/2006/relationships/image" Target="../media/image9.wmf"/><Relationship Id="rId15" Type="http://schemas.openxmlformats.org/officeDocument/2006/relationships/image" Target="../media/image1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wmf"/><Relationship Id="rId1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4.xml"/><Relationship Id="rId5" Type="http://schemas.openxmlformats.org/officeDocument/2006/relationships/image" Target="../media/image132.jpeg"/><Relationship Id="rId4" Type="http://schemas.openxmlformats.org/officeDocument/2006/relationships/image" Target="../media/image131.jpeg"/></Relationships>
</file>

<file path=ppt/slides/_rels/slide7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4.xml"/><Relationship Id="rId6" Type="http://schemas.openxmlformats.org/officeDocument/2006/relationships/image" Target="../media/image136.jpeg"/><Relationship Id="rId5" Type="http://schemas.openxmlformats.org/officeDocument/2006/relationships/image" Target="../media/image151.png"/><Relationship Id="rId4" Type="http://schemas.openxmlformats.org/officeDocument/2006/relationships/image" Target="../media/image135.jpeg"/></Relationships>
</file>

<file path=ppt/slides/_rels/slide7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7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76.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149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50.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s>
</file>

<file path=ppt/slides/_rels/slide8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8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94.png"/><Relationship Id="rId7" Type="http://schemas.openxmlformats.org/officeDocument/2006/relationships/image" Target="../media/image167.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95.png"/><Relationship Id="rId9" Type="http://schemas.openxmlformats.org/officeDocument/2006/relationships/image" Target="../media/image171.png"/></Relationships>
</file>

<file path=ppt/slides/_rels/slide8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84.xml.rels><?xml version="1.0" encoding="UTF-8" standalone="yes"?>
<Relationships xmlns="http://schemas.openxmlformats.org/package/2006/relationships"><Relationship Id="rId3" Type="http://schemas.openxmlformats.org/officeDocument/2006/relationships/image" Target="../media/image142.emf"/><Relationship Id="rId7" Type="http://schemas.openxmlformats.org/officeDocument/2006/relationships/image" Target="../media/image202.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8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145.jpeg"/><Relationship Id="rId4" Type="http://schemas.openxmlformats.org/officeDocument/2006/relationships/image" Target="../media/image144.jpeg"/></Relationships>
</file>

<file path=ppt/slides/_rels/slide8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403648" y="620688"/>
            <a:ext cx="6264696" cy="8763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pPr>
            <a:r>
              <a:rPr kumimoji="0" lang="zh-CN" altLang="en-US" dirty="0">
                <a:solidFill>
                  <a:srgbClr val="CC0000"/>
                </a:solidFill>
                <a:latin typeface="+mn-ea"/>
                <a:ea typeface="+mn-ea"/>
              </a:rPr>
              <a:t>第三章</a:t>
            </a:r>
            <a:r>
              <a:rPr kumimoji="0" lang="en-US" altLang="zh-CN" dirty="0">
                <a:solidFill>
                  <a:srgbClr val="CC0000"/>
                </a:solidFill>
                <a:latin typeface="+mn-ea"/>
                <a:ea typeface="+mn-ea"/>
              </a:rPr>
              <a:t> </a:t>
            </a:r>
            <a:r>
              <a:rPr kumimoji="0" lang="zh-CN" altLang="en-US" dirty="0">
                <a:solidFill>
                  <a:srgbClr val="CC0000"/>
                </a:solidFill>
                <a:latin typeface="+mn-ea"/>
                <a:ea typeface="+mn-ea"/>
              </a:rPr>
              <a:t>量子力学导论</a:t>
            </a:r>
            <a:endParaRPr kumimoji="0" lang="zh-CN" altLang="en-US" dirty="0">
              <a:latin typeface="+mn-ea"/>
              <a:ea typeface="+mn-ea"/>
            </a:endParaRPr>
          </a:p>
        </p:txBody>
      </p:sp>
      <p:sp>
        <p:nvSpPr>
          <p:cNvPr id="3" name="Rectangle 3"/>
          <p:cNvSpPr>
            <a:spLocks noChangeArrowheads="1"/>
          </p:cNvSpPr>
          <p:nvPr/>
        </p:nvSpPr>
        <p:spPr bwMode="auto">
          <a:xfrm>
            <a:off x="827584" y="1556792"/>
            <a:ext cx="799288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b="1" dirty="0">
                <a:solidFill>
                  <a:schemeClr val="folHlink"/>
                </a:solidFill>
                <a:latin typeface="+mn-ea"/>
                <a:ea typeface="+mn-ea"/>
              </a:rPr>
              <a:t>§3.1 </a:t>
            </a:r>
            <a:r>
              <a:rPr lang="zh-CN" altLang="en-US" sz="2800" b="1" dirty="0">
                <a:solidFill>
                  <a:schemeClr val="folHlink"/>
                </a:solidFill>
                <a:latin typeface="+mn-ea"/>
                <a:ea typeface="+mn-ea"/>
              </a:rPr>
              <a:t>波粒二象性 （光是什么？）</a:t>
            </a:r>
            <a:endParaRPr lang="en-US" altLang="zh-CN" sz="2800" b="1" dirty="0">
              <a:solidFill>
                <a:schemeClr val="folHlink"/>
              </a:solidFill>
              <a:latin typeface="+mn-ea"/>
              <a:ea typeface="+mn-ea"/>
            </a:endParaRPr>
          </a:p>
          <a:p>
            <a:pPr algn="l"/>
            <a:r>
              <a:rPr lang="en-US" altLang="zh-CN" sz="2800" b="1" dirty="0">
                <a:solidFill>
                  <a:schemeClr val="folHlink"/>
                </a:solidFill>
                <a:latin typeface="+mn-ea"/>
                <a:ea typeface="+mn-ea"/>
              </a:rPr>
              <a:t>§3.2 </a:t>
            </a:r>
            <a:r>
              <a:rPr lang="zh-CN" altLang="en-US" sz="2800" b="1" dirty="0">
                <a:solidFill>
                  <a:schemeClr val="folHlink"/>
                </a:solidFill>
                <a:latin typeface="+mn-ea"/>
                <a:ea typeface="+mn-ea"/>
              </a:rPr>
              <a:t>不确定性关系 （轨道存在么？）</a:t>
            </a:r>
          </a:p>
          <a:p>
            <a:r>
              <a:rPr lang="en-US" altLang="zh-CN" sz="2800" b="1" dirty="0">
                <a:solidFill>
                  <a:schemeClr val="folHlink"/>
                </a:solidFill>
                <a:latin typeface="+mn-ea"/>
                <a:ea typeface="+mn-ea"/>
              </a:rPr>
              <a:t>§3.3 </a:t>
            </a:r>
            <a:r>
              <a:rPr lang="zh-CN" altLang="en-US" sz="2800" b="1" dirty="0">
                <a:solidFill>
                  <a:schemeClr val="folHlink"/>
                </a:solidFill>
                <a:latin typeface="+mn-ea"/>
                <a:ea typeface="+mn-ea"/>
              </a:rPr>
              <a:t>波函数及其统计诠释 （上帝掷骰子么？）</a:t>
            </a:r>
            <a:endParaRPr lang="en-US" altLang="zh-CN" sz="2800" b="1" dirty="0">
              <a:solidFill>
                <a:schemeClr val="folHlink"/>
              </a:solidFill>
              <a:latin typeface="+mn-ea"/>
              <a:ea typeface="+mn-ea"/>
            </a:endParaRPr>
          </a:p>
          <a:p>
            <a:pPr algn="l"/>
            <a:r>
              <a:rPr lang="en-US" altLang="zh-CN" sz="2800" b="1" dirty="0">
                <a:solidFill>
                  <a:schemeClr val="folHlink"/>
                </a:solidFill>
                <a:latin typeface="+mn-ea"/>
                <a:ea typeface="+mn-ea"/>
              </a:rPr>
              <a:t>§3.4 </a:t>
            </a:r>
            <a:r>
              <a:rPr lang="zh-CN" altLang="en-US" sz="2800" b="1" dirty="0">
                <a:solidFill>
                  <a:schemeClr val="folHlink"/>
                </a:solidFill>
                <a:latin typeface="+mn-ea"/>
                <a:ea typeface="+mn-ea"/>
              </a:rPr>
              <a:t>薛定谔方程 （有了波，就有波动方程）</a:t>
            </a:r>
          </a:p>
        </p:txBody>
      </p:sp>
      <p:sp>
        <p:nvSpPr>
          <p:cNvPr id="4" name="文本框 3"/>
          <p:cNvSpPr txBox="1"/>
          <p:nvPr/>
        </p:nvSpPr>
        <p:spPr>
          <a:xfrm>
            <a:off x="1547664" y="4149080"/>
            <a:ext cx="5393058"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t>思维世界的发展，从某种意义上来说，就是对“惊奇”的不断摆脱。</a:t>
            </a:r>
            <a:endParaRPr lang="en-US" altLang="zh-CN" dirty="0"/>
          </a:p>
          <a:p>
            <a:pPr algn="r"/>
            <a:r>
              <a:rPr lang="en-US" altLang="zh-CN" dirty="0"/>
              <a:t>——A. Einstein</a:t>
            </a:r>
            <a:endParaRPr lang="zh-CN" altLang="en-US" dirty="0"/>
          </a:p>
        </p:txBody>
      </p:sp>
    </p:spTree>
    <p:extLst>
      <p:ext uri="{BB962C8B-B14F-4D97-AF65-F5344CB8AC3E}">
        <p14:creationId xmlns:p14="http://schemas.microsoft.com/office/powerpoint/2010/main" val="383623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196752"/>
            <a:ext cx="7992888" cy="4824536"/>
          </a:xfrm>
        </p:spPr>
        <p:txBody>
          <a:bodyPr>
            <a:noAutofit/>
          </a:bodyPr>
          <a:lstStyle/>
          <a:p>
            <a:r>
              <a:rPr lang="zh-CN" altLang="en-US" sz="2000" dirty="0"/>
              <a:t>出身法国名门望族，祖先出了许多将军、元帅、部长。参加过波兰、奥地利王位战争、七年战争、美国独立战争、法国大革命</a:t>
            </a:r>
            <a:endParaRPr lang="en-US" altLang="zh-CN" sz="2000" dirty="0"/>
          </a:p>
          <a:p>
            <a:r>
              <a:rPr lang="zh-CN" altLang="en-US" sz="2000" dirty="0"/>
              <a:t>受家族影响，大学攻读历史和法律，后受兄长莫里斯</a:t>
            </a:r>
            <a:r>
              <a:rPr lang="en-US" altLang="zh-CN" sz="2000" dirty="0"/>
              <a:t>·</a:t>
            </a:r>
            <a:r>
              <a:rPr lang="zh-CN" altLang="en-US" sz="2000" dirty="0"/>
              <a:t>德布罗意（著名射线物理学家）影响，对量子理论产生浓厚兴趣，转读理论物理</a:t>
            </a:r>
            <a:endParaRPr lang="en-US" altLang="zh-CN" sz="2000" dirty="0"/>
          </a:p>
          <a:p>
            <a:r>
              <a:rPr lang="zh-CN" altLang="en-US" sz="2000" dirty="0"/>
              <a:t>一战的坑道兵和通讯兵</a:t>
            </a:r>
            <a:endParaRPr lang="en-US" altLang="zh-CN" sz="2000" dirty="0"/>
          </a:p>
          <a:p>
            <a:r>
              <a:rPr lang="zh-CN" altLang="en-US" sz="2000" dirty="0"/>
              <a:t>从帮助兄长研究</a:t>
            </a:r>
            <a:r>
              <a:rPr lang="en-US" altLang="zh-CN" sz="2000" dirty="0"/>
              <a:t>x-</a:t>
            </a:r>
            <a:r>
              <a:rPr lang="zh-CN" altLang="en-US" sz="2000" dirty="0"/>
              <a:t>射线谱和光电效应到郎之万的高徒，</a:t>
            </a:r>
            <a:endParaRPr lang="en-US" altLang="zh-CN" sz="2000" dirty="0"/>
          </a:p>
          <a:p>
            <a:pPr marL="82153" indent="0">
              <a:buNone/>
            </a:pPr>
            <a:r>
              <a:rPr lang="en-US" altLang="zh-CN" sz="2000" dirty="0"/>
              <a:t>   </a:t>
            </a:r>
            <a:r>
              <a:rPr lang="zh-CN" altLang="en-US" sz="2000" dirty="0"/>
              <a:t>爱因斯坦的崇拜者，称爱因斯坦是现代科学的牛顿。</a:t>
            </a:r>
            <a:endParaRPr lang="en-US" altLang="zh-CN" sz="2000" dirty="0"/>
          </a:p>
          <a:p>
            <a:r>
              <a:rPr lang="zh-CN" altLang="en-US" sz="2000" dirty="0"/>
              <a:t>追随爱因斯坦提出波粒二象性，得到偶像的大力支持，</a:t>
            </a:r>
            <a:endParaRPr lang="en-US" altLang="zh-CN" sz="2000" dirty="0"/>
          </a:p>
          <a:p>
            <a:pPr marL="82153" indent="0">
              <a:buNone/>
            </a:pPr>
            <a:r>
              <a:rPr lang="en-US" altLang="zh-CN" sz="2000" dirty="0"/>
              <a:t>  </a:t>
            </a:r>
            <a:r>
              <a:rPr lang="zh-CN" altLang="en-US" sz="2000" dirty="0"/>
              <a:t>爱因斯坦评价道“揭开了大幕的一角”</a:t>
            </a:r>
            <a:endParaRPr lang="en-US" altLang="zh-CN" sz="2000" dirty="0"/>
          </a:p>
          <a:p>
            <a:r>
              <a:rPr lang="zh-CN" altLang="en-US" sz="2000" dirty="0"/>
              <a:t>博士论文拿诺贝尔奖，博士答辩时被强烈质疑，所有人都在说：“证据，我们需要证据”。德布罗意：“电子会衍射”（泊松躺枪）</a:t>
            </a:r>
            <a:endParaRPr lang="en-US" altLang="zh-CN" sz="2000" dirty="0"/>
          </a:p>
          <a:p>
            <a:r>
              <a:rPr lang="zh-CN" altLang="en-US" sz="2000" dirty="0"/>
              <a:t>诺贝尔物理学奖（</a:t>
            </a:r>
            <a:r>
              <a:rPr lang="en-US" altLang="zh-CN" sz="2000" dirty="0"/>
              <a:t>1929</a:t>
            </a:r>
            <a:r>
              <a:rPr lang="zh-CN" altLang="en-US" sz="2000" dirty="0"/>
              <a:t>年），马克斯</a:t>
            </a:r>
            <a:r>
              <a:rPr lang="en-US" altLang="zh-CN" sz="2000" dirty="0"/>
              <a:t>·</a:t>
            </a:r>
            <a:r>
              <a:rPr lang="zh-CN" altLang="en-US" sz="2000" dirty="0"/>
              <a:t>普朗克奖章，</a:t>
            </a:r>
            <a:r>
              <a:rPr lang="en-US" altLang="zh-CN" sz="2000" dirty="0" err="1"/>
              <a:t>Kalinga</a:t>
            </a:r>
            <a:r>
              <a:rPr lang="en-US" altLang="zh-CN" sz="2000" dirty="0"/>
              <a:t> Prize</a:t>
            </a:r>
            <a:r>
              <a:rPr lang="zh-CN" altLang="en-US" sz="2000" dirty="0"/>
              <a:t>，法国荣誉军团大十字勋章，法兰西学术院院士，伦敦皇家学会院士</a:t>
            </a:r>
            <a:endParaRPr lang="en-US" altLang="zh-CN" sz="2000" dirty="0"/>
          </a:p>
          <a:p>
            <a:r>
              <a:rPr lang="zh-CN" altLang="en-US" sz="2000" dirty="0"/>
              <a:t>生活简朴，卖掉了世袭豪宅。深居简出，从来不放假，是个标准的工作狂。上班步行，搭巴士，不曾拥有私人汽车。对人彬彬有礼，他绝不发脾气，是一位贵族绅士</a:t>
            </a:r>
            <a:endParaRPr lang="en-US" altLang="zh-CN" sz="2000" dirty="0"/>
          </a:p>
        </p:txBody>
      </p:sp>
      <p:sp>
        <p:nvSpPr>
          <p:cNvPr id="2" name="标题 1"/>
          <p:cNvSpPr>
            <a:spLocks noGrp="1"/>
          </p:cNvSpPr>
          <p:nvPr>
            <p:ph type="title"/>
          </p:nvPr>
        </p:nvSpPr>
        <p:spPr>
          <a:xfrm>
            <a:off x="323528" y="284641"/>
            <a:ext cx="8229600" cy="994122"/>
          </a:xfrm>
        </p:spPr>
        <p:txBody>
          <a:bodyPr>
            <a:noAutofit/>
          </a:bodyPr>
          <a:lstStyle/>
          <a:p>
            <a:r>
              <a:rPr lang="zh-CN" altLang="en-US" sz="2400" dirty="0"/>
              <a:t>路易</a:t>
            </a:r>
            <a:r>
              <a:rPr lang="en-US" altLang="zh-CN" sz="2400" dirty="0"/>
              <a:t>·</a:t>
            </a:r>
            <a:r>
              <a:rPr lang="zh-CN" altLang="en-US" sz="2400" dirty="0"/>
              <a:t>维克多</a:t>
            </a:r>
            <a:r>
              <a:rPr lang="en-US" altLang="zh-CN" sz="2400" dirty="0"/>
              <a:t>·</a:t>
            </a:r>
            <a:r>
              <a:rPr lang="zh-CN" altLang="en-US" sz="2400" dirty="0"/>
              <a:t>德布罗意，奥地利亲王，第七代布罗意公爵</a:t>
            </a:r>
            <a:br>
              <a:rPr lang="en-US" altLang="zh-CN" sz="2400" dirty="0"/>
            </a:br>
            <a:r>
              <a:rPr lang="fr-FR" altLang="zh-CN" sz="2400" dirty="0"/>
              <a:t>Louis Victor de Broglie, prince, puis duc de Broglie</a:t>
            </a:r>
            <a:endParaRPr lang="zh-CN" altLang="en-US" sz="2400" dirty="0"/>
          </a:p>
        </p:txBody>
      </p:sp>
      <p:pic>
        <p:nvPicPr>
          <p:cNvPr id="5" name="图片 4"/>
          <p:cNvPicPr>
            <a:picLocks noChangeAspect="1"/>
          </p:cNvPicPr>
          <p:nvPr/>
        </p:nvPicPr>
        <p:blipFill>
          <a:blip r:embed="rId2"/>
          <a:stretch>
            <a:fillRect/>
          </a:stretch>
        </p:blipFill>
        <p:spPr>
          <a:xfrm>
            <a:off x="6648146" y="2492897"/>
            <a:ext cx="1417480" cy="1800200"/>
          </a:xfrm>
          <a:prstGeom prst="rect">
            <a:avLst/>
          </a:prstGeom>
        </p:spPr>
      </p:pic>
    </p:spTree>
    <p:extLst>
      <p:ext uri="{BB962C8B-B14F-4D97-AF65-F5344CB8AC3E}">
        <p14:creationId xmlns:p14="http://schemas.microsoft.com/office/powerpoint/2010/main" val="1428499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p:cNvSpPr txBox="1">
            <a:spLocks noChangeArrowheads="1"/>
          </p:cNvSpPr>
          <p:nvPr/>
        </p:nvSpPr>
        <p:spPr bwMode="auto">
          <a:xfrm>
            <a:off x="1550784" y="725543"/>
            <a:ext cx="3597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3200" dirty="0">
                <a:solidFill>
                  <a:srgbClr val="C00000"/>
                </a:solidFill>
                <a:latin typeface="+mn-ea"/>
                <a:ea typeface="+mn-ea"/>
              </a:rPr>
              <a:t>普朗克常数的意义</a:t>
            </a:r>
          </a:p>
        </p:txBody>
      </p:sp>
      <mc:AlternateContent xmlns:mc="http://schemas.openxmlformats.org/markup-compatibility/2006" xmlns:a14="http://schemas.microsoft.com/office/drawing/2010/main">
        <mc:Choice Requires="a14">
          <p:sp>
            <p:nvSpPr>
              <p:cNvPr id="5" name="Text Box 11"/>
              <p:cNvSpPr txBox="1">
                <a:spLocks noChangeArrowheads="1"/>
              </p:cNvSpPr>
              <p:nvPr/>
            </p:nvSpPr>
            <p:spPr bwMode="auto">
              <a:xfrm>
                <a:off x="755576" y="1696963"/>
                <a:ext cx="80772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在普朗克的能量量子说中，</a:t>
                </a:r>
                <a14:m>
                  <m:oMath xmlns:m="http://schemas.openxmlformats.org/officeDocument/2006/math">
                    <m:r>
                      <a:rPr lang="en-US" altLang="zh-CN" b="0" i="1" dirty="0" smtClean="0">
                        <a:solidFill>
                          <a:srgbClr val="000000"/>
                        </a:solidFill>
                        <a:latin typeface="Cambria Math" panose="02040503050406030204" pitchFamily="18" charset="0"/>
                        <a:ea typeface="+mn-ea"/>
                      </a:rPr>
                      <m:t>h</m:t>
                    </m:r>
                  </m:oMath>
                </a14:m>
                <a:r>
                  <a:rPr lang="zh-CN" altLang="en-US" b="0" dirty="0">
                    <a:solidFill>
                      <a:srgbClr val="000000"/>
                    </a:solidFill>
                    <a:latin typeface="+mn-ea"/>
                    <a:ea typeface="+mn-ea"/>
                  </a:rPr>
                  <a:t>是量子化的度量；而在这里是联系物质波动性和粒子性的桥梁。</a:t>
                </a:r>
              </a:p>
            </p:txBody>
          </p:sp>
        </mc:Choice>
        <mc:Fallback xmlns="">
          <p:sp>
            <p:nvSpPr>
              <p:cNvPr id="5" name="Text Box 11"/>
              <p:cNvSpPr txBox="1">
                <a:spLocks noRot="1" noChangeAspect="1" noMove="1" noResize="1" noEditPoints="1" noAdjustHandles="1" noChangeArrowheads="1" noChangeShapeType="1" noTextEdit="1"/>
              </p:cNvSpPr>
              <p:nvPr/>
            </p:nvSpPr>
            <p:spPr bwMode="auto">
              <a:xfrm>
                <a:off x="755576" y="1696963"/>
                <a:ext cx="8077200" cy="830997"/>
              </a:xfrm>
              <a:prstGeom prst="rect">
                <a:avLst/>
              </a:prstGeom>
              <a:blipFill rotWithShape="0">
                <a:blip r:embed="rId2"/>
                <a:stretch>
                  <a:fillRect l="-1208" t="-8029" b="-153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12"/>
              <p:cNvSpPr txBox="1">
                <a:spLocks noChangeArrowheads="1"/>
              </p:cNvSpPr>
              <p:nvPr/>
            </p:nvSpPr>
            <p:spPr bwMode="auto">
              <a:xfrm>
                <a:off x="755576" y="2763763"/>
                <a:ext cx="7772400"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量子化和波粒二象性是量子力学的两个最基本的概念，而在这两个概念中，都出现了</a:t>
                </a:r>
                <a14:m>
                  <m:oMath xmlns:m="http://schemas.openxmlformats.org/officeDocument/2006/math">
                    <m:r>
                      <a:rPr lang="en-US" altLang="zh-CN" b="0" i="1" dirty="0" smtClean="0">
                        <a:solidFill>
                          <a:srgbClr val="000000"/>
                        </a:solidFill>
                        <a:latin typeface="Cambria Math" panose="02040503050406030204" pitchFamily="18" charset="0"/>
                        <a:ea typeface="+mn-ea"/>
                      </a:rPr>
                      <m:t>h</m:t>
                    </m:r>
                  </m:oMath>
                </a14:m>
                <a:r>
                  <a:rPr lang="zh-CN" altLang="en-US" b="0" dirty="0">
                    <a:solidFill>
                      <a:srgbClr val="000000"/>
                    </a:solidFill>
                    <a:latin typeface="+mn-ea"/>
                    <a:ea typeface="+mn-ea"/>
                  </a:rPr>
                  <a:t>，说明他们之间有着本质的联系。</a:t>
                </a:r>
              </a:p>
            </p:txBody>
          </p:sp>
        </mc:Choice>
        <mc:Fallback xmlns="">
          <p:sp>
            <p:nvSpPr>
              <p:cNvPr id="6" name="Text Box 12"/>
              <p:cNvSpPr txBox="1">
                <a:spLocks noRot="1" noChangeAspect="1" noMove="1" noResize="1" noEditPoints="1" noAdjustHandles="1" noChangeArrowheads="1" noChangeShapeType="1" noTextEdit="1"/>
              </p:cNvSpPr>
              <p:nvPr/>
            </p:nvSpPr>
            <p:spPr bwMode="auto">
              <a:xfrm>
                <a:off x="755576" y="2763763"/>
                <a:ext cx="7772400" cy="1200329"/>
              </a:xfrm>
              <a:prstGeom prst="rect">
                <a:avLst/>
              </a:prstGeom>
              <a:blipFill rotWithShape="0">
                <a:blip r:embed="rId3"/>
                <a:stretch>
                  <a:fillRect l="-1255" t="-4061" b="-10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13"/>
              <p:cNvSpPr txBox="1">
                <a:spLocks noChangeArrowheads="1"/>
              </p:cNvSpPr>
              <p:nvPr/>
            </p:nvSpPr>
            <p:spPr bwMode="auto">
              <a:xfrm>
                <a:off x="755576" y="4221088"/>
                <a:ext cx="77724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在任何表达式中，只要出现了</a:t>
                </a:r>
                <a14:m>
                  <m:oMath xmlns:m="http://schemas.openxmlformats.org/officeDocument/2006/math">
                    <m:r>
                      <a:rPr lang="en-US" altLang="zh-CN" b="0" i="1" dirty="0" smtClean="0">
                        <a:solidFill>
                          <a:srgbClr val="000000"/>
                        </a:solidFill>
                        <a:latin typeface="Cambria Math" panose="02040503050406030204" pitchFamily="18" charset="0"/>
                        <a:ea typeface="+mn-ea"/>
                      </a:rPr>
                      <m:t>h</m:t>
                    </m:r>
                  </m:oMath>
                </a14:m>
                <a:r>
                  <a:rPr lang="zh-CN" altLang="en-US" b="0" dirty="0">
                    <a:solidFill>
                      <a:srgbClr val="000000"/>
                    </a:solidFill>
                    <a:latin typeface="+mn-ea"/>
                    <a:ea typeface="+mn-ea"/>
                  </a:rPr>
                  <a:t>，就必然意味着这一表达式的量子力学特征。</a:t>
                </a:r>
              </a:p>
            </p:txBody>
          </p:sp>
        </mc:Choice>
        <mc:Fallback xmlns="">
          <p:sp>
            <p:nvSpPr>
              <p:cNvPr id="7" name="Text Box 13"/>
              <p:cNvSpPr txBox="1">
                <a:spLocks noRot="1" noChangeAspect="1" noMove="1" noResize="1" noEditPoints="1" noAdjustHandles="1" noChangeArrowheads="1" noChangeShapeType="1" noTextEdit="1"/>
              </p:cNvSpPr>
              <p:nvPr/>
            </p:nvSpPr>
            <p:spPr bwMode="auto">
              <a:xfrm>
                <a:off x="755576" y="4221088"/>
                <a:ext cx="7772400" cy="830997"/>
              </a:xfrm>
              <a:prstGeom prst="rect">
                <a:avLst/>
              </a:prstGeom>
              <a:blipFill rotWithShape="0">
                <a:blip r:embed="rId4"/>
                <a:stretch>
                  <a:fillRect l="-1255" t="-8029" b="-153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4945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000" dirty="0">
                <a:latin typeface="黑体" panose="02010609060101010101" pitchFamily="49" charset="-122"/>
                <a:ea typeface="黑体" panose="02010609060101010101" pitchFamily="49" charset="-122"/>
              </a:rPr>
              <a:t>在各类实物粒子中，电子的质量最小，当它低速运动时，相应的波长较长</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1925 </a:t>
            </a:r>
            <a:r>
              <a:rPr lang="zh-CN" altLang="en-US" sz="2000" dirty="0">
                <a:latin typeface="黑体" panose="02010609060101010101" pitchFamily="49" charset="-122"/>
                <a:ea typeface="黑体" panose="02010609060101010101" pitchFamily="49" charset="-122"/>
              </a:rPr>
              <a:t>年，戴维孙和革末在做电子在镍</a:t>
            </a:r>
            <a:r>
              <a:rPr lang="en-US" altLang="zh-CN" sz="2000" dirty="0">
                <a:latin typeface="黑体" panose="02010609060101010101" pitchFamily="49" charset="-122"/>
                <a:ea typeface="黑体" panose="02010609060101010101" pitchFamily="49" charset="-122"/>
              </a:rPr>
              <a:t>( Ni) </a:t>
            </a:r>
            <a:r>
              <a:rPr lang="zh-CN" altLang="en-US" sz="2000" dirty="0">
                <a:latin typeface="黑体" panose="02010609060101010101" pitchFamily="49" charset="-122"/>
                <a:ea typeface="黑体" panose="02010609060101010101" pitchFamily="49" charset="-122"/>
              </a:rPr>
              <a:t>中的散射实验时，由于一次偶然的破坏真空事故，致使镍被氧化了，为了还原，他们采取对镍加热处理，结果镍形成了单晶结构，从而第一次得到了电子在晶体中的衍射现象（还不知道德布罗意）</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1927</a:t>
            </a:r>
            <a:r>
              <a:rPr lang="zh-CN" altLang="en-US" sz="2000" dirty="0">
                <a:latin typeface="黑体" panose="02010609060101010101" pitchFamily="49" charset="-122"/>
                <a:ea typeface="黑体" panose="02010609060101010101" pitchFamily="49" charset="-122"/>
              </a:rPr>
              <a:t>年，在知道了物质波概念之后，改进了实验</a:t>
            </a:r>
          </a:p>
        </p:txBody>
      </p:sp>
      <p:sp>
        <p:nvSpPr>
          <p:cNvPr id="2" name="标题 1"/>
          <p:cNvSpPr>
            <a:spLocks noGrp="1"/>
          </p:cNvSpPr>
          <p:nvPr>
            <p:ph type="title"/>
          </p:nvPr>
        </p:nvSpPr>
        <p:spPr/>
        <p:txBody>
          <a:bodyPr>
            <a:normAutofit/>
          </a:bodyPr>
          <a:lstStyle/>
          <a:p>
            <a:r>
              <a:rPr lang="zh-CN" altLang="en-US" sz="3200" dirty="0">
                <a:latin typeface="黑体" panose="02010609060101010101" pitchFamily="49" charset="-122"/>
                <a:ea typeface="黑体" panose="02010609060101010101" pitchFamily="49" charset="-122"/>
              </a:rPr>
              <a:t>戴维孙</a:t>
            </a:r>
            <a:r>
              <a:rPr lang="en-US" altLang="zh-CN" sz="3200" dirty="0">
                <a:latin typeface="黑体" panose="02010609060101010101" pitchFamily="49" charset="-122"/>
                <a:ea typeface="黑体" panose="02010609060101010101" pitchFamily="49" charset="-122"/>
              </a:rPr>
              <a:t>(Davisson)-</a:t>
            </a:r>
            <a:r>
              <a:rPr lang="zh-CN" altLang="en-US" sz="3200" dirty="0">
                <a:latin typeface="黑体" panose="02010609060101010101" pitchFamily="49" charset="-122"/>
                <a:ea typeface="黑体" panose="02010609060101010101" pitchFamily="49" charset="-122"/>
              </a:rPr>
              <a:t>革末</a:t>
            </a:r>
            <a:r>
              <a:rPr lang="en-US" altLang="zh-CN" sz="3200" dirty="0">
                <a:latin typeface="黑体" panose="02010609060101010101" pitchFamily="49" charset="-122"/>
                <a:ea typeface="黑体" panose="02010609060101010101" pitchFamily="49" charset="-122"/>
              </a:rPr>
              <a:t>(</a:t>
            </a:r>
            <a:r>
              <a:rPr lang="en-US" altLang="zh-CN" sz="3200" dirty="0" err="1">
                <a:latin typeface="黑体" panose="02010609060101010101" pitchFamily="49" charset="-122"/>
                <a:ea typeface="黑体" panose="02010609060101010101" pitchFamily="49" charset="-122"/>
              </a:rPr>
              <a:t>Germer</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实验</a:t>
            </a:r>
          </a:p>
        </p:txBody>
      </p:sp>
      <p:pic>
        <p:nvPicPr>
          <p:cNvPr id="4" name="图片 3"/>
          <p:cNvPicPr>
            <a:picLocks noChangeAspect="1"/>
          </p:cNvPicPr>
          <p:nvPr/>
        </p:nvPicPr>
        <p:blipFill>
          <a:blip r:embed="rId2"/>
          <a:stretch>
            <a:fillRect/>
          </a:stretch>
        </p:blipFill>
        <p:spPr>
          <a:xfrm>
            <a:off x="106524" y="3950725"/>
            <a:ext cx="2738265" cy="2779257"/>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2835842" y="3756926"/>
            <a:ext cx="3504329" cy="3131362"/>
          </a:xfrm>
          <a:prstGeom prst="rect">
            <a:avLst/>
          </a:prstGeom>
        </p:spPr>
      </p:pic>
      <p:pic>
        <p:nvPicPr>
          <p:cNvPr id="8" name="图片 7"/>
          <p:cNvPicPr>
            <a:picLocks noChangeAspect="1"/>
          </p:cNvPicPr>
          <p:nvPr/>
        </p:nvPicPr>
        <p:blipFill>
          <a:blip r:embed="rId4" cstate="print"/>
          <a:stretch>
            <a:fillRect/>
          </a:stretch>
        </p:blipFill>
        <p:spPr>
          <a:xfrm>
            <a:off x="6103778" y="4149080"/>
            <a:ext cx="3040222" cy="2236252"/>
          </a:xfrm>
          <a:prstGeom prst="rect">
            <a:avLst/>
          </a:prstGeom>
        </p:spPr>
      </p:pic>
    </p:spTree>
    <p:extLst>
      <p:ext uri="{BB962C8B-B14F-4D97-AF65-F5344CB8AC3E}">
        <p14:creationId xmlns:p14="http://schemas.microsoft.com/office/powerpoint/2010/main" val="3494784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447800" y="762000"/>
            <a:ext cx="4946650" cy="1708150"/>
            <a:chOff x="1000" y="1606"/>
            <a:chExt cx="3116" cy="1076"/>
          </a:xfrm>
        </p:grpSpPr>
        <p:sp>
          <p:nvSpPr>
            <p:cNvPr id="5" name="Rectangle 3"/>
            <p:cNvSpPr>
              <a:spLocks noChangeArrowheads="1"/>
            </p:cNvSpPr>
            <p:nvPr/>
          </p:nvSpPr>
          <p:spPr bwMode="auto">
            <a:xfrm>
              <a:off x="1122" y="2119"/>
              <a:ext cx="2994" cy="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2800">
                  <a:solidFill>
                    <a:schemeClr val="tx1"/>
                  </a:solidFill>
                  <a:latin typeface="Arial" panose="020B0604020202020204" pitchFamily="34" charset="0"/>
                  <a:ea typeface="宋体" panose="02010600030101010101" pitchFamily="2" charset="-122"/>
                </a:defRPr>
              </a:lvl1pPr>
              <a:lvl2pPr>
                <a:spcBef>
                  <a:spcPct val="20000"/>
                </a:spcBef>
                <a:buChar char="–"/>
                <a:defRPr sz="2400">
                  <a:solidFill>
                    <a:schemeClr val="tx1"/>
                  </a:solidFill>
                  <a:latin typeface="Arial" panose="020B0604020202020204" pitchFamily="34" charset="0"/>
                  <a:ea typeface="宋体" panose="02010600030101010101" pitchFamily="2" charset="-122"/>
                </a:defRPr>
              </a:lvl2pPr>
              <a:lvl3pPr>
                <a:spcBef>
                  <a:spcPct val="20000"/>
                </a:spcBef>
                <a:buChar char="•"/>
                <a:defRPr sz="2000">
                  <a:solidFill>
                    <a:schemeClr val="tx1"/>
                  </a:solidFill>
                  <a:latin typeface="Arial" panose="020B0604020202020204" pitchFamily="34" charset="0"/>
                  <a:ea typeface="宋体" panose="02010600030101010101" pitchFamily="2" charset="-122"/>
                </a:defRPr>
              </a:lvl3pPr>
              <a:lvl4pPr>
                <a:spcBef>
                  <a:spcPct val="20000"/>
                </a:spcBef>
                <a:buChar char="–"/>
                <a:defRPr>
                  <a:solidFill>
                    <a:schemeClr val="tx1"/>
                  </a:solidFill>
                  <a:latin typeface="Arial" panose="020B0604020202020204" pitchFamily="34" charset="0"/>
                  <a:ea typeface="宋体" panose="02010600030101010101" pitchFamily="2" charset="-122"/>
                </a:defRPr>
              </a:lvl4pPr>
              <a:lvl5pPr>
                <a:spcBef>
                  <a:spcPct val="20000"/>
                </a:spcBef>
                <a:buChar char="»"/>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0" lang="en-US" altLang="zh-CN" sz="2200" b="1">
                  <a:solidFill>
                    <a:srgbClr val="000000"/>
                  </a:solidFill>
                  <a:effectLst>
                    <a:outerShdw blurRad="38100" dist="38100" dir="2700000" algn="tl">
                      <a:srgbClr val="C0C0C0"/>
                    </a:outerShdw>
                  </a:effectLst>
                  <a:latin typeface="Times New Roman" panose="02020603050405020304" pitchFamily="18" charset="0"/>
                  <a:cs typeface="Arial" panose="020B0604020202020204" pitchFamily="34" charset="0"/>
                </a:rPr>
                <a:t>for his discovery of the </a:t>
              </a:r>
              <a:r>
                <a:rPr kumimoji="0" lang="en-US" altLang="zh-CN" sz="2200" b="1">
                  <a:solidFill>
                    <a:srgbClr val="0000FF"/>
                  </a:solidFill>
                  <a:effectLst>
                    <a:outerShdw blurRad="38100" dist="38100" dir="2700000" algn="tl">
                      <a:srgbClr val="C0C0C0"/>
                    </a:outerShdw>
                  </a:effectLst>
                  <a:latin typeface="Times New Roman" panose="02020603050405020304" pitchFamily="18" charset="0"/>
                  <a:cs typeface="Arial" panose="020B0604020202020204" pitchFamily="34" charset="0"/>
                </a:rPr>
                <a:t>wave nature of electrons</a:t>
              </a:r>
              <a:endParaRPr kumimoji="0" lang="en-US" altLang="zh-CN" sz="2200" b="1">
                <a:solidFill>
                  <a:srgbClr val="0000FF"/>
                </a:solidFill>
                <a:effectLst>
                  <a:outerShdw blurRad="38100" dist="38100" dir="2700000" algn="tl">
                    <a:srgbClr val="C0C0C0"/>
                  </a:outerShdw>
                </a:effectLst>
                <a:latin typeface="Times New Roman" panose="02020603050405020304" pitchFamily="18" charset="0"/>
              </a:endParaRPr>
            </a:p>
          </p:txBody>
        </p:sp>
        <p:sp>
          <p:nvSpPr>
            <p:cNvPr id="6" name="Rectangle 4"/>
            <p:cNvSpPr>
              <a:spLocks noChangeArrowheads="1"/>
            </p:cNvSpPr>
            <p:nvPr/>
          </p:nvSpPr>
          <p:spPr bwMode="auto">
            <a:xfrm>
              <a:off x="1657" y="1674"/>
              <a:ext cx="23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r>
                <a:rPr kumimoji="0" lang="en-US" altLang="zh-CN" sz="2000" b="1">
                  <a:solidFill>
                    <a:srgbClr val="CC0000"/>
                  </a:solidFill>
                  <a:effectLst>
                    <a:outerShdw blurRad="38100" dist="38100" dir="2700000" algn="tl">
                      <a:srgbClr val="C0C0C0"/>
                    </a:outerShdw>
                  </a:effectLst>
                  <a:latin typeface="Times New Roman" panose="02020603050405020304" pitchFamily="18" charset="0"/>
                  <a:cs typeface="Arial" panose="020B0604020202020204" pitchFamily="34" charset="0"/>
                </a:rPr>
                <a:t>The Nobel Prize in Physics 1929</a:t>
              </a:r>
            </a:p>
          </p:txBody>
        </p:sp>
        <p:sp>
          <p:nvSpPr>
            <p:cNvPr id="7" name="Line 5"/>
            <p:cNvSpPr>
              <a:spLocks noChangeShapeType="1"/>
            </p:cNvSpPr>
            <p:nvPr/>
          </p:nvSpPr>
          <p:spPr bwMode="auto">
            <a:xfrm>
              <a:off x="1000" y="2241"/>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sp>
          <p:nvSpPr>
            <p:cNvPr id="8" name="Line 6"/>
            <p:cNvSpPr>
              <a:spLocks noChangeShapeType="1"/>
            </p:cNvSpPr>
            <p:nvPr/>
          </p:nvSpPr>
          <p:spPr bwMode="auto">
            <a:xfrm>
              <a:off x="1000" y="2682"/>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sp>
          <p:nvSpPr>
            <p:cNvPr id="9" name="Line 7"/>
            <p:cNvSpPr>
              <a:spLocks noChangeShapeType="1"/>
            </p:cNvSpPr>
            <p:nvPr/>
          </p:nvSpPr>
          <p:spPr bwMode="auto">
            <a:xfrm>
              <a:off x="1000" y="2241"/>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sp>
          <p:nvSpPr>
            <p:cNvPr id="10" name="Line 8"/>
            <p:cNvSpPr>
              <a:spLocks noChangeShapeType="1"/>
            </p:cNvSpPr>
            <p:nvPr/>
          </p:nvSpPr>
          <p:spPr bwMode="auto">
            <a:xfrm>
              <a:off x="3994" y="2241"/>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pic>
          <p:nvPicPr>
            <p:cNvPr id="11" name="Picture 9"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 y="1606"/>
              <a:ext cx="408" cy="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0"/>
          <p:cNvGrpSpPr>
            <a:grpSpLocks/>
          </p:cNvGrpSpPr>
          <p:nvPr/>
        </p:nvGrpSpPr>
        <p:grpSpPr bwMode="auto">
          <a:xfrm>
            <a:off x="6705600" y="609600"/>
            <a:ext cx="1639888" cy="2214563"/>
            <a:chOff x="4354" y="2341"/>
            <a:chExt cx="1033" cy="1395"/>
          </a:xfrm>
        </p:grpSpPr>
        <p:pic>
          <p:nvPicPr>
            <p:cNvPr id="13" name="Picture 11" descr="brog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 y="2341"/>
              <a:ext cx="644" cy="90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a:off x="4354" y="3294"/>
              <a:ext cx="1033"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kumimoji="0" lang="en-US" altLang="zh-CN" sz="2000" b="1">
                  <a:solidFill>
                    <a:srgbClr val="000000"/>
                  </a:solidFill>
                  <a:effectLst>
                    <a:outerShdw blurRad="38100" dist="38100" dir="2700000" algn="tl">
                      <a:srgbClr val="C0C0C0"/>
                    </a:outerShdw>
                  </a:effectLst>
                  <a:latin typeface="Times New Roman" panose="02020603050405020304" pitchFamily="18" charset="0"/>
                </a:rPr>
                <a:t>L. de Broglie (1892-1987)</a:t>
              </a:r>
            </a:p>
          </p:txBody>
        </p:sp>
      </p:grpSp>
      <p:sp>
        <p:nvSpPr>
          <p:cNvPr id="15" name="Line 13"/>
          <p:cNvSpPr>
            <a:spLocks noChangeShapeType="1"/>
          </p:cNvSpPr>
          <p:nvPr/>
        </p:nvSpPr>
        <p:spPr bwMode="auto">
          <a:xfrm>
            <a:off x="3343275" y="5199063"/>
            <a:ext cx="47529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sp>
        <p:nvSpPr>
          <p:cNvPr id="16" name="Line 14"/>
          <p:cNvSpPr>
            <a:spLocks noChangeShapeType="1"/>
          </p:cNvSpPr>
          <p:nvPr/>
        </p:nvSpPr>
        <p:spPr bwMode="auto">
          <a:xfrm>
            <a:off x="3343275" y="5899150"/>
            <a:ext cx="47529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grpSp>
        <p:nvGrpSpPr>
          <p:cNvPr id="17" name="Group 15"/>
          <p:cNvGrpSpPr>
            <a:grpSpLocks/>
          </p:cNvGrpSpPr>
          <p:nvPr/>
        </p:nvGrpSpPr>
        <p:grpSpPr bwMode="auto">
          <a:xfrm>
            <a:off x="3933825" y="4111625"/>
            <a:ext cx="4573588" cy="1725613"/>
            <a:chOff x="2469" y="2665"/>
            <a:chExt cx="2881" cy="1087"/>
          </a:xfrm>
        </p:grpSpPr>
        <p:sp>
          <p:nvSpPr>
            <p:cNvPr id="18" name="Rectangle 16"/>
            <p:cNvSpPr>
              <a:spLocks noChangeArrowheads="1"/>
            </p:cNvSpPr>
            <p:nvPr/>
          </p:nvSpPr>
          <p:spPr bwMode="auto">
            <a:xfrm>
              <a:off x="2471" y="3310"/>
              <a:ext cx="287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0" lang="en-US" altLang="zh-CN" sz="2000" b="1" dirty="0">
                  <a:solidFill>
                    <a:srgbClr val="000000"/>
                  </a:solidFill>
                  <a:effectLst>
                    <a:outerShdw blurRad="38100" dist="38100" dir="2700000" algn="tl">
                      <a:srgbClr val="C0C0C0"/>
                    </a:outerShdw>
                  </a:effectLst>
                  <a:latin typeface="Times New Roman" panose="02020603050405020304" pitchFamily="18" charset="0"/>
                </a:rPr>
                <a:t>for their experimental discovery of the </a:t>
              </a:r>
              <a:r>
                <a:rPr kumimoji="0" lang="en-US" altLang="zh-CN" sz="2000" b="1" dirty="0">
                  <a:solidFill>
                    <a:srgbClr val="0000FF"/>
                  </a:solidFill>
                  <a:effectLst>
                    <a:outerShdw blurRad="38100" dist="38100" dir="2700000" algn="tl">
                      <a:srgbClr val="C0C0C0"/>
                    </a:outerShdw>
                  </a:effectLst>
                  <a:latin typeface="Times New Roman" panose="02020603050405020304" pitchFamily="18" charset="0"/>
                </a:rPr>
                <a:t>diffraction of electrons by crystals</a:t>
              </a:r>
            </a:p>
          </p:txBody>
        </p:sp>
        <p:sp>
          <p:nvSpPr>
            <p:cNvPr id="19" name="Rectangle 17"/>
            <p:cNvSpPr>
              <a:spLocks noChangeArrowheads="1"/>
            </p:cNvSpPr>
            <p:nvPr/>
          </p:nvSpPr>
          <p:spPr bwMode="auto">
            <a:xfrm>
              <a:off x="3013" y="2733"/>
              <a:ext cx="23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r>
                <a:rPr kumimoji="0" lang="en-US" altLang="zh-CN" sz="2000" b="1">
                  <a:solidFill>
                    <a:srgbClr val="CC0000"/>
                  </a:solidFill>
                  <a:effectLst>
                    <a:outerShdw blurRad="38100" dist="38100" dir="2700000" algn="tl">
                      <a:srgbClr val="C0C0C0"/>
                    </a:outerShdw>
                  </a:effectLst>
                  <a:latin typeface="Times New Roman" panose="02020603050405020304" pitchFamily="18" charset="0"/>
                  <a:cs typeface="Arial" panose="020B0604020202020204" pitchFamily="34" charset="0"/>
                </a:rPr>
                <a:t>The Nobel Prize in Physics 1937</a:t>
              </a:r>
            </a:p>
          </p:txBody>
        </p:sp>
        <p:sp>
          <p:nvSpPr>
            <p:cNvPr id="20" name="Line 18"/>
            <p:cNvSpPr>
              <a:spLocks noChangeShapeType="1"/>
            </p:cNvSpPr>
            <p:nvPr/>
          </p:nvSpPr>
          <p:spPr bwMode="auto">
            <a:xfrm>
              <a:off x="5350" y="3300"/>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pic>
          <p:nvPicPr>
            <p:cNvPr id="21" name="Picture 19"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2665"/>
              <a:ext cx="408" cy="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0"/>
          <p:cNvGrpSpPr>
            <a:grpSpLocks/>
          </p:cNvGrpSpPr>
          <p:nvPr/>
        </p:nvGrpSpPr>
        <p:grpSpPr bwMode="auto">
          <a:xfrm>
            <a:off x="381000" y="3962400"/>
            <a:ext cx="1495425" cy="2212975"/>
            <a:chOff x="252" y="2245"/>
            <a:chExt cx="942" cy="1394"/>
          </a:xfrm>
        </p:grpSpPr>
        <p:pic>
          <p:nvPicPr>
            <p:cNvPr id="23" name="Picture 21" descr="daviss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 y="2245"/>
              <a:ext cx="644" cy="9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 name="Text Box 22"/>
            <p:cNvSpPr txBox="1">
              <a:spLocks noChangeArrowheads="1"/>
            </p:cNvSpPr>
            <p:nvPr/>
          </p:nvSpPr>
          <p:spPr bwMode="auto">
            <a:xfrm>
              <a:off x="252" y="3197"/>
              <a:ext cx="94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0" lang="en-US" altLang="zh-CN" sz="2000" b="1">
                  <a:solidFill>
                    <a:srgbClr val="000000"/>
                  </a:solidFill>
                  <a:effectLst>
                    <a:outerShdw blurRad="38100" dist="38100" dir="2700000" algn="tl">
                      <a:srgbClr val="C0C0C0"/>
                    </a:outerShdw>
                  </a:effectLst>
                  <a:latin typeface="Times New Roman" panose="02020603050405020304" pitchFamily="18" charset="0"/>
                </a:rPr>
                <a:t>C. Davisson (1881-1958)</a:t>
              </a:r>
            </a:p>
          </p:txBody>
        </p:sp>
      </p:grpSp>
      <p:sp>
        <p:nvSpPr>
          <p:cNvPr id="25" name="Line 23"/>
          <p:cNvSpPr>
            <a:spLocks noChangeShapeType="1"/>
          </p:cNvSpPr>
          <p:nvPr/>
        </p:nvSpPr>
        <p:spPr bwMode="auto">
          <a:xfrm>
            <a:off x="3328988" y="5491163"/>
            <a:ext cx="0" cy="7000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sz="2800">
              <a:solidFill>
                <a:srgbClr val="000000"/>
              </a:solidFill>
              <a:latin typeface="Times New Roman" panose="02020603050405020304" pitchFamily="18" charset="0"/>
              <a:ea typeface="楷体_GB2312" pitchFamily="49" charset="-122"/>
            </a:endParaRPr>
          </a:p>
        </p:txBody>
      </p:sp>
      <p:grpSp>
        <p:nvGrpSpPr>
          <p:cNvPr id="26" name="Group 24"/>
          <p:cNvGrpSpPr>
            <a:grpSpLocks/>
          </p:cNvGrpSpPr>
          <p:nvPr/>
        </p:nvGrpSpPr>
        <p:grpSpPr bwMode="auto">
          <a:xfrm>
            <a:off x="1828800" y="3962400"/>
            <a:ext cx="1852613" cy="2206625"/>
            <a:chOff x="1216" y="2430"/>
            <a:chExt cx="1167" cy="1390"/>
          </a:xfrm>
        </p:grpSpPr>
        <p:pic>
          <p:nvPicPr>
            <p:cNvPr id="27" name="Picture 25" descr="thoms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6" y="2430"/>
              <a:ext cx="644" cy="9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 name="Text Box 26"/>
            <p:cNvSpPr txBox="1">
              <a:spLocks noChangeArrowheads="1"/>
            </p:cNvSpPr>
            <p:nvPr/>
          </p:nvSpPr>
          <p:spPr bwMode="auto">
            <a:xfrm>
              <a:off x="1216" y="3378"/>
              <a:ext cx="116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0" lang="en-US" altLang="zh-CN" sz="2000" b="1">
                  <a:solidFill>
                    <a:srgbClr val="000000"/>
                  </a:solidFill>
                  <a:effectLst>
                    <a:outerShdw blurRad="38100" dist="38100" dir="2700000" algn="tl">
                      <a:srgbClr val="C0C0C0"/>
                    </a:outerShdw>
                  </a:effectLst>
                  <a:latin typeface="Times New Roman" panose="02020603050405020304" pitchFamily="18" charset="0"/>
                </a:rPr>
                <a:t>G. P. Thomson (1892-1975)</a:t>
              </a:r>
            </a:p>
          </p:txBody>
        </p:sp>
      </p:grpSp>
    </p:spTree>
    <p:extLst>
      <p:ext uri="{BB962C8B-B14F-4D97-AF65-F5344CB8AC3E}">
        <p14:creationId xmlns:p14="http://schemas.microsoft.com/office/powerpoint/2010/main" val="385524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FFFFFF"/>
              </a:clrFrom>
              <a:clrTo>
                <a:srgbClr val="FFFFFF">
                  <a:alpha val="0"/>
                </a:srgbClr>
              </a:clrTo>
            </a:clrChange>
          </a:blip>
          <a:srcRect r="862"/>
          <a:stretch/>
        </p:blipFill>
        <p:spPr>
          <a:xfrm>
            <a:off x="518669" y="635312"/>
            <a:ext cx="8280920" cy="2352411"/>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158629" y="2795552"/>
            <a:ext cx="8878238" cy="1669071"/>
          </a:xfrm>
          <a:prstGeom prst="rect">
            <a:avLst/>
          </a:prstGeom>
        </p:spPr>
      </p:pic>
      <p:sp>
        <p:nvSpPr>
          <p:cNvPr id="6" name="文本框 5"/>
          <p:cNvSpPr txBox="1"/>
          <p:nvPr/>
        </p:nvSpPr>
        <p:spPr>
          <a:xfrm>
            <a:off x="412954" y="4464623"/>
            <a:ext cx="2646878" cy="461665"/>
          </a:xfrm>
          <a:prstGeom prst="rect">
            <a:avLst/>
          </a:prstGeom>
          <a:noFill/>
        </p:spPr>
        <p:txBody>
          <a:bodyPr wrap="none" rtlCol="0">
            <a:spAutoFit/>
          </a:bodyPr>
          <a:lstStyle/>
          <a:p>
            <a:r>
              <a:rPr lang="zh-CN" altLang="en-US" dirty="0"/>
              <a:t>与室温相当的能量</a:t>
            </a:r>
          </a:p>
        </p:txBody>
      </p:sp>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3059832" y="4437112"/>
            <a:ext cx="4858243" cy="685856"/>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518669" y="5301555"/>
                <a:ext cx="7666612" cy="862608"/>
              </a:xfrm>
              <a:prstGeom prst="rect">
                <a:avLst/>
              </a:prstGeom>
            </p:spPr>
            <p:txBody>
              <a:bodyPr wrap="square">
                <a:spAutoFit/>
              </a:bodyPr>
              <a:lstStyle/>
              <a:p>
                <a:r>
                  <a:rPr lang="zh-CN" altLang="en-US" dirty="0"/>
                  <a:t>若一质量为</a:t>
                </a:r>
                <a:r>
                  <a:rPr lang="en-US" altLang="zh-CN" dirty="0"/>
                  <a:t>10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𝑔</m:t>
                    </m:r>
                  </m:oMath>
                </a14:m>
                <a:r>
                  <a:rPr lang="zh-CN" altLang="en-US" dirty="0"/>
                  <a:t>的物体，以每秒</a:t>
                </a:r>
                <a:r>
                  <a:rPr lang="en-US" altLang="zh-CN" dirty="0"/>
                  <a:t>1 cm </a:t>
                </a:r>
                <a:r>
                  <a:rPr lang="zh-CN" altLang="en-US" dirty="0"/>
                  <a:t>的速度运动，那么它的德布罗意波长</a:t>
                </a:r>
                <a14:m>
                  <m:oMath xmlns:m="http://schemas.openxmlformats.org/officeDocument/2006/math">
                    <m:r>
                      <a:rPr lang="en-US" altLang="zh-CN" i="1" dirty="0" smtClean="0">
                        <a:latin typeface="Cambria Math" panose="02040503050406030204" pitchFamily="18" charset="0"/>
                      </a:rPr>
                      <m:t>𝜆</m:t>
                    </m:r>
                    <m:r>
                      <a:rPr lang="en-US" altLang="zh-CN" i="1" dirty="0" smtClean="0">
                        <a:latin typeface="Cambria Math" panose="02040503050406030204" pitchFamily="18" charset="0"/>
                      </a:rPr>
                      <m:t>= 6.6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a:latin typeface="Cambria Math" panose="02040503050406030204" pitchFamily="18" charset="0"/>
                          </a:rPr>
                          <m:t>−22</m:t>
                        </m:r>
                      </m:sup>
                    </m:sSup>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𝑐𝑚</m:t>
                    </m:r>
                  </m:oMath>
                </a14:m>
                <a:r>
                  <a:rPr lang="en-US" altLang="zh-CN" dirty="0"/>
                  <a:t>!</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18669" y="5301555"/>
                <a:ext cx="7666612" cy="862608"/>
              </a:xfrm>
              <a:prstGeom prst="rect">
                <a:avLst/>
              </a:prstGeom>
              <a:blipFill rotWithShape="0">
                <a:blip r:embed="rId5"/>
                <a:stretch>
                  <a:fillRect l="-1192" t="-7801" b="-1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96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7535" y="1268760"/>
                <a:ext cx="5482952" cy="5195744"/>
              </a:xfrm>
            </p:spPr>
            <p:txBody>
              <a:bodyPr>
                <a:noAutofit/>
              </a:bodyPr>
              <a:lstStyle/>
              <a:p>
                <a:r>
                  <a:rPr lang="zh-CN" altLang="en-US" sz="2000" dirty="0"/>
                  <a:t>角动量量子化</a:t>
                </a: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ℏ</m:t>
                    </m:r>
                  </m:oMath>
                </a14:m>
                <a:endParaRPr lang="en-US" altLang="zh-CN" sz="2000" dirty="0"/>
              </a:p>
              <a:p>
                <a:r>
                  <a:rPr lang="zh-CN" altLang="en-US" sz="2000" dirty="0"/>
                  <a:t>德布罗意波</a:t>
                </a:r>
                <a14:m>
                  <m:oMath xmlns:m="http://schemas.openxmlformats.org/officeDocument/2006/math">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h</m:t>
                        </m:r>
                      </m:num>
                      <m:den>
                        <m:r>
                          <a:rPr lang="en-US" altLang="zh-CN" sz="2000" b="0" i="1" smtClean="0">
                            <a:latin typeface="Cambria Math" panose="02040503050406030204" pitchFamily="18" charset="0"/>
                          </a:rPr>
                          <m:t>𝑝</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h</m:t>
                        </m:r>
                      </m:num>
                      <m:den>
                        <m:r>
                          <a:rPr lang="en-US" altLang="zh-CN" sz="2000" b="0" i="1" smtClean="0">
                            <a:latin typeface="Cambria Math" panose="02040503050406030204" pitchFamily="18" charset="0"/>
                          </a:rPr>
                          <m:t>𝑚𝑣</m:t>
                        </m:r>
                      </m:den>
                    </m:f>
                  </m:oMath>
                </a14:m>
                <a:r>
                  <a:rPr lang="en-US" altLang="zh-CN" sz="2000" dirty="0"/>
                  <a:t>, </a:t>
                </a:r>
                <a:r>
                  <a:rPr lang="zh-CN" altLang="en-US" sz="2000" dirty="0"/>
                  <a:t>如果一个电子绕核运动能稳定存在，与电子相应的波必须是驻波</a:t>
                </a:r>
                <a:endParaRPr lang="en-US" altLang="zh-CN" sz="2000" dirty="0"/>
              </a:p>
              <a:p>
                <a:r>
                  <a:rPr lang="zh-CN" altLang="en-US" sz="2000" dirty="0"/>
                  <a:t>驻波的波形无法前进，因此无法传播能量。由于节点静止不动，所以波形没有传播。能量以动能和势能的形式交换储存，亦传播不出去</a:t>
                </a:r>
                <a:endParaRPr lang="en-US" altLang="zh-CN" sz="2000" dirty="0"/>
              </a:p>
              <a:p>
                <a:r>
                  <a:rPr lang="zh-CN" altLang="en-US" sz="2000" dirty="0"/>
                  <a:t>要是电子稳定运动，绕核一圈的周长必须是相应波长整数倍</a:t>
                </a:r>
                <a:endParaRPr lang="en-US" altLang="zh-CN" sz="2000" dirty="0"/>
              </a:p>
              <a:p>
                <a14:m>
                  <m:oMath xmlns:m="http://schemas.openxmlformats.org/officeDocument/2006/math">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h</m:t>
                        </m:r>
                      </m:num>
                      <m:den>
                        <m:r>
                          <a:rPr lang="en-US" altLang="zh-CN" sz="2000" b="0" i="1" smtClean="0">
                            <a:latin typeface="Cambria Math" panose="02040503050406030204" pitchFamily="18" charset="0"/>
                          </a:rPr>
                          <m:t>𝑚𝑣</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=1,2,⋯</m:t>
                    </m:r>
                  </m:oMath>
                </a14:m>
                <a:endParaRPr lang="en-US" altLang="zh-CN" sz="2000" dirty="0"/>
              </a:p>
              <a:p>
                <a:r>
                  <a:rPr lang="zh-CN" altLang="en-US" sz="2000" dirty="0"/>
                  <a:t>即</a:t>
                </a:r>
                <a14:m>
                  <m:oMath xmlns:m="http://schemas.openxmlformats.org/officeDocument/2006/math">
                    <m:r>
                      <a:rPr lang="en-US" altLang="zh-CN" sz="2000" b="0" i="1" smtClean="0">
                        <a:latin typeface="Cambria Math" panose="02040503050406030204" pitchFamily="18" charset="0"/>
                      </a:rPr>
                      <m:t>𝑟𝑚𝑣</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𝑛h</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ℏ</m:t>
                    </m:r>
                  </m:oMath>
                </a14:m>
                <a:r>
                  <a:rPr lang="zh-CN" altLang="en-US" sz="2000" dirty="0">
                    <a:solidFill>
                      <a:srgbClr val="C00000"/>
                    </a:solidFill>
                  </a:rPr>
                  <a:t>角动量量子化条件</a:t>
                </a:r>
                <a:endParaRPr lang="en-US" altLang="zh-CN" sz="2000" dirty="0">
                  <a:solidFill>
                    <a:srgbClr val="C00000"/>
                  </a:solidFill>
                </a:endParaRPr>
              </a:p>
              <a:p>
                <a:r>
                  <a:rPr lang="zh-CN" altLang="en-US" sz="2000" dirty="0">
                    <a:solidFill>
                      <a:schemeClr val="tx1"/>
                    </a:solidFill>
                  </a:rPr>
                  <a:t>第一玻尔速度</a:t>
                </a: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𝑣</m:t>
                        </m:r>
                      </m:e>
                      <m:sub>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𝛼</m:t>
                    </m:r>
                    <m:r>
                      <a:rPr lang="en-US" altLang="zh-CN" sz="2000" b="0" i="1" smtClean="0">
                        <a:solidFill>
                          <a:schemeClr val="tx1"/>
                        </a:solidFill>
                        <a:latin typeface="Cambria Math" panose="02040503050406030204" pitchFamily="18" charset="0"/>
                      </a:rPr>
                      <m:t>𝑐</m:t>
                    </m:r>
                  </m:oMath>
                </a14:m>
                <a:endParaRPr lang="en-US" altLang="zh-CN"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𝜆</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h</m:t>
                          </m:r>
                        </m:num>
                        <m:den>
                          <m:r>
                            <a:rPr lang="en-US" altLang="zh-CN" sz="2000" b="0" i="1" smtClean="0">
                              <a:solidFill>
                                <a:schemeClr val="tx1"/>
                              </a:solidFill>
                              <a:latin typeface="Cambria Math" panose="02040503050406030204" pitchFamily="18" charset="0"/>
                            </a:rPr>
                            <m:t>𝑚</m:t>
                          </m:r>
                          <m:r>
                            <a:rPr lang="en-US" altLang="zh-CN" sz="2000" b="0" i="1" smtClean="0">
                              <a:solidFill>
                                <a:schemeClr val="tx1"/>
                              </a:solidFill>
                              <a:latin typeface="Cambria Math" panose="02040503050406030204" pitchFamily="18" charset="0"/>
                            </a:rPr>
                            <m:t>𝛼</m:t>
                          </m:r>
                          <m:r>
                            <a:rPr lang="en-US" altLang="zh-CN" sz="2000" b="0" i="1" smtClean="0">
                              <a:solidFill>
                                <a:schemeClr val="tx1"/>
                              </a:solidFill>
                              <a:latin typeface="Cambria Math" panose="02040503050406030204" pitchFamily="18" charset="0"/>
                            </a:rPr>
                            <m:t>𝑐</m:t>
                          </m:r>
                        </m:den>
                      </m:f>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𝜋</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ℏ</m:t>
                          </m:r>
                        </m:num>
                        <m:den>
                          <m:r>
                            <a:rPr lang="en-US" altLang="zh-CN" sz="2000" b="0" i="1" smtClean="0">
                              <a:solidFill>
                                <a:schemeClr val="tx1"/>
                              </a:solidFill>
                              <a:latin typeface="Cambria Math" panose="02040503050406030204" pitchFamily="18" charset="0"/>
                            </a:rPr>
                            <m:t>𝛼</m:t>
                          </m:r>
                          <m:r>
                            <a:rPr lang="en-US" altLang="zh-CN" sz="2000" b="0" i="1" smtClean="0">
                              <a:solidFill>
                                <a:schemeClr val="tx1"/>
                              </a:solidFill>
                              <a:latin typeface="Cambria Math" panose="02040503050406030204" pitchFamily="18" charset="0"/>
                            </a:rPr>
                            <m:t>𝑚𝑐</m:t>
                          </m:r>
                        </m:den>
                      </m:f>
                      <m:r>
                        <a:rPr lang="en-US" altLang="zh-CN" sz="2000" b="0" i="1" smtClean="0">
                          <a:solidFill>
                            <a:schemeClr val="tx1"/>
                          </a:solidFill>
                          <a:latin typeface="Cambria Math" panose="02040503050406030204" pitchFamily="18" charset="0"/>
                        </a:rPr>
                        <m:t>=2</m:t>
                      </m:r>
                      <m:r>
                        <a:rPr lang="en-US" altLang="zh-CN" sz="2000" b="0" i="1" smtClean="0">
                          <a:solidFill>
                            <a:schemeClr val="tx1"/>
                          </a:solidFill>
                          <a:latin typeface="Cambria Math" panose="02040503050406030204" pitchFamily="18" charset="0"/>
                        </a:rPr>
                        <m:t>𝜋</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𝑎</m:t>
                          </m:r>
                        </m:e>
                        <m:sub>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7535" y="1268760"/>
                <a:ext cx="5482952" cy="5195744"/>
              </a:xfrm>
              <a:blipFill rotWithShape="0">
                <a:blip r:embed="rId2"/>
                <a:stretch>
                  <a:fillRect t="-117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德布罗意波和量子态</a:t>
            </a:r>
          </a:p>
        </p:txBody>
      </p:sp>
      <p:pic>
        <p:nvPicPr>
          <p:cNvPr id="5" name="图片 4"/>
          <p:cNvPicPr>
            <a:picLocks noChangeAspect="1"/>
          </p:cNvPicPr>
          <p:nvPr/>
        </p:nvPicPr>
        <p:blipFill>
          <a:blip r:embed="rId3"/>
          <a:stretch>
            <a:fillRect/>
          </a:stretch>
        </p:blipFill>
        <p:spPr>
          <a:xfrm>
            <a:off x="6380896" y="332656"/>
            <a:ext cx="2167441" cy="3096344"/>
          </a:xfrm>
          <a:prstGeom prst="rect">
            <a:avLst/>
          </a:prstGeom>
        </p:spPr>
      </p:pic>
      <p:pic>
        <p:nvPicPr>
          <p:cNvPr id="6" name="图片 5"/>
          <p:cNvPicPr>
            <a:picLocks noChangeAspect="1"/>
          </p:cNvPicPr>
          <p:nvPr/>
        </p:nvPicPr>
        <p:blipFill rotWithShape="1">
          <a:blip r:embed="rId4">
            <a:clrChange>
              <a:clrFrom>
                <a:srgbClr val="FFFFFF"/>
              </a:clrFrom>
              <a:clrTo>
                <a:srgbClr val="FFFFFF">
                  <a:alpha val="0"/>
                </a:srgbClr>
              </a:clrTo>
            </a:clrChange>
          </a:blip>
          <a:srcRect r="8924"/>
          <a:stretch/>
        </p:blipFill>
        <p:spPr>
          <a:xfrm>
            <a:off x="5808432" y="3429000"/>
            <a:ext cx="3312368" cy="3247882"/>
          </a:xfrm>
          <a:prstGeom prst="rect">
            <a:avLst/>
          </a:prstGeom>
        </p:spPr>
      </p:pic>
    </p:spTree>
    <p:extLst>
      <p:ext uri="{BB962C8B-B14F-4D97-AF65-F5344CB8AC3E}">
        <p14:creationId xmlns:p14="http://schemas.microsoft.com/office/powerpoint/2010/main" val="19623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33285" y="1045808"/>
                <a:ext cx="6138915" cy="4824536"/>
              </a:xfrm>
            </p:spPr>
            <p:txBody>
              <a:bodyPr>
                <a:noAutofit/>
              </a:bodyPr>
              <a:lstStyle/>
              <a:p>
                <a:r>
                  <a:rPr lang="zh-CN" altLang="en-US" sz="2400" dirty="0"/>
                  <a:t>设想一个粒子处于壁为刚性的匣子中作一维运动，如图所示</a:t>
                </a:r>
                <a:endParaRPr lang="en-US" altLang="zh-CN" sz="2400" dirty="0"/>
              </a:p>
              <a:p>
                <a:r>
                  <a:rPr lang="zh-CN" altLang="en-US" sz="2400" dirty="0"/>
                  <a:t>由经典理论知，这个粒子在匣子中的动能恒为</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𝑣</m:t>
                        </m:r>
                      </m:e>
                      <m:sup>
                        <m:r>
                          <a:rPr lang="en-US" altLang="zh-CN" sz="2400" b="0" i="1" smtClean="0">
                            <a:latin typeface="Cambria Math" panose="02040503050406030204" pitchFamily="18" charset="0"/>
                          </a:rPr>
                          <m:t>2</m:t>
                        </m:r>
                      </m:sup>
                    </m:sSup>
                  </m:oMath>
                </a14:m>
                <a:r>
                  <a:rPr lang="zh-CN" altLang="en-US" sz="2400" dirty="0"/>
                  <a:t>周期</a:t>
                </a:r>
                <a14:m>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num>
                      <m:den>
                        <m:r>
                          <a:rPr lang="en-US" altLang="zh-CN" sz="2400" b="0" i="1" smtClean="0">
                            <a:latin typeface="Cambria Math" panose="02040503050406030204" pitchFamily="18" charset="0"/>
                          </a:rPr>
                          <m:t>𝑣</m:t>
                        </m:r>
                      </m:den>
                    </m:f>
                  </m:oMath>
                </a14:m>
                <a:endParaRPr lang="zh-CN" altLang="en-US" sz="2400" dirty="0"/>
              </a:p>
              <a:p>
                <a:r>
                  <a:rPr lang="zh-CN" altLang="en-US" sz="2400" dirty="0"/>
                  <a:t>德布罗意物质波观点，粒子要想在匣子中，其对应的德布罗意波必须穿不出匣子的壁</a:t>
                </a:r>
                <a:r>
                  <a:rPr lang="en-US" altLang="zh-CN" sz="2400" dirty="0"/>
                  <a:t>——</a:t>
                </a:r>
                <a:r>
                  <a:rPr lang="zh-CN" altLang="en-US" sz="2400" dirty="0"/>
                  <a:t>驻波</a:t>
                </a:r>
                <a:endParaRPr lang="en-US" altLang="zh-CN" sz="2400" dirty="0"/>
              </a:p>
              <a:p>
                <a14:m>
                  <m:oMath xmlns:m="http://schemas.openxmlformats.org/officeDocument/2006/math">
                    <m:r>
                      <a:rPr lang="en-US" altLang="zh-CN" sz="2400" b="0" i="1" smtClean="0">
                        <a:latin typeface="Cambria Math" panose="02040503050406030204" pitchFamily="18" charset="0"/>
                      </a:rPr>
                      <m:t>𝑛</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𝜆</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m:t>
                    </m:r>
                  </m:oMath>
                </a14:m>
                <a:endParaRPr lang="en-US" altLang="zh-CN" sz="2400" b="0" dirty="0"/>
              </a:p>
              <a:p>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h</m:t>
                        </m:r>
                      </m:num>
                      <m:den>
                        <m:r>
                          <a:rPr lang="en-US" altLang="zh-CN" sz="2400" b="0" i="1" smtClean="0">
                            <a:latin typeface="Cambria Math" panose="02040503050406030204" pitchFamily="18" charset="0"/>
                          </a:rPr>
                          <m:t>𝜆</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𝑛h</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8</m:t>
                        </m:r>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den>
                    </m:f>
                  </m:oMath>
                </a14:m>
                <a:endParaRPr lang="en-US" altLang="zh-CN" sz="2400" dirty="0"/>
              </a:p>
              <a:p>
                <a:r>
                  <a:rPr lang="zh-CN" altLang="en-US" sz="2400" dirty="0"/>
                  <a:t>能量和动量都是量子化的，且不存在能量为</a:t>
                </a:r>
                <a:r>
                  <a:rPr lang="en-US" altLang="zh-CN" sz="2400" dirty="0"/>
                  <a:t>0</a:t>
                </a:r>
                <a:r>
                  <a:rPr lang="zh-CN" altLang="en-US" sz="2400" dirty="0"/>
                  <a:t>的状态</a:t>
                </a:r>
                <a:r>
                  <a:rPr lang="en-US" altLang="zh-CN" sz="2400" dirty="0"/>
                  <a:t>——</a:t>
                </a:r>
                <a:r>
                  <a:rPr lang="zh-CN" altLang="en-US" sz="2400" dirty="0"/>
                  <a:t>绝对静止是不存在的</a:t>
                </a:r>
                <a:endParaRPr lang="en-US" altLang="zh-CN" sz="2400" dirty="0"/>
              </a:p>
              <a:p>
                <a:r>
                  <a:rPr lang="zh-CN" altLang="en-US" sz="2400" dirty="0">
                    <a:solidFill>
                      <a:schemeClr val="accent1"/>
                    </a:solidFill>
                  </a:rPr>
                  <a:t>禁闭的波必然导出量子化条件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33285" y="1045808"/>
                <a:ext cx="6138915" cy="4824536"/>
              </a:xfrm>
              <a:blipFill rotWithShape="0">
                <a:blip r:embed="rId3"/>
                <a:stretch>
                  <a:fillRect t="-1011" r="-3376" b="-10746"/>
                </a:stretch>
              </a:blipFill>
            </p:spPr>
            <p:txBody>
              <a:bodyPr/>
              <a:lstStyle/>
              <a:p>
                <a:r>
                  <a:rPr lang="zh-CN" altLang="en-US">
                    <a:noFill/>
                  </a:rPr>
                  <a:t> </a:t>
                </a:r>
              </a:p>
            </p:txBody>
          </p:sp>
        </mc:Fallback>
      </mc:AlternateContent>
      <p:sp>
        <p:nvSpPr>
          <p:cNvPr id="2" name="标题 1"/>
          <p:cNvSpPr>
            <a:spLocks noGrp="1"/>
          </p:cNvSpPr>
          <p:nvPr>
            <p:ph type="title"/>
          </p:nvPr>
        </p:nvSpPr>
        <p:spPr>
          <a:xfrm>
            <a:off x="395536" y="205850"/>
            <a:ext cx="6589199" cy="864096"/>
          </a:xfrm>
        </p:spPr>
        <p:txBody>
          <a:bodyPr>
            <a:normAutofit/>
          </a:bodyPr>
          <a:lstStyle/>
          <a:p>
            <a:r>
              <a:rPr lang="zh-CN" altLang="en-US" sz="2800" dirty="0"/>
              <a:t>刚性匣子中的粒子</a:t>
            </a:r>
          </a:p>
        </p:txBody>
      </p:sp>
      <p:pic>
        <p:nvPicPr>
          <p:cNvPr id="4" name="图片 3"/>
          <p:cNvPicPr>
            <a:picLocks noChangeAspect="1"/>
          </p:cNvPicPr>
          <p:nvPr/>
        </p:nvPicPr>
        <p:blipFill rotWithShape="1">
          <a:blip r:embed="rId4">
            <a:clrChange>
              <a:clrFrom>
                <a:srgbClr val="FFFFFF"/>
              </a:clrFrom>
              <a:clrTo>
                <a:srgbClr val="FFFFFF">
                  <a:alpha val="0"/>
                </a:srgbClr>
              </a:clrTo>
            </a:clrChange>
          </a:blip>
          <a:srcRect l="4498" r="5739"/>
          <a:stretch/>
        </p:blipFill>
        <p:spPr>
          <a:xfrm>
            <a:off x="6156176" y="1340768"/>
            <a:ext cx="2808312" cy="5385283"/>
          </a:xfrm>
          <a:prstGeom prst="rect">
            <a:avLst/>
          </a:prstGeom>
        </p:spPr>
      </p:pic>
    </p:spTree>
    <p:extLst>
      <p:ext uri="{BB962C8B-B14F-4D97-AF65-F5344CB8AC3E}">
        <p14:creationId xmlns:p14="http://schemas.microsoft.com/office/powerpoint/2010/main" val="20273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63822"/>
                <a:ext cx="5646366" cy="5017506"/>
              </a:xfrm>
            </p:spPr>
            <p:txBody>
              <a:bodyPr>
                <a:normAutofit lnSpcReduction="10000"/>
              </a:bodyPr>
              <a:lstStyle/>
              <a:p>
                <a:pPr>
                  <a:spcAft>
                    <a:spcPts val="600"/>
                  </a:spcAft>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1927</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年，海森堡</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(Heisenberg)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提出不确定关系，反映了微观粒子运动的基本规律，是物理学中一个极为重要的关系式</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rPr>
                        <m:t>Δ</m:t>
                      </m:r>
                      <m:r>
                        <a:rPr lang="en-US" altLang="zh-CN" sz="2000" b="0" i="1" smtClean="0">
                          <a:solidFill>
                            <a:srgbClr val="0070C0"/>
                          </a:solidFill>
                          <a:latin typeface="Cambria Math" panose="02040503050406030204" pitchFamily="18" charset="0"/>
                        </a:rPr>
                        <m:t>𝑥</m:t>
                      </m:r>
                      <m:r>
                        <m:rPr>
                          <m:sty m:val="p"/>
                        </m:rPr>
                        <a:rPr lang="en-US" altLang="zh-CN" sz="2000" b="0" i="0" smtClean="0">
                          <a:solidFill>
                            <a:srgbClr val="0070C0"/>
                          </a:solidFill>
                          <a:latin typeface="Cambria Math" panose="02040503050406030204" pitchFamily="18" charset="0"/>
                        </a:rPr>
                        <m:t>Δ</m:t>
                      </m:r>
                      <m:sSub>
                        <m:sSubPr>
                          <m:ctrlPr>
                            <a:rPr lang="en-US" altLang="zh-CN" sz="2000" b="0" i="1" smtClean="0">
                              <a:solidFill>
                                <a:srgbClr val="0070C0"/>
                              </a:solidFill>
                              <a:latin typeface="Cambria Math" panose="02040503050406030204" pitchFamily="18" charset="0"/>
                            </a:rPr>
                          </m:ctrlPr>
                        </m:sSubPr>
                        <m:e>
                          <m:r>
                            <a:rPr lang="en-US" altLang="zh-CN" sz="2000" b="0" i="1" smtClean="0">
                              <a:solidFill>
                                <a:srgbClr val="0070C0"/>
                              </a:solidFill>
                              <a:latin typeface="Cambria Math" panose="02040503050406030204" pitchFamily="18" charset="0"/>
                            </a:rPr>
                            <m:t>𝑝</m:t>
                          </m:r>
                        </m:e>
                        <m:sub>
                          <m:r>
                            <a:rPr lang="en-US" altLang="zh-CN" sz="2000" b="0" i="1" smtClean="0">
                              <a:solidFill>
                                <a:srgbClr val="0070C0"/>
                              </a:solidFill>
                              <a:latin typeface="Cambria Math" panose="02040503050406030204" pitchFamily="18" charset="0"/>
                            </a:rPr>
                            <m:t>𝑥</m:t>
                          </m:r>
                        </m:sub>
                      </m:sSub>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h</m:t>
                      </m:r>
                    </m:oMath>
                  </m:oMathPara>
                </a14:m>
                <a:endParaRPr lang="en-US" altLang="zh-CN" sz="2000" b="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rPr>
                        <m:t>Δ</m:t>
                      </m:r>
                      <m:r>
                        <a:rPr lang="en-US" altLang="zh-CN" sz="2000" b="0" i="1" smtClean="0">
                          <a:solidFill>
                            <a:srgbClr val="0070C0"/>
                          </a:solidFill>
                          <a:latin typeface="Cambria Math" panose="02040503050406030204" pitchFamily="18" charset="0"/>
                        </a:rPr>
                        <m:t>𝑡</m:t>
                      </m:r>
                      <m:r>
                        <m:rPr>
                          <m:sty m:val="p"/>
                        </m:rPr>
                        <a:rPr lang="en-US" altLang="zh-CN" sz="2000" b="0" i="0" smtClean="0">
                          <a:solidFill>
                            <a:srgbClr val="0070C0"/>
                          </a:solidFill>
                          <a:latin typeface="Cambria Math" panose="02040503050406030204" pitchFamily="18" charset="0"/>
                        </a:rPr>
                        <m:t>Δ</m:t>
                      </m:r>
                      <m:r>
                        <a:rPr lang="en-US" altLang="zh-CN" sz="2000" b="0" i="1" smtClean="0">
                          <a:solidFill>
                            <a:srgbClr val="0070C0"/>
                          </a:solidFill>
                          <a:latin typeface="Cambria Math" panose="02040503050406030204" pitchFamily="18" charset="0"/>
                        </a:rPr>
                        <m:t>𝐸</m:t>
                      </m:r>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h</m:t>
                      </m:r>
                    </m:oMath>
                  </m:oMathPara>
                </a14:m>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假如</a:t>
                </a:r>
                <a14:m>
                  <m:oMath xmlns:m="http://schemas.openxmlformats.org/officeDocument/2006/math">
                    <m:r>
                      <a:rPr lang="en-US" altLang="zh-CN" sz="2000" i="1" dirty="0" smtClean="0">
                        <a:latin typeface="Cambria Math" panose="020405030504060302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位置完全确定</a:t>
                </a:r>
                <a14:m>
                  <m:oMath xmlns:m="http://schemas.openxmlformats.org/officeDocument/2006/math">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→0)</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，那么粒子可以具有的动量</a:t>
                </a:r>
                <a14:m>
                  <m:oMath xmlns:m="http://schemas.openxmlformats.org/officeDocument/2006/math">
                    <m:sSub>
                      <m:sSubPr>
                        <m:ctrlPr>
                          <a:rPr lang="en-US" altLang="zh-CN" sz="2000" b="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𝑝</m:t>
                        </m:r>
                      </m:e>
                      <m:sub>
                        <m:r>
                          <a:rPr lang="en-US" altLang="zh-CN" sz="2000" b="0" i="1" smtClean="0">
                            <a:solidFill>
                              <a:schemeClr val="accent1"/>
                            </a:solidFill>
                            <a:latin typeface="Cambria Math" panose="02040503050406030204" pitchFamily="18" charset="0"/>
                          </a:rPr>
                          <m:t>𝑥</m:t>
                        </m:r>
                      </m:sub>
                    </m:sSub>
                  </m:oMath>
                </a14:m>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就完全不确定</a:t>
                </a:r>
                <a14:m>
                  <m:oMath xmlns:m="http://schemas.openxmlformats.org/officeDocument/2006/math">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Δ</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e>
                    </m:d>
                  </m:oMath>
                </a14:m>
                <a:endParaRPr lang="en-US" altLang="zh-CN" sz="2000" b="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反之，当粒子处于</a:t>
                </a:r>
                <a14:m>
                  <m:oMath xmlns:m="http://schemas.openxmlformats.org/officeDocument/2006/math">
                    <m:sSub>
                      <m:sSubPr>
                        <m:ctrlPr>
                          <a:rPr lang="en-US" altLang="zh-CN" sz="2000" b="0" i="1" smtClean="0">
                            <a:solidFill>
                              <a:schemeClr val="accent1"/>
                            </a:solidFill>
                            <a:latin typeface="Cambria Math" panose="02040503050406030204" pitchFamily="18" charset="0"/>
                          </a:rPr>
                        </m:ctrlPr>
                      </m:sSubPr>
                      <m:e>
                        <m:r>
                          <a:rPr lang="en-US" altLang="zh-CN" sz="2000" b="0" i="1" smtClean="0">
                            <a:solidFill>
                              <a:schemeClr val="accent1"/>
                            </a:solidFill>
                            <a:latin typeface="Cambria Math" panose="02040503050406030204" pitchFamily="18" charset="0"/>
                          </a:rPr>
                          <m:t>𝑝</m:t>
                        </m:r>
                      </m:e>
                      <m:sub>
                        <m:r>
                          <a:rPr lang="en-US" altLang="zh-CN" sz="2000" b="0" i="1" smtClean="0">
                            <a:solidFill>
                              <a:schemeClr val="accent1"/>
                            </a:solidFill>
                            <a:latin typeface="Cambria Math" panose="02040503050406030204" pitchFamily="18" charset="0"/>
                          </a:rPr>
                          <m:t>𝑥</m:t>
                        </m:r>
                      </m:sub>
                    </m:sSub>
                  </m:oMath>
                </a14:m>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数值完全确定</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的状态时</a:t>
                </a:r>
                <a14:m>
                  <m:oMath xmlns:m="http://schemas.openxmlformats.org/officeDocument/2006/math">
                    <m:r>
                      <a:rPr lang="en-US" altLang="zh-CN" sz="2000">
                        <a:latin typeface="Cambria Math" panose="02040503050406030204" pitchFamily="18" charset="0"/>
                      </a:rPr>
                      <m:t>(</m:t>
                    </m:r>
                    <m:r>
                      <m:rPr>
                        <m:sty m:val="p"/>
                      </m:rPr>
                      <a:rPr lang="en-US" altLang="zh-CN" sz="2000">
                        <a:latin typeface="Cambria Math" panose="02040503050406030204" pitchFamily="18" charset="0"/>
                      </a:rPr>
                      <m:t>Δ</m:t>
                    </m:r>
                    <m:r>
                      <a:rPr lang="en-US" altLang="zh-CN" sz="2000" b="0" i="1" smtClean="0">
                        <a:latin typeface="Cambria Math" panose="02040503050406030204" pitchFamily="18" charset="0"/>
                      </a:rPr>
                      <m:t>𝑝</m:t>
                    </m:r>
                    <m:r>
                      <a:rPr lang="en-US" altLang="zh-CN" sz="2000" i="1">
                        <a:latin typeface="Cambria Math" panose="02040503050406030204" pitchFamily="18" charset="0"/>
                      </a:rPr>
                      <m:t>→0)</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，就</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无法在</a:t>
                </a:r>
                <a14:m>
                  <m:oMath xmlns:m="http://schemas.openxmlformats.org/officeDocument/2006/math">
                    <m:r>
                      <a:rPr lang="en-US" altLang="zh-CN" sz="2000" b="0" i="1" smtClean="0">
                        <a:solidFill>
                          <a:schemeClr val="accent1"/>
                        </a:solidFill>
                        <a:latin typeface="Cambria Math" panose="02040503050406030204" pitchFamily="18" charset="0"/>
                      </a:rPr>
                      <m:t>𝑥</m:t>
                    </m:r>
                  </m:oMath>
                </a14:m>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方向上把粒子固定住</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，粒子的位置是完全不确定的</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若粒子在能量状态</a:t>
                </a:r>
                <a14:m>
                  <m:oMath xmlns:m="http://schemas.openxmlformats.org/officeDocument/2006/math">
                    <m:r>
                      <a:rPr lang="en-US" altLang="zh-CN" sz="2000" b="0" i="1" smtClean="0">
                        <a:solidFill>
                          <a:schemeClr val="accent1"/>
                        </a:solidFill>
                        <a:latin typeface="Cambria Math" panose="02040503050406030204" pitchFamily="18" charset="0"/>
                      </a:rPr>
                      <m:t>𝐸</m:t>
                    </m:r>
                  </m:oMath>
                </a14:m>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只能停留</a:t>
                </a:r>
                <a14:m>
                  <m:oMath xmlns:m="http://schemas.openxmlformats.org/officeDocument/2006/math">
                    <m:r>
                      <m:rPr>
                        <m:sty m:val="p"/>
                      </m:rPr>
                      <a:rPr lang="en-US" altLang="zh-CN" sz="2000" b="0" i="0" smtClean="0">
                        <a:solidFill>
                          <a:schemeClr val="accent1"/>
                        </a:solidFill>
                        <a:latin typeface="Cambria Math" panose="02040503050406030204" pitchFamily="18" charset="0"/>
                      </a:rPr>
                      <m:t>Δ</m:t>
                    </m:r>
                    <m:r>
                      <a:rPr lang="en-US" altLang="zh-CN" sz="2000" b="0" i="1" smtClean="0">
                        <a:solidFill>
                          <a:schemeClr val="accent1"/>
                        </a:solidFill>
                        <a:latin typeface="Cambria Math" panose="02040503050406030204" pitchFamily="18" charset="0"/>
                      </a:rPr>
                      <m:t>𝑡</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时间，那么，在这段时间内，</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能量状态有一个弥散</a:t>
                </a:r>
                <a14:m>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h</m:t>
                        </m:r>
                      </m:num>
                      <m:den>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𝑡</m:t>
                        </m:r>
                      </m:den>
                    </m:f>
                  </m:oMath>
                </a14:m>
                <a:endParaRPr lang="en-US" altLang="zh-CN" sz="2000" b="0" dirty="0">
                  <a:latin typeface="Times New Roman" panose="02020603050405020304" pitchFamily="18" charset="0"/>
                  <a:ea typeface="黑体" panose="02010609060101010101" pitchFamily="49" charset="-122"/>
                  <a:cs typeface="Times New Roman" panose="02020603050405020304" pitchFamily="18" charset="0"/>
                </a:endParaRPr>
              </a:p>
              <a:p>
                <a:pPr>
                  <a:spcAft>
                    <a:spcPts val="600"/>
                  </a:spcAft>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只有当粒子的停留时间无限长（</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稳态</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），他的</a:t>
                </a:r>
                <a:r>
                  <a:rPr lang="zh-CN" altLang="en-US" sz="20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能量状态才是完全确定的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63822"/>
                <a:ext cx="5646366" cy="5017506"/>
              </a:xfrm>
              <a:blipFill rotWithShape="0">
                <a:blip r:embed="rId2"/>
                <a:stretch>
                  <a:fillRect t="-1580" r="-32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不确定关系（</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Uncertainty principle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br>
              <a:rPr lang="en-US" altLang="zh-CN" dirty="0">
                <a:latin typeface="Times New Roman" panose="02020603050405020304" pitchFamily="18" charset="0"/>
                <a:ea typeface="黑体" panose="02010609060101010101" pitchFamily="49" charset="-122"/>
                <a:cs typeface="Times New Roman" panose="02020603050405020304" pitchFamily="18" charset="0"/>
              </a:rPr>
            </a:br>
            <a:r>
              <a:rPr lang="zh-CN" altLang="en-US" dirty="0">
                <a:latin typeface="Times New Roman" panose="02020603050405020304" pitchFamily="18" charset="0"/>
                <a:ea typeface="黑体" panose="02010609060101010101" pitchFamily="49" charset="-122"/>
                <a:cs typeface="Times New Roman" panose="02020603050405020304" pitchFamily="18" charset="0"/>
              </a:rPr>
              <a:t>测不准原理（误！）</a:t>
            </a:r>
          </a:p>
        </p:txBody>
      </p:sp>
      <p:pic>
        <p:nvPicPr>
          <p:cNvPr id="4" name="Picture 2" descr="A:\W.Heisen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428" y="1438468"/>
            <a:ext cx="2508596" cy="29541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103566" y="4529370"/>
            <a:ext cx="2880320" cy="111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Werner Heisenberg</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 (1901 - 1976)</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1932 Nobel</a:t>
            </a:r>
          </a:p>
        </p:txBody>
      </p:sp>
    </p:spTree>
    <p:extLst>
      <p:ext uri="{BB962C8B-B14F-4D97-AF65-F5344CB8AC3E}">
        <p14:creationId xmlns:p14="http://schemas.microsoft.com/office/powerpoint/2010/main" val="95326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Aft>
                    <a:spcPts val="1200"/>
                  </a:spcAft>
                </a:pPr>
                <a:r>
                  <a:rPr lang="zh-CN" altLang="en-US" sz="2400" dirty="0"/>
                  <a:t>测不准原理：不能同时测准粒子的坐标位置及相应的动量</a:t>
                </a:r>
                <a:endParaRPr lang="en-US" altLang="zh-CN" sz="2400" dirty="0"/>
              </a:p>
              <a:p>
                <a:pPr>
                  <a:spcAft>
                    <a:spcPts val="1200"/>
                  </a:spcAft>
                </a:pPr>
                <a:r>
                  <a:rPr lang="zh-CN" altLang="en-US" sz="2400" dirty="0"/>
                  <a:t>实际上不确定关系的意义是揭示了一条重要的物理规律：粒子在客观上不能同时具有确定的坐标位置及相应的动量，因而，“不能同时精确地测量他们”，测不准是这一客观规律的一个必然后果</a:t>
                </a:r>
                <a:endParaRPr lang="en-US" altLang="zh-CN" sz="2400" dirty="0"/>
              </a:p>
              <a:p>
                <a:pPr>
                  <a:spcAft>
                    <a:spcPts val="1200"/>
                  </a:spcAft>
                </a:pPr>
                <a14:m>
                  <m:oMath xmlns:m="http://schemas.openxmlformats.org/officeDocument/2006/math">
                    <m:r>
                      <a:rPr lang="en-US" altLang="zh-CN" sz="2400" b="0" i="1" smtClean="0">
                        <a:latin typeface="Cambria Math" panose="02040503050406030204" pitchFamily="18" charset="0"/>
                      </a:rPr>
                      <m:t>h</m:t>
                    </m:r>
                  </m:oMath>
                </a14:m>
                <a:r>
                  <a:rPr lang="zh-CN" altLang="en-US" sz="2400" dirty="0"/>
                  <a:t>再次出现，由于</a:t>
                </a:r>
                <a14:m>
                  <m:oMath xmlns:m="http://schemas.openxmlformats.org/officeDocument/2006/math">
                    <m:r>
                      <a:rPr lang="en-US" altLang="zh-CN" sz="2400" b="0" i="1" smtClean="0">
                        <a:latin typeface="Cambria Math" panose="02040503050406030204" pitchFamily="18" charset="0"/>
                      </a:rPr>
                      <m:t>h</m:t>
                    </m:r>
                  </m:oMath>
                </a14:m>
                <a:r>
                  <a:rPr lang="zh-CN" altLang="en-US" sz="2400" b="0" dirty="0"/>
                  <a:t>非常小，所以不确定性关系在宏观不会得到直接体现；然而它并不为零，所以使得不确定关系在微观世界成为一个重要的规律</a:t>
                </a:r>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022" r="-2963"/>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不确定关系</a:t>
            </a:r>
            <a:r>
              <a:rPr lang="en-US" altLang="zh-CN" dirty="0"/>
              <a:t>&amp;</a:t>
            </a:r>
            <a:r>
              <a:rPr lang="zh-CN" altLang="en-US" dirty="0"/>
              <a:t>测不准原理</a:t>
            </a:r>
          </a:p>
        </p:txBody>
      </p:sp>
    </p:spTree>
    <p:extLst>
      <p:ext uri="{BB962C8B-B14F-4D97-AF65-F5344CB8AC3E}">
        <p14:creationId xmlns:p14="http://schemas.microsoft.com/office/powerpoint/2010/main" val="1525373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Text Box 4"/>
          <p:cNvSpPr txBox="1">
            <a:spLocks noChangeArrowheads="1"/>
          </p:cNvSpPr>
          <p:nvPr/>
        </p:nvSpPr>
        <p:spPr bwMode="auto">
          <a:xfrm>
            <a:off x="755576" y="692696"/>
            <a:ext cx="533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氢原子中，在第一轨道上运动的电子</a:t>
            </a:r>
          </a:p>
        </p:txBody>
      </p:sp>
      <p:graphicFrame>
        <p:nvGraphicFramePr>
          <p:cNvPr id="226309" name="Object 5"/>
          <p:cNvGraphicFramePr>
            <a:graphicFrameLocks noChangeAspect="1"/>
          </p:cNvGraphicFramePr>
          <p:nvPr>
            <p:extLst>
              <p:ext uri="{D42A27DB-BD31-4B8C-83A1-F6EECF244321}">
                <p14:modId xmlns:p14="http://schemas.microsoft.com/office/powerpoint/2010/main" val="3110079013"/>
              </p:ext>
            </p:extLst>
          </p:nvPr>
        </p:nvGraphicFramePr>
        <p:xfrm>
          <a:off x="5860976" y="724446"/>
          <a:ext cx="2514600" cy="509587"/>
        </p:xfrm>
        <a:graphic>
          <a:graphicData uri="http://schemas.openxmlformats.org/presentationml/2006/ole">
            <mc:AlternateContent xmlns:mc="http://schemas.openxmlformats.org/markup-compatibility/2006">
              <mc:Choice xmlns:v="urn:schemas-microsoft-com:vml" Requires="v">
                <p:oleObj spid="_x0000_s6356" name="Equation" r:id="rId3" imgW="1130300" imgH="228600" progId="Equation.DSMT4">
                  <p:embed/>
                </p:oleObj>
              </mc:Choice>
              <mc:Fallback>
                <p:oleObj name="Equation" r:id="rId3" imgW="1130300" imgH="228600" progId="Equation.DSMT4">
                  <p:embed/>
                  <p:pic>
                    <p:nvPicPr>
                      <p:cNvPr id="0" name="Picture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976" y="724446"/>
                        <a:ext cx="2514600" cy="50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3" name="Text Box 6"/>
          <p:cNvSpPr txBox="1">
            <a:spLocks noChangeArrowheads="1"/>
          </p:cNvSpPr>
          <p:nvPr/>
        </p:nvSpPr>
        <p:spPr bwMode="auto">
          <a:xfrm>
            <a:off x="984176" y="1659483"/>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则</a:t>
            </a:r>
          </a:p>
        </p:txBody>
      </p:sp>
      <p:sp>
        <p:nvSpPr>
          <p:cNvPr id="226312" name="Text Box 8"/>
          <p:cNvSpPr txBox="1">
            <a:spLocks noChangeArrowheads="1"/>
          </p:cNvSpPr>
          <p:nvPr/>
        </p:nvSpPr>
        <p:spPr bwMode="auto">
          <a:xfrm>
            <a:off x="755576" y="2694533"/>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以</a:t>
            </a:r>
            <a:r>
              <a:rPr lang="en-US" altLang="zh-CN" b="0">
                <a:solidFill>
                  <a:srgbClr val="000000"/>
                </a:solidFill>
                <a:latin typeface="+mn-ea"/>
                <a:ea typeface="+mn-ea"/>
              </a:rPr>
              <a:t>10cm/s</a:t>
            </a:r>
            <a:r>
              <a:rPr lang="zh-CN" altLang="en-US" b="0">
                <a:solidFill>
                  <a:srgbClr val="000000"/>
                </a:solidFill>
                <a:latin typeface="+mn-ea"/>
                <a:ea typeface="+mn-ea"/>
              </a:rPr>
              <a:t>速度运动的质量为</a:t>
            </a:r>
            <a:r>
              <a:rPr lang="en-US" altLang="zh-CN" b="0">
                <a:solidFill>
                  <a:srgbClr val="000000"/>
                </a:solidFill>
                <a:latin typeface="+mn-ea"/>
                <a:ea typeface="+mn-ea"/>
              </a:rPr>
              <a:t>10g</a:t>
            </a:r>
            <a:r>
              <a:rPr lang="zh-CN" altLang="en-US" b="0">
                <a:solidFill>
                  <a:srgbClr val="000000"/>
                </a:solidFill>
                <a:latin typeface="+mn-ea"/>
                <a:ea typeface="+mn-ea"/>
              </a:rPr>
              <a:t>的小球</a:t>
            </a:r>
          </a:p>
        </p:txBody>
      </p:sp>
      <p:graphicFrame>
        <p:nvGraphicFramePr>
          <p:cNvPr id="226313" name="Object 9"/>
          <p:cNvGraphicFramePr>
            <a:graphicFrameLocks noChangeAspect="1"/>
          </p:cNvGraphicFramePr>
          <p:nvPr>
            <p:extLst>
              <p:ext uri="{D42A27DB-BD31-4B8C-83A1-F6EECF244321}">
                <p14:modId xmlns:p14="http://schemas.microsoft.com/office/powerpoint/2010/main" val="211068210"/>
              </p:ext>
            </p:extLst>
          </p:nvPr>
        </p:nvGraphicFramePr>
        <p:xfrm>
          <a:off x="6270551" y="2662783"/>
          <a:ext cx="1752600" cy="452438"/>
        </p:xfrm>
        <a:graphic>
          <a:graphicData uri="http://schemas.openxmlformats.org/presentationml/2006/ole">
            <mc:AlternateContent xmlns:mc="http://schemas.openxmlformats.org/markup-compatibility/2006">
              <mc:Choice xmlns:v="urn:schemas-microsoft-com:vml" Requires="v">
                <p:oleObj spid="_x0000_s6357" name="Equation" r:id="rId5" imgW="787058" imgH="203112" progId="Equation.DSMT4">
                  <p:embed/>
                </p:oleObj>
              </mc:Choice>
              <mc:Fallback>
                <p:oleObj name="Equation" r:id="rId5" imgW="787058" imgH="203112" progId="Equation.DSMT4">
                  <p:embed/>
                  <p:pic>
                    <p:nvPicPr>
                      <p:cNvPr id="0" name="Picture 1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551" y="2662783"/>
                        <a:ext cx="17526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6316" name="Text Box 12"/>
          <p:cNvSpPr txBox="1">
            <a:spLocks noChangeArrowheads="1"/>
          </p:cNvSpPr>
          <p:nvPr/>
        </p:nvSpPr>
        <p:spPr bwMode="auto">
          <a:xfrm>
            <a:off x="755576" y="4739233"/>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FF0000"/>
                </a:solidFill>
                <a:latin typeface="+mn-ea"/>
                <a:ea typeface="+mn-ea"/>
              </a:rPr>
              <a:t>不确定关系在微观世界里成为一个重要的规律！</a:t>
            </a:r>
          </a:p>
        </p:txBody>
      </p:sp>
      <p:grpSp>
        <p:nvGrpSpPr>
          <p:cNvPr id="3" name="Group 15"/>
          <p:cNvGrpSpPr>
            <a:grpSpLocks/>
          </p:cNvGrpSpPr>
          <p:nvPr/>
        </p:nvGrpSpPr>
        <p:grpSpPr bwMode="auto">
          <a:xfrm>
            <a:off x="755576" y="5501233"/>
            <a:ext cx="6553200" cy="457200"/>
            <a:chOff x="616" y="3148"/>
            <a:chExt cx="4128" cy="288"/>
          </a:xfrm>
        </p:grpSpPr>
        <p:sp>
          <p:nvSpPr>
            <p:cNvPr id="25612" name="Text Box 13"/>
            <p:cNvSpPr txBox="1">
              <a:spLocks noChangeArrowheads="1"/>
            </p:cNvSpPr>
            <p:nvPr/>
          </p:nvSpPr>
          <p:spPr bwMode="auto">
            <a:xfrm>
              <a:off x="616" y="3148"/>
              <a:ext cx="4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当      时，量子物理就过渡到经典物理。</a:t>
              </a:r>
            </a:p>
          </p:txBody>
        </p:sp>
        <p:graphicFrame>
          <p:nvGraphicFramePr>
            <p:cNvPr id="25605" name="Object 14"/>
            <p:cNvGraphicFramePr>
              <a:graphicFrameLocks noChangeAspect="1"/>
            </p:cNvGraphicFramePr>
            <p:nvPr/>
          </p:nvGraphicFramePr>
          <p:xfrm>
            <a:off x="864" y="3168"/>
            <a:ext cx="576" cy="244"/>
          </p:xfrm>
          <a:graphic>
            <a:graphicData uri="http://schemas.openxmlformats.org/presentationml/2006/ole">
              <mc:AlternateContent xmlns:mc="http://schemas.openxmlformats.org/markup-compatibility/2006">
                <mc:Choice xmlns:v="urn:schemas-microsoft-com:vml" Requires="v">
                  <p:oleObj spid="_x0000_s6358" name="Equation" r:id="rId7" imgW="418918" imgH="177723" progId="Equation.DSMT4">
                    <p:embed/>
                  </p:oleObj>
                </mc:Choice>
                <mc:Fallback>
                  <p:oleObj name="Equation" r:id="rId7" imgW="418918" imgH="177723" progId="Equation.DSMT4">
                    <p:embed/>
                    <p:pic>
                      <p:nvPicPr>
                        <p:cNvPr id="0"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3168"/>
                          <a:ext cx="576"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4" name="Picture 4" descr="D:\T4\034.JPG"/>
          <p:cNvPicPr>
            <a:picLocks noChangeAspect="1" noChangeArrowheads="1"/>
          </p:cNvPicPr>
          <p:nvPr/>
        </p:nvPicPr>
        <p:blipFill>
          <a:blip r:embed="rId9">
            <a:clrChange>
              <a:clrFrom>
                <a:srgbClr val="FAFFFF"/>
              </a:clrFrom>
              <a:clrTo>
                <a:srgbClr val="FAFFFF">
                  <a:alpha val="0"/>
                </a:srgbClr>
              </a:clrTo>
            </a:clrChange>
            <a:extLst>
              <a:ext uri="{28A0092B-C50C-407E-A947-70E740481C1C}">
                <a14:useLocalDpi xmlns:a14="http://schemas.microsoft.com/office/drawing/2010/main" val="0"/>
              </a:ext>
            </a:extLst>
          </a:blip>
          <a:srcRect/>
          <a:stretch>
            <a:fillRect/>
          </a:stretch>
        </p:blipFill>
        <p:spPr bwMode="auto">
          <a:xfrm>
            <a:off x="1475656" y="1458664"/>
            <a:ext cx="7086600" cy="11414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D:\T4\035.JPG"/>
          <p:cNvPicPr>
            <a:picLocks noChangeAspect="1" noChangeArrowheads="1"/>
          </p:cNvPicPr>
          <p:nvPr/>
        </p:nvPicPr>
        <p:blipFill>
          <a:blip r:embed="rId10">
            <a:clrChange>
              <a:clrFrom>
                <a:srgbClr val="F5FFFC"/>
              </a:clrFrom>
              <a:clrTo>
                <a:srgbClr val="F5FFFC">
                  <a:alpha val="0"/>
                </a:srgbClr>
              </a:clrTo>
            </a:clrChange>
            <a:extLst>
              <a:ext uri="{28A0092B-C50C-407E-A947-70E740481C1C}">
                <a14:useLocalDpi xmlns:a14="http://schemas.microsoft.com/office/drawing/2010/main" val="0"/>
              </a:ext>
            </a:extLst>
          </a:blip>
          <a:srcRect/>
          <a:stretch>
            <a:fillRect/>
          </a:stretch>
        </p:blipFill>
        <p:spPr bwMode="auto">
          <a:xfrm>
            <a:off x="1138878" y="3358234"/>
            <a:ext cx="7086600" cy="9620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23528" y="1085873"/>
            <a:ext cx="432048"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dirty="0"/>
              <a:t>微观</a:t>
            </a:r>
          </a:p>
        </p:txBody>
      </p:sp>
      <p:sp>
        <p:nvSpPr>
          <p:cNvPr id="17" name="文本框 16"/>
          <p:cNvSpPr txBox="1"/>
          <p:nvPr/>
        </p:nvSpPr>
        <p:spPr>
          <a:xfrm>
            <a:off x="323528" y="2767984"/>
            <a:ext cx="432048"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dirty="0"/>
              <a:t>宏观</a:t>
            </a:r>
          </a:p>
        </p:txBody>
      </p:sp>
    </p:spTree>
    <p:extLst>
      <p:ext uri="{BB962C8B-B14F-4D97-AF65-F5344CB8AC3E}">
        <p14:creationId xmlns:p14="http://schemas.microsoft.com/office/powerpoint/2010/main" val="85127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6308"/>
                                        </p:tgtEl>
                                        <p:attrNameLst>
                                          <p:attrName>style.visibility</p:attrName>
                                        </p:attrNameLst>
                                      </p:cBhvr>
                                      <p:to>
                                        <p:strVal val="visible"/>
                                      </p:to>
                                    </p:set>
                                    <p:animEffect transition="in" filter="wipe(left)">
                                      <p:cBhvr>
                                        <p:cTn id="7" dur="500"/>
                                        <p:tgtEl>
                                          <p:spTgt spid="226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26309"/>
                                        </p:tgtEl>
                                        <p:attrNameLst>
                                          <p:attrName>style.visibility</p:attrName>
                                        </p:attrNameLst>
                                      </p:cBhvr>
                                      <p:to>
                                        <p:strVal val="visible"/>
                                      </p:to>
                                    </p:set>
                                    <p:animEffect transition="in" filter="wipe(left)">
                                      <p:cBhvr>
                                        <p:cTn id="12" dur="500"/>
                                        <p:tgtEl>
                                          <p:spTgt spid="226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6312"/>
                                        </p:tgtEl>
                                        <p:attrNameLst>
                                          <p:attrName>style.visibility</p:attrName>
                                        </p:attrNameLst>
                                      </p:cBhvr>
                                      <p:to>
                                        <p:strVal val="visible"/>
                                      </p:to>
                                    </p:set>
                                    <p:animEffect transition="in" filter="wipe(left)">
                                      <p:cBhvr>
                                        <p:cTn id="17" dur="500"/>
                                        <p:tgtEl>
                                          <p:spTgt spid="2263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26313"/>
                                        </p:tgtEl>
                                        <p:attrNameLst>
                                          <p:attrName>style.visibility</p:attrName>
                                        </p:attrNameLst>
                                      </p:cBhvr>
                                      <p:to>
                                        <p:strVal val="visible"/>
                                      </p:to>
                                    </p:set>
                                    <p:animEffect transition="in" filter="blinds(horizontal)">
                                      <p:cBhvr>
                                        <p:cTn id="22" dur="500"/>
                                        <p:tgtEl>
                                          <p:spTgt spid="2263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6316"/>
                                        </p:tgtEl>
                                        <p:attrNameLst>
                                          <p:attrName>style.visibility</p:attrName>
                                        </p:attrNameLst>
                                      </p:cBhvr>
                                      <p:to>
                                        <p:strVal val="visible"/>
                                      </p:to>
                                    </p:set>
                                    <p:animEffect transition="in" filter="wipe(left)">
                                      <p:cBhvr>
                                        <p:cTn id="27" dur="500"/>
                                        <p:tgtEl>
                                          <p:spTgt spid="2263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p:bldP spid="226312" grpId="0"/>
      <p:bldP spid="2263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1237928"/>
                <a:ext cx="7992888" cy="3024336"/>
              </a:xfrm>
            </p:spPr>
            <p:txBody>
              <a:bodyPr>
                <a:normAutofit/>
              </a:bodyPr>
              <a:lstStyle/>
              <a:p>
                <a:r>
                  <a:rPr lang="en-US" altLang="zh-CN" sz="2400" dirty="0">
                    <a:latin typeface="Times New Roman" panose="02020603050405020304" pitchFamily="18" charset="0"/>
                    <a:cs typeface="Times New Roman" panose="02020603050405020304" pitchFamily="18" charset="0"/>
                  </a:rPr>
                  <a:t>1900</a:t>
                </a:r>
                <a:r>
                  <a:rPr lang="zh-CN" altLang="en-US" sz="2400" dirty="0">
                    <a:latin typeface="Times New Roman" panose="02020603050405020304" pitchFamily="18" charset="0"/>
                    <a:cs typeface="Times New Roman" panose="02020603050405020304" pitchFamily="18" charset="0"/>
                  </a:rPr>
                  <a:t>，黑体辐射</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普朗克量子假说 </a:t>
                </a:r>
                <a14:m>
                  <m:oMath xmlns:m="http://schemas.openxmlformats.org/officeDocument/2006/math">
                    <m:r>
                      <a:rPr lang="en-US" altLang="zh-CN" sz="2400" i="1" dirty="0">
                        <a:latin typeface="Cambria Math" panose="02040503050406030204" pitchFamily="18" charset="0"/>
                      </a:rPr>
                      <m:t>𝐸</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𝑛h</m:t>
                    </m:r>
                    <m:r>
                      <a:rPr lang="en-US" altLang="zh-CN" sz="2400" i="1" dirty="0" err="1">
                        <a:latin typeface="Cambria Math" panose="02040503050406030204" pitchFamily="18" charset="0"/>
                      </a:rPr>
                      <m:t>𝜈</m:t>
                    </m:r>
                    <m:r>
                      <a:rPr lang="en-US" altLang="zh-CN" sz="2400" i="1" dirty="0">
                        <a:latin typeface="Cambria Math" panose="02040503050406030204" pitchFamily="18" charset="0"/>
                      </a:rPr>
                      <m:t> </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1905</a:t>
                </a:r>
                <a:r>
                  <a:rPr lang="zh-CN" altLang="en-US" sz="2400" dirty="0">
                    <a:latin typeface="Times New Roman" panose="02020603050405020304" pitchFamily="18" charset="0"/>
                    <a:cs typeface="Times New Roman" panose="02020603050405020304" pitchFamily="18" charset="0"/>
                  </a:rPr>
                  <a:t>，光电效应</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爱因斯坦光量子假说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r>
                      <a:rPr lang="en-US" altLang="zh-CN" sz="2400" i="1">
                        <a:latin typeface="Cambria Math" panose="02040503050406030204" pitchFamily="18" charset="0"/>
                      </a:rPr>
                      <m:t>h</m:t>
                    </m:r>
                    <m:r>
                      <a:rPr lang="en-US" altLang="zh-CN" sz="2400" i="1">
                        <a:latin typeface="Cambria Math" panose="02040503050406030204" pitchFamily="18" charset="0"/>
                      </a:rPr>
                      <m:t>𝜈</m:t>
                    </m:r>
                    <m:r>
                      <a:rPr lang="en-US" altLang="zh-CN" sz="2400" i="1">
                        <a:latin typeface="Cambria Math" panose="02040503050406030204" pitchFamily="18" charset="0"/>
                      </a:rPr>
                      <m:t>−</m:t>
                    </m:r>
                    <m:r>
                      <a:rPr lang="en-US" altLang="zh-CN" sz="2400" i="1">
                        <a:latin typeface="Cambria Math" panose="02040503050406030204" pitchFamily="18" charset="0"/>
                      </a:rPr>
                      <m:t>𝜙</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1913</a:t>
                </a:r>
                <a:r>
                  <a:rPr lang="zh-CN" altLang="en-US" sz="2400" dirty="0">
                    <a:latin typeface="Times New Roman" panose="02020603050405020304" pitchFamily="18" charset="0"/>
                    <a:cs typeface="Times New Roman" panose="02020603050405020304" pitchFamily="18" charset="0"/>
                  </a:rPr>
                  <a:t>，原子的量子态</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玻尔模型 </a:t>
                </a:r>
                <a14:m>
                  <m:oMath xmlns:m="http://schemas.openxmlformats.org/officeDocument/2006/math">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1925</a:t>
                </a:r>
                <a:r>
                  <a:rPr lang="zh-CN" altLang="en-US" sz="2400" dirty="0">
                    <a:latin typeface="Times New Roman" panose="02020603050405020304" pitchFamily="18" charset="0"/>
                    <a:cs typeface="Times New Roman" panose="02020603050405020304" pitchFamily="18" charset="0"/>
                  </a:rPr>
                  <a:t>，泡利</a:t>
                </a:r>
                <a:r>
                  <a:rPr lang="en-US" altLang="zh-CN" sz="2400" dirty="0">
                    <a:latin typeface="Times New Roman" panose="02020603050405020304" pitchFamily="18" charset="0"/>
                    <a:cs typeface="Times New Roman" panose="02020603050405020304" pitchFamily="18" charset="0"/>
                  </a:rPr>
                  <a:t>(Pauli)</a:t>
                </a:r>
                <a:r>
                  <a:rPr lang="zh-CN" altLang="en-US" sz="2400" dirty="0">
                    <a:latin typeface="Times New Roman" panose="02020603050405020304" pitchFamily="18" charset="0"/>
                    <a:cs typeface="Times New Roman" panose="02020603050405020304" pitchFamily="18" charset="0"/>
                  </a:rPr>
                  <a:t>不相容原理</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1925</a:t>
                </a:r>
                <a:r>
                  <a:rPr lang="zh-CN" altLang="en-US" sz="2400" dirty="0">
                    <a:latin typeface="Times New Roman" panose="02020603050405020304" pitchFamily="18" charset="0"/>
                    <a:cs typeface="Times New Roman" panose="02020603050405020304" pitchFamily="18" charset="0"/>
                  </a:rPr>
                  <a:t>，电子自旋假设</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乌仑贝克</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Uhlenbeck</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和古德斯密特</a:t>
                </a:r>
                <a:r>
                  <a:rPr lang="en-US" altLang="zh-CN" sz="2400" dirty="0">
                    <a:latin typeface="Times New Roman" panose="02020603050405020304" pitchFamily="18" charset="0"/>
                    <a:cs typeface="Times New Roman" panose="02020603050405020304" pitchFamily="18" charset="0"/>
                  </a:rPr>
                  <a:t>(Goudsmit)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1237928"/>
                <a:ext cx="7992888" cy="3024336"/>
              </a:xfrm>
              <a:blipFill rotWithShape="0">
                <a:blip r:embed="rId2"/>
                <a:stretch>
                  <a:fillRect t="-2218"/>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latin typeface="+mn-ea"/>
                <a:ea typeface="+mn-ea"/>
              </a:rPr>
              <a:t>旧量子论</a:t>
            </a:r>
          </a:p>
        </p:txBody>
      </p:sp>
      <mc:AlternateContent xmlns:mc="http://schemas.openxmlformats.org/markup-compatibility/2006" xmlns:a14="http://schemas.microsoft.com/office/drawing/2010/main">
        <mc:Choice Requires="a14">
          <p:sp>
            <p:nvSpPr>
              <p:cNvPr id="4" name="文本框 3"/>
              <p:cNvSpPr txBox="1"/>
              <p:nvPr/>
            </p:nvSpPr>
            <p:spPr>
              <a:xfrm>
                <a:off x="827584" y="3902224"/>
                <a:ext cx="7990928" cy="1952971"/>
              </a:xfrm>
              <a:prstGeom prst="rect">
                <a:avLst/>
              </a:prstGeom>
              <a:noFill/>
            </p:spPr>
            <p:txBody>
              <a:bodyPr wrap="square" rtlCol="0">
                <a:spAutoFit/>
              </a:bodyPr>
              <a:lstStyle/>
              <a:p>
                <a:pPr algn="ctr"/>
                <a:r>
                  <a:rPr lang="zh-CN" altLang="en-US" b="1" dirty="0">
                    <a:solidFill>
                      <a:srgbClr val="0070C0"/>
                    </a:solidFill>
                    <a:latin typeface="Times New Roman" panose="02020603050405020304" pitchFamily="18" charset="0"/>
                    <a:ea typeface="+mn-ea"/>
                    <a:cs typeface="Times New Roman" panose="02020603050405020304" pitchFamily="18" charset="0"/>
                  </a:rPr>
                  <a:t>量子力学的建立</a:t>
                </a:r>
                <a:endParaRPr lang="en-US" altLang="zh-CN" b="1" dirty="0">
                  <a:solidFill>
                    <a:srgbClr val="0070C0"/>
                  </a:solidFill>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p"/>
                </a:pPr>
                <a:r>
                  <a:rPr lang="en-US" altLang="zh-CN" dirty="0">
                    <a:solidFill>
                      <a:srgbClr val="0070C0"/>
                    </a:solidFill>
                    <a:latin typeface="Times New Roman" panose="02020603050405020304" pitchFamily="18" charset="0"/>
                    <a:ea typeface="+mn-ea"/>
                    <a:cs typeface="Times New Roman" panose="02020603050405020304" pitchFamily="18" charset="0"/>
                  </a:rPr>
                  <a:t>1924</a:t>
                </a:r>
                <a:r>
                  <a:rPr lang="zh-CN" altLang="en-US" dirty="0">
                    <a:solidFill>
                      <a:srgbClr val="0070C0"/>
                    </a:solidFill>
                    <a:latin typeface="Times New Roman" panose="02020603050405020304" pitchFamily="18" charset="0"/>
                    <a:ea typeface="+mn-ea"/>
                    <a:cs typeface="Times New Roman" panose="02020603050405020304" pitchFamily="18" charset="0"/>
                  </a:rPr>
                  <a:t>，波粒二象性</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zh-CN" altLang="en-US" dirty="0">
                    <a:solidFill>
                      <a:srgbClr val="0070C0"/>
                    </a:solidFill>
                    <a:latin typeface="Times New Roman" panose="02020603050405020304" pitchFamily="18" charset="0"/>
                    <a:ea typeface="+mn-ea"/>
                    <a:cs typeface="Times New Roman" panose="02020603050405020304" pitchFamily="18" charset="0"/>
                  </a:rPr>
                  <a:t>德布罗意</a:t>
                </a:r>
                <a:r>
                  <a:rPr lang="en-US" altLang="zh-CN" dirty="0">
                    <a:solidFill>
                      <a:srgbClr val="0070C0"/>
                    </a:solidFill>
                    <a:latin typeface="Times New Roman" panose="02020603050405020304" pitchFamily="18" charset="0"/>
                    <a:ea typeface="+mn-ea"/>
                    <a:cs typeface="Times New Roman" panose="02020603050405020304" pitchFamily="18" charset="0"/>
                  </a:rPr>
                  <a:t>(De Broglie)</a:t>
                </a:r>
              </a:p>
              <a:p>
                <a:pPr marL="342900" indent="-342900">
                  <a:buFont typeface="Wingdings" panose="05000000000000000000" pitchFamily="2" charset="2"/>
                  <a:buChar char="p"/>
                </a:pPr>
                <a:r>
                  <a:rPr lang="en-US" altLang="zh-CN" dirty="0">
                    <a:solidFill>
                      <a:srgbClr val="0070C0"/>
                    </a:solidFill>
                    <a:latin typeface="Times New Roman" panose="02020603050405020304" pitchFamily="18" charset="0"/>
                    <a:ea typeface="+mn-ea"/>
                    <a:cs typeface="Times New Roman" panose="02020603050405020304" pitchFamily="18" charset="0"/>
                  </a:rPr>
                  <a:t>1927——1928</a:t>
                </a:r>
                <a:r>
                  <a:rPr lang="zh-CN" altLang="en-US" dirty="0">
                    <a:solidFill>
                      <a:srgbClr val="0070C0"/>
                    </a:solidFill>
                    <a:latin typeface="Times New Roman" panose="02020603050405020304" pitchFamily="18" charset="0"/>
                    <a:ea typeface="+mn-ea"/>
                    <a:cs typeface="Times New Roman" panose="02020603050405020304" pitchFamily="18" charset="0"/>
                  </a:rPr>
                  <a:t>，不确定性关系</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zh-CN" altLang="en-US" dirty="0">
                    <a:solidFill>
                      <a:srgbClr val="0070C0"/>
                    </a:solidFill>
                    <a:latin typeface="Times New Roman" panose="02020603050405020304" pitchFamily="18" charset="0"/>
                    <a:ea typeface="+mn-ea"/>
                    <a:cs typeface="Times New Roman" panose="02020603050405020304" pitchFamily="18" charset="0"/>
                  </a:rPr>
                  <a:t>海森堡</a:t>
                </a:r>
                <a:r>
                  <a:rPr lang="en-US" altLang="zh-CN" dirty="0">
                    <a:solidFill>
                      <a:srgbClr val="0070C0"/>
                    </a:solidFill>
                    <a:latin typeface="Times New Roman" panose="02020603050405020304" pitchFamily="18" charset="0"/>
                    <a:ea typeface="+mn-ea"/>
                    <a:cs typeface="Times New Roman" panose="02020603050405020304" pitchFamily="18" charset="0"/>
                  </a:rPr>
                  <a:t>(Heisenberg)</a:t>
                </a:r>
                <a:r>
                  <a:rPr lang="zh-CN" altLang="en-US" dirty="0">
                    <a:solidFill>
                      <a:srgbClr val="0070C0"/>
                    </a:solidFill>
                    <a:latin typeface="Times New Roman" panose="02020603050405020304" pitchFamily="18" charset="0"/>
                    <a:ea typeface="+mn-ea"/>
                    <a:cs typeface="Times New Roman" panose="02020603050405020304" pitchFamily="18" charset="0"/>
                  </a:rPr>
                  <a:t>，波函数的统计诠释</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zh-CN" altLang="en-US" dirty="0">
                    <a:solidFill>
                      <a:srgbClr val="0070C0"/>
                    </a:solidFill>
                    <a:latin typeface="Times New Roman" panose="02020603050405020304" pitchFamily="18" charset="0"/>
                    <a:ea typeface="+mn-ea"/>
                    <a:cs typeface="Times New Roman" panose="02020603050405020304" pitchFamily="18" charset="0"/>
                  </a:rPr>
                  <a:t>波恩</a:t>
                </a:r>
                <a:r>
                  <a:rPr lang="en-US" altLang="zh-CN" dirty="0">
                    <a:solidFill>
                      <a:srgbClr val="0070C0"/>
                    </a:solidFill>
                    <a:latin typeface="Times New Roman" panose="02020603050405020304" pitchFamily="18" charset="0"/>
                    <a:ea typeface="+mn-ea"/>
                    <a:cs typeface="Times New Roman" panose="02020603050405020304" pitchFamily="18" charset="0"/>
                  </a:rPr>
                  <a:t>(Born)</a:t>
                </a:r>
                <a:r>
                  <a:rPr lang="zh-CN" altLang="en-US" dirty="0">
                    <a:solidFill>
                      <a:srgbClr val="0070C0"/>
                    </a:solidFill>
                    <a:latin typeface="Times New Roman" panose="02020603050405020304" pitchFamily="18" charset="0"/>
                    <a:ea typeface="+mn-ea"/>
                    <a:cs typeface="Times New Roman" panose="02020603050405020304" pitchFamily="18" charset="0"/>
                  </a:rPr>
                  <a:t>，波动方程</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zh-CN" altLang="en-US" dirty="0">
                    <a:solidFill>
                      <a:srgbClr val="0070C0"/>
                    </a:solidFill>
                    <a:latin typeface="Times New Roman" panose="02020603050405020304" pitchFamily="18" charset="0"/>
                    <a:ea typeface="+mn-ea"/>
                    <a:cs typeface="Times New Roman" panose="02020603050405020304" pitchFamily="18" charset="0"/>
                  </a:rPr>
                  <a:t>薛定谔</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en-US" altLang="zh-CN" dirty="0" err="1">
                    <a:solidFill>
                      <a:srgbClr val="0070C0"/>
                    </a:solidFill>
                    <a:latin typeface="Times New Roman" panose="02020603050405020304" pitchFamily="18" charset="0"/>
                    <a:ea typeface="+mn-ea"/>
                    <a:cs typeface="Times New Roman" panose="02020603050405020304" pitchFamily="18" charset="0"/>
                  </a:rPr>
                  <a:t>Schr</a:t>
                </a:r>
                <a14:m>
                  <m:oMath xmlns:m="http://schemas.openxmlformats.org/officeDocument/2006/math">
                    <m:acc>
                      <m:accPr>
                        <m:chr m:val="̈"/>
                        <m:ctrlPr>
                          <a:rPr lang="en-US" altLang="zh-CN" b="0" i="1" smtClean="0">
                            <a:solidFill>
                              <a:srgbClr val="0070C0"/>
                            </a:solidFill>
                            <a:latin typeface="Cambria Math" panose="02040503050406030204" pitchFamily="18" charset="0"/>
                            <a:ea typeface="+mn-ea"/>
                          </a:rPr>
                        </m:ctrlPr>
                      </m:accPr>
                      <m:e>
                        <m:r>
                          <m:rPr>
                            <m:sty m:val="p"/>
                          </m:rPr>
                          <a:rPr lang="en-US" altLang="zh-CN" b="0" i="0" smtClean="0">
                            <a:solidFill>
                              <a:srgbClr val="0070C0"/>
                            </a:solidFill>
                            <a:latin typeface="Cambria Math" panose="02040503050406030204" pitchFamily="18" charset="0"/>
                            <a:ea typeface="+mn-ea"/>
                          </a:rPr>
                          <m:t>O</m:t>
                        </m:r>
                      </m:e>
                    </m:acc>
                  </m:oMath>
                </a14:m>
                <a:r>
                  <a:rPr lang="en-US" altLang="zh-CN" dirty="0">
                    <a:solidFill>
                      <a:srgbClr val="0070C0"/>
                    </a:solidFill>
                    <a:latin typeface="Times New Roman" panose="02020603050405020304" pitchFamily="18" charset="0"/>
                    <a:ea typeface="+mn-ea"/>
                    <a:cs typeface="Times New Roman" panose="02020603050405020304" pitchFamily="18" charset="0"/>
                  </a:rPr>
                  <a:t>dinger)</a:t>
                </a:r>
                <a:r>
                  <a:rPr lang="zh-CN" altLang="en-US" dirty="0">
                    <a:solidFill>
                      <a:srgbClr val="0070C0"/>
                    </a:solidFill>
                    <a:latin typeface="Times New Roman" panose="02020603050405020304" pitchFamily="18" charset="0"/>
                    <a:ea typeface="+mn-ea"/>
                    <a:cs typeface="Times New Roman" panose="02020603050405020304" pitchFamily="18" charset="0"/>
                  </a:rPr>
                  <a:t>，数学架构</a:t>
                </a:r>
                <a:r>
                  <a:rPr lang="en-US" altLang="zh-CN" dirty="0">
                    <a:solidFill>
                      <a:srgbClr val="0070C0"/>
                    </a:solidFill>
                    <a:latin typeface="Times New Roman" panose="02020603050405020304" pitchFamily="18" charset="0"/>
                    <a:ea typeface="+mn-ea"/>
                    <a:cs typeface="Times New Roman" panose="02020603050405020304" pitchFamily="18" charset="0"/>
                  </a:rPr>
                  <a:t>——</a:t>
                </a:r>
                <a:r>
                  <a:rPr lang="zh-CN" altLang="en-US" dirty="0">
                    <a:solidFill>
                      <a:srgbClr val="0070C0"/>
                    </a:solidFill>
                    <a:latin typeface="Times New Roman" panose="02020603050405020304" pitchFamily="18" charset="0"/>
                    <a:ea typeface="+mn-ea"/>
                    <a:cs typeface="Times New Roman" panose="02020603050405020304" pitchFamily="18" charset="0"/>
                  </a:rPr>
                  <a:t>狄拉克</a:t>
                </a:r>
                <a:r>
                  <a:rPr lang="en-US" altLang="zh-CN" dirty="0">
                    <a:solidFill>
                      <a:srgbClr val="0070C0"/>
                    </a:solidFill>
                    <a:latin typeface="Times New Roman" panose="02020603050405020304" pitchFamily="18" charset="0"/>
                    <a:ea typeface="+mn-ea"/>
                    <a:cs typeface="Times New Roman" panose="02020603050405020304" pitchFamily="18" charset="0"/>
                  </a:rPr>
                  <a:t>(Dirac)</a:t>
                </a:r>
                <a:endParaRPr lang="zh-CN" altLang="en-US" dirty="0">
                  <a:solidFill>
                    <a:srgbClr val="0070C0"/>
                  </a:solidFill>
                  <a:latin typeface="Times New Roman" panose="02020603050405020304" pitchFamily="18" charset="0"/>
                  <a:ea typeface="+mn-ea"/>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27584" y="3902224"/>
                <a:ext cx="7990928" cy="1952971"/>
              </a:xfrm>
              <a:prstGeom prst="rect">
                <a:avLst/>
              </a:prstGeom>
              <a:blipFill rotWithShape="0">
                <a:blip r:embed="rId3"/>
                <a:stretch>
                  <a:fillRect l="-1068" t="-3438" b="-6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288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91880" y="116632"/>
            <a:ext cx="5555440" cy="4255841"/>
          </a:xfrm>
          <a:prstGeom prst="rect">
            <a:avLst/>
          </a:prstGeom>
        </p:spPr>
      </p:pic>
      <p:sp>
        <p:nvSpPr>
          <p:cNvPr id="3" name="文本框 2"/>
          <p:cNvSpPr txBox="1"/>
          <p:nvPr/>
        </p:nvSpPr>
        <p:spPr>
          <a:xfrm>
            <a:off x="1547664" y="764704"/>
            <a:ext cx="1723549" cy="461665"/>
          </a:xfrm>
          <a:prstGeom prst="rect">
            <a:avLst/>
          </a:prstGeom>
          <a:noFill/>
        </p:spPr>
        <p:txBody>
          <a:bodyPr wrap="none" rtlCol="0">
            <a:spAutoFit/>
          </a:bodyPr>
          <a:lstStyle/>
          <a:p>
            <a:r>
              <a:rPr lang="zh-CN" altLang="en-US" dirty="0"/>
              <a:t>波长的测定</a:t>
            </a:r>
          </a:p>
        </p:txBody>
      </p:sp>
      <p:grpSp>
        <p:nvGrpSpPr>
          <p:cNvPr id="4" name="Group 20"/>
          <p:cNvGrpSpPr>
            <a:grpSpLocks/>
          </p:cNvGrpSpPr>
          <p:nvPr/>
        </p:nvGrpSpPr>
        <p:grpSpPr bwMode="auto">
          <a:xfrm>
            <a:off x="61764" y="1628800"/>
            <a:ext cx="2971800" cy="539750"/>
            <a:chOff x="1296" y="1296"/>
            <a:chExt cx="1872" cy="340"/>
          </a:xfrm>
        </p:grpSpPr>
        <p:sp>
          <p:nvSpPr>
            <p:cNvPr id="5" name="Text Box 10"/>
            <p:cNvSpPr txBox="1">
              <a:spLocks noChangeArrowheads="1"/>
            </p:cNvSpPr>
            <p:nvPr/>
          </p:nvSpPr>
          <p:spPr bwMode="auto">
            <a:xfrm>
              <a:off x="1296" y="129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拍频：</a:t>
              </a:r>
            </a:p>
          </p:txBody>
        </p:sp>
        <p:graphicFrame>
          <p:nvGraphicFramePr>
            <p:cNvPr id="6" name="Object 11"/>
            <p:cNvGraphicFramePr>
              <a:graphicFrameLocks noChangeAspect="1"/>
            </p:cNvGraphicFramePr>
            <p:nvPr/>
          </p:nvGraphicFramePr>
          <p:xfrm>
            <a:off x="2064" y="1296"/>
            <a:ext cx="1104" cy="340"/>
          </p:xfrm>
          <a:graphic>
            <a:graphicData uri="http://schemas.openxmlformats.org/presentationml/2006/ole">
              <mc:AlternateContent xmlns:mc="http://schemas.openxmlformats.org/markup-compatibility/2006">
                <mc:Choice xmlns:v="urn:schemas-microsoft-com:vml" Requires="v">
                  <p:oleObj spid="_x0000_s11728" name="Equation" r:id="rId4" imgW="825500" imgH="254000" progId="Equation.DSMT4">
                    <p:embed/>
                  </p:oleObj>
                </mc:Choice>
                <mc:Fallback>
                  <p:oleObj name="Equation" r:id="rId4" imgW="825500" imgH="254000" progId="Equation.DSMT4">
                    <p:embed/>
                    <p:pic>
                      <p:nvPicPr>
                        <p:cNvPr id="0" name="Picture 2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1296"/>
                          <a:ext cx="1104"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1"/>
          <p:cNvGrpSpPr>
            <a:grpSpLocks/>
          </p:cNvGrpSpPr>
          <p:nvPr/>
        </p:nvGrpSpPr>
        <p:grpSpPr bwMode="auto">
          <a:xfrm>
            <a:off x="61764" y="2509863"/>
            <a:ext cx="3670300" cy="490537"/>
            <a:chOff x="1248" y="2016"/>
            <a:chExt cx="2312" cy="309"/>
          </a:xfrm>
        </p:grpSpPr>
        <p:sp>
          <p:nvSpPr>
            <p:cNvPr id="8" name="Text Box 12"/>
            <p:cNvSpPr txBox="1">
              <a:spLocks noChangeArrowheads="1"/>
            </p:cNvSpPr>
            <p:nvPr/>
          </p:nvSpPr>
          <p:spPr bwMode="auto">
            <a:xfrm>
              <a:off x="1248" y="2016"/>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观察一个拍的时间：</a:t>
              </a:r>
            </a:p>
          </p:txBody>
        </p:sp>
        <p:graphicFrame>
          <p:nvGraphicFramePr>
            <p:cNvPr id="9" name="Object 13"/>
            <p:cNvGraphicFramePr>
              <a:graphicFrameLocks noChangeAspect="1"/>
            </p:cNvGraphicFramePr>
            <p:nvPr/>
          </p:nvGraphicFramePr>
          <p:xfrm>
            <a:off x="3084" y="2036"/>
            <a:ext cx="476" cy="289"/>
          </p:xfrm>
          <a:graphic>
            <a:graphicData uri="http://schemas.openxmlformats.org/presentationml/2006/ole">
              <mc:AlternateContent xmlns:mc="http://schemas.openxmlformats.org/markup-compatibility/2006">
                <mc:Choice xmlns:v="urn:schemas-microsoft-com:vml" Requires="v">
                  <p:oleObj spid="_x0000_s11729" name="Equation" r:id="rId6" imgW="355292" imgH="215713" progId="Equation.DSMT4">
                    <p:embed/>
                  </p:oleObj>
                </mc:Choice>
                <mc:Fallback>
                  <p:oleObj name="Equation" r:id="rId6" imgW="355292" imgH="215713" progId="Equation.DSMT4">
                    <p:embed/>
                    <p:pic>
                      <p:nvPicPr>
                        <p:cNvPr id="0" name="Picture 2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4" y="2036"/>
                          <a:ext cx="476"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22"/>
          <p:cNvGrpSpPr>
            <a:grpSpLocks/>
          </p:cNvGrpSpPr>
          <p:nvPr/>
        </p:nvGrpSpPr>
        <p:grpSpPr bwMode="auto">
          <a:xfrm>
            <a:off x="520551" y="3247116"/>
            <a:ext cx="2254250" cy="512762"/>
            <a:chOff x="1248" y="2592"/>
            <a:chExt cx="1420" cy="323"/>
          </a:xfrm>
        </p:grpSpPr>
        <p:sp>
          <p:nvSpPr>
            <p:cNvPr id="11" name="Text Box 14"/>
            <p:cNvSpPr txBox="1">
              <a:spLocks noChangeArrowheads="1"/>
            </p:cNvSpPr>
            <p:nvPr/>
          </p:nvSpPr>
          <p:spPr bwMode="auto">
            <a:xfrm>
              <a:off x="1248" y="259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则</a:t>
              </a:r>
            </a:p>
          </p:txBody>
        </p:sp>
        <p:graphicFrame>
          <p:nvGraphicFramePr>
            <p:cNvPr id="12" name="Object 15"/>
            <p:cNvGraphicFramePr>
              <a:graphicFrameLocks noChangeAspect="1"/>
            </p:cNvGraphicFramePr>
            <p:nvPr/>
          </p:nvGraphicFramePr>
          <p:xfrm>
            <a:off x="1700" y="2592"/>
            <a:ext cx="968" cy="323"/>
          </p:xfrm>
          <a:graphic>
            <a:graphicData uri="http://schemas.openxmlformats.org/presentationml/2006/ole">
              <mc:AlternateContent xmlns:mc="http://schemas.openxmlformats.org/markup-compatibility/2006">
                <mc:Choice xmlns:v="urn:schemas-microsoft-com:vml" Requires="v">
                  <p:oleObj spid="_x0000_s11730" name="Equation" r:id="rId8" imgW="647419" imgH="215806" progId="Equation.DSMT4">
                    <p:embed/>
                  </p:oleObj>
                </mc:Choice>
                <mc:Fallback>
                  <p:oleObj name="Equation" r:id="rId8" imgW="647419" imgH="215806" progId="Equation.DSMT4">
                    <p:embed/>
                    <p:pic>
                      <p:nvPicPr>
                        <p:cNvPr id="0" name="Picture 2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 y="2592"/>
                          <a:ext cx="968"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23"/>
          <p:cNvGrpSpPr>
            <a:grpSpLocks/>
          </p:cNvGrpSpPr>
          <p:nvPr/>
        </p:nvGrpSpPr>
        <p:grpSpPr bwMode="auto">
          <a:xfrm>
            <a:off x="555912" y="3891876"/>
            <a:ext cx="2147888" cy="466725"/>
            <a:chOff x="3024" y="2592"/>
            <a:chExt cx="1353" cy="294"/>
          </a:xfrm>
        </p:grpSpPr>
        <p:sp>
          <p:nvSpPr>
            <p:cNvPr id="14" name="Text Box 16"/>
            <p:cNvSpPr txBox="1">
              <a:spLocks noChangeArrowheads="1"/>
            </p:cNvSpPr>
            <p:nvPr/>
          </p:nvSpPr>
          <p:spPr bwMode="auto">
            <a:xfrm>
              <a:off x="3024" y="259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或</a:t>
              </a:r>
            </a:p>
          </p:txBody>
        </p:sp>
        <p:graphicFrame>
          <p:nvGraphicFramePr>
            <p:cNvPr id="15" name="Object 17"/>
            <p:cNvGraphicFramePr>
              <a:graphicFrameLocks noChangeAspect="1"/>
            </p:cNvGraphicFramePr>
            <p:nvPr/>
          </p:nvGraphicFramePr>
          <p:xfrm>
            <a:off x="3504" y="2620"/>
            <a:ext cx="873" cy="266"/>
          </p:xfrm>
          <a:graphic>
            <a:graphicData uri="http://schemas.openxmlformats.org/presentationml/2006/ole">
              <mc:AlternateContent xmlns:mc="http://schemas.openxmlformats.org/markup-compatibility/2006">
                <mc:Choice xmlns:v="urn:schemas-microsoft-com:vml" Requires="v">
                  <p:oleObj spid="_x0000_s11731" name="Equation" r:id="rId10" imgW="583693" imgH="177646" progId="Equation.DSMT4">
                    <p:embed/>
                  </p:oleObj>
                </mc:Choice>
                <mc:Fallback>
                  <p:oleObj name="Equation" r:id="rId10" imgW="583693" imgH="177646" progId="Equation.DSMT4">
                    <p:embed/>
                    <p:pic>
                      <p:nvPicPr>
                        <p:cNvPr id="0" name="Picture 2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4" y="2620"/>
                          <a:ext cx="873"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Text Box 18"/>
          <p:cNvSpPr txBox="1">
            <a:spLocks noChangeArrowheads="1"/>
          </p:cNvSpPr>
          <p:nvPr/>
        </p:nvSpPr>
        <p:spPr bwMode="auto">
          <a:xfrm>
            <a:off x="578828" y="5993012"/>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可得</a:t>
            </a:r>
          </a:p>
        </p:txBody>
      </p:sp>
      <p:graphicFrame>
        <p:nvGraphicFramePr>
          <p:cNvPr id="17" name="Object 19"/>
          <p:cNvGraphicFramePr>
            <a:graphicFrameLocks noChangeAspect="1"/>
          </p:cNvGraphicFramePr>
          <p:nvPr>
            <p:extLst>
              <p:ext uri="{D42A27DB-BD31-4B8C-83A1-F6EECF244321}">
                <p14:modId xmlns:p14="http://schemas.microsoft.com/office/powerpoint/2010/main" val="395129858"/>
              </p:ext>
            </p:extLst>
          </p:nvPr>
        </p:nvGraphicFramePr>
        <p:xfrm>
          <a:off x="2331428" y="5916812"/>
          <a:ext cx="1905000" cy="565150"/>
        </p:xfrm>
        <a:graphic>
          <a:graphicData uri="http://schemas.openxmlformats.org/presentationml/2006/ole">
            <mc:AlternateContent xmlns:mc="http://schemas.openxmlformats.org/markup-compatibility/2006">
              <mc:Choice xmlns:v="urn:schemas-microsoft-com:vml" Requires="v">
                <p:oleObj spid="_x0000_s11732" name="Equation" r:id="rId12" imgW="685800" imgH="203200" progId="Equation.DSMT4">
                  <p:embed/>
                </p:oleObj>
              </mc:Choice>
              <mc:Fallback>
                <p:oleObj name="Equation" r:id="rId12" imgW="685800" imgH="203200" progId="Equation.DSMT4">
                  <p:embed/>
                  <p:pic>
                    <p:nvPicPr>
                      <p:cNvPr id="0" name="Picture 2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31428" y="5916812"/>
                        <a:ext cx="190500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Group 28"/>
          <p:cNvGrpSpPr>
            <a:grpSpLocks/>
          </p:cNvGrpSpPr>
          <p:nvPr/>
        </p:nvGrpSpPr>
        <p:grpSpPr bwMode="auto">
          <a:xfrm>
            <a:off x="578828" y="4910337"/>
            <a:ext cx="2578100" cy="495300"/>
            <a:chOff x="720" y="2666"/>
            <a:chExt cx="1624" cy="312"/>
          </a:xfrm>
        </p:grpSpPr>
        <p:sp>
          <p:nvSpPr>
            <p:cNvPr id="19" name="Text Box 24"/>
            <p:cNvSpPr txBox="1">
              <a:spLocks noChangeArrowheads="1"/>
            </p:cNvSpPr>
            <p:nvPr/>
          </p:nvSpPr>
          <p:spPr bwMode="auto">
            <a:xfrm>
              <a:off x="720" y="266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又</a:t>
              </a:r>
            </a:p>
          </p:txBody>
        </p:sp>
        <p:graphicFrame>
          <p:nvGraphicFramePr>
            <p:cNvPr id="20" name="Object 25"/>
            <p:cNvGraphicFramePr>
              <a:graphicFrameLocks noChangeAspect="1"/>
            </p:cNvGraphicFramePr>
            <p:nvPr/>
          </p:nvGraphicFramePr>
          <p:xfrm>
            <a:off x="1344" y="2666"/>
            <a:ext cx="1000" cy="312"/>
          </p:xfrm>
          <a:graphic>
            <a:graphicData uri="http://schemas.openxmlformats.org/presentationml/2006/ole">
              <mc:AlternateContent xmlns:mc="http://schemas.openxmlformats.org/markup-compatibility/2006">
                <mc:Choice xmlns:v="urn:schemas-microsoft-com:vml" Requires="v">
                  <p:oleObj spid="_x0000_s11733" name="Equation" r:id="rId14" imgW="571004" imgH="177646" progId="Equation.DSMT4">
                    <p:embed/>
                  </p:oleObj>
                </mc:Choice>
                <mc:Fallback>
                  <p:oleObj name="Equation" r:id="rId14" imgW="571004" imgH="177646" progId="Equation.DSMT4">
                    <p:embed/>
                    <p:pic>
                      <p:nvPicPr>
                        <p:cNvPr id="0" name="Picture 2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4" y="2666"/>
                          <a:ext cx="1000"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Group 29"/>
          <p:cNvGrpSpPr>
            <a:grpSpLocks/>
          </p:cNvGrpSpPr>
          <p:nvPr/>
        </p:nvGrpSpPr>
        <p:grpSpPr bwMode="auto">
          <a:xfrm>
            <a:off x="3703028" y="4640462"/>
            <a:ext cx="2262188" cy="971550"/>
            <a:chOff x="2688" y="2496"/>
            <a:chExt cx="1425" cy="612"/>
          </a:xfrm>
        </p:grpSpPr>
        <p:sp>
          <p:nvSpPr>
            <p:cNvPr id="22" name="Text Box 26"/>
            <p:cNvSpPr txBox="1">
              <a:spLocks noChangeArrowheads="1"/>
            </p:cNvSpPr>
            <p:nvPr/>
          </p:nvSpPr>
          <p:spPr bwMode="auto">
            <a:xfrm>
              <a:off x="2688" y="266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即</a:t>
              </a:r>
            </a:p>
          </p:txBody>
        </p:sp>
        <p:graphicFrame>
          <p:nvGraphicFramePr>
            <p:cNvPr id="23" name="Object 27"/>
            <p:cNvGraphicFramePr>
              <a:graphicFrameLocks noChangeAspect="1"/>
            </p:cNvGraphicFramePr>
            <p:nvPr/>
          </p:nvGraphicFramePr>
          <p:xfrm>
            <a:off x="3168" y="2496"/>
            <a:ext cx="945" cy="612"/>
          </p:xfrm>
          <a:graphic>
            <a:graphicData uri="http://schemas.openxmlformats.org/presentationml/2006/ole">
              <mc:AlternateContent xmlns:mc="http://schemas.openxmlformats.org/markup-compatibility/2006">
                <mc:Choice xmlns:v="urn:schemas-microsoft-com:vml" Requires="v">
                  <p:oleObj spid="_x0000_s11734" name="Equation" r:id="rId16" imgW="609336" imgH="393529" progId="Equation.DSMT4">
                    <p:embed/>
                  </p:oleObj>
                </mc:Choice>
                <mc:Fallback>
                  <p:oleObj name="Equation" r:id="rId16" imgW="609336" imgH="393529" progId="Equation.DSMT4">
                    <p:embed/>
                    <p:pic>
                      <p:nvPicPr>
                        <p:cNvPr id="0" name="Picture 2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8" y="2496"/>
                          <a:ext cx="945"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94348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Text Box 4"/>
          <p:cNvSpPr txBox="1">
            <a:spLocks noChangeArrowheads="1"/>
          </p:cNvSpPr>
          <p:nvPr/>
        </p:nvSpPr>
        <p:spPr bwMode="auto">
          <a:xfrm>
            <a:off x="0" y="374581"/>
            <a:ext cx="38618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b="0" dirty="0">
                <a:solidFill>
                  <a:srgbClr val="C00000"/>
                </a:solidFill>
                <a:latin typeface="+mn-ea"/>
                <a:ea typeface="+mn-ea"/>
              </a:rPr>
              <a:t>不确定关系的简单导出</a:t>
            </a:r>
          </a:p>
        </p:txBody>
      </p:sp>
      <p:sp>
        <p:nvSpPr>
          <p:cNvPr id="227348" name="Text Box 20"/>
          <p:cNvSpPr txBox="1">
            <a:spLocks noChangeArrowheads="1"/>
          </p:cNvSpPr>
          <p:nvPr/>
        </p:nvSpPr>
        <p:spPr bwMode="auto">
          <a:xfrm>
            <a:off x="1207107" y="126876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利用上一节中得到的结果</a:t>
            </a:r>
          </a:p>
        </p:txBody>
      </p:sp>
      <p:graphicFrame>
        <p:nvGraphicFramePr>
          <p:cNvPr id="227349" name="Object 21"/>
          <p:cNvGraphicFramePr>
            <a:graphicFrameLocks noChangeAspect="1"/>
          </p:cNvGraphicFramePr>
          <p:nvPr>
            <p:extLst>
              <p:ext uri="{D42A27DB-BD31-4B8C-83A1-F6EECF244321}">
                <p14:modId xmlns:p14="http://schemas.microsoft.com/office/powerpoint/2010/main" val="2144280823"/>
              </p:ext>
            </p:extLst>
          </p:nvPr>
        </p:nvGraphicFramePr>
        <p:xfrm>
          <a:off x="945519" y="1893382"/>
          <a:ext cx="1600200" cy="518410"/>
        </p:xfrm>
        <a:graphic>
          <a:graphicData uri="http://schemas.openxmlformats.org/presentationml/2006/ole">
            <mc:AlternateContent xmlns:mc="http://schemas.openxmlformats.org/markup-compatibility/2006">
              <mc:Choice xmlns:v="urn:schemas-microsoft-com:vml" Requires="v">
                <p:oleObj spid="_x0000_s7510" name="Equation" r:id="rId3" imgW="583693" imgH="177646" progId="Equation.DSMT4">
                  <p:embed/>
                </p:oleObj>
              </mc:Choice>
              <mc:Fallback>
                <p:oleObj name="Equation" r:id="rId3" imgW="583693" imgH="177646" progId="Equation.DSMT4">
                  <p:embed/>
                  <p:pic>
                    <p:nvPicPr>
                      <p:cNvPr id="0" name="Picture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19" y="1893382"/>
                        <a:ext cx="1600200" cy="518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7350" name="Object 22"/>
          <p:cNvGraphicFramePr>
            <a:graphicFrameLocks noChangeAspect="1"/>
          </p:cNvGraphicFramePr>
          <p:nvPr>
            <p:extLst>
              <p:ext uri="{D42A27DB-BD31-4B8C-83A1-F6EECF244321}">
                <p14:modId xmlns:p14="http://schemas.microsoft.com/office/powerpoint/2010/main" val="2660422986"/>
              </p:ext>
            </p:extLst>
          </p:nvPr>
        </p:nvGraphicFramePr>
        <p:xfrm>
          <a:off x="3002919" y="1817182"/>
          <a:ext cx="1905000" cy="599464"/>
        </p:xfrm>
        <a:graphic>
          <a:graphicData uri="http://schemas.openxmlformats.org/presentationml/2006/ole">
            <mc:AlternateContent xmlns:mc="http://schemas.openxmlformats.org/markup-compatibility/2006">
              <mc:Choice xmlns:v="urn:schemas-microsoft-com:vml" Requires="v">
                <p:oleObj spid="_x0000_s7511" name="Equation" r:id="rId5" imgW="685800" imgH="203200" progId="Equation.DSMT4">
                  <p:embed/>
                </p:oleObj>
              </mc:Choice>
              <mc:Fallback>
                <p:oleObj name="Equation" r:id="rId5" imgW="685800" imgH="203200" progId="Equation.DSMT4">
                  <p:embed/>
                  <p:pic>
                    <p:nvPicPr>
                      <p:cNvPr id="0" name="Picture 1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919" y="1817182"/>
                        <a:ext cx="1905000" cy="599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27352" name="Text Box 24"/>
              <p:cNvSpPr txBox="1">
                <a:spLocks noChangeArrowheads="1"/>
              </p:cNvSpPr>
              <p:nvPr/>
            </p:nvSpPr>
            <p:spPr bwMode="auto">
              <a:xfrm>
                <a:off x="238996" y="2793235"/>
                <a:ext cx="8872549"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chemeClr val="tx1"/>
                    </a:solidFill>
                    <a:latin typeface="+mn-ea"/>
                    <a:ea typeface="+mn-ea"/>
                  </a:rPr>
                  <a:t>为了得到一个孤立波，即位置很确定的</a:t>
                </a:r>
                <a:r>
                  <a:rPr lang="zh-CN" altLang="en-US" b="0" dirty="0">
                    <a:solidFill>
                      <a:srgbClr val="C00000"/>
                    </a:solidFill>
                    <a:latin typeface="+mn-ea"/>
                    <a:ea typeface="+mn-ea"/>
                  </a:rPr>
                  <a:t>波包</a:t>
                </a:r>
                <a:r>
                  <a:rPr lang="zh-CN" altLang="en-US" b="0" dirty="0">
                    <a:solidFill>
                      <a:schemeClr val="tx1"/>
                    </a:solidFill>
                    <a:latin typeface="+mn-ea"/>
                    <a:ea typeface="+mn-ea"/>
                  </a:rPr>
                  <a:t>（</a:t>
                </a:r>
                <a14:m>
                  <m:oMath xmlns:m="http://schemas.openxmlformats.org/officeDocument/2006/math">
                    <m:r>
                      <m:rPr>
                        <m:sty m:val="p"/>
                      </m:rPr>
                      <a:rPr lang="en-US" altLang="zh-CN" b="0" i="0" smtClean="0">
                        <a:solidFill>
                          <a:schemeClr val="tx1"/>
                        </a:solidFill>
                        <a:latin typeface="Cambria Math" panose="02040503050406030204" pitchFamily="18" charset="0"/>
                        <a:ea typeface="+mn-ea"/>
                      </a:rPr>
                      <m:t>Δ</m:t>
                    </m:r>
                    <m:r>
                      <a:rPr lang="en-US" altLang="zh-CN" b="0" i="1" smtClean="0">
                        <a:solidFill>
                          <a:schemeClr val="tx1"/>
                        </a:solidFill>
                        <a:latin typeface="Cambria Math" panose="02040503050406030204" pitchFamily="18" charset="0"/>
                        <a:ea typeface="+mn-ea"/>
                      </a:rPr>
                      <m:t>𝑥</m:t>
                    </m:r>
                  </m:oMath>
                </a14:m>
                <a:r>
                  <a:rPr lang="zh-CN" altLang="en-US" b="0" dirty="0">
                    <a:solidFill>
                      <a:schemeClr val="tx1"/>
                    </a:solidFill>
                    <a:latin typeface="+mn-ea"/>
                    <a:ea typeface="+mn-ea"/>
                  </a:rPr>
                  <a:t>小），必须用</a:t>
                </a:r>
                <a:r>
                  <a:rPr lang="zh-CN" altLang="en-US" b="0" dirty="0">
                    <a:solidFill>
                      <a:srgbClr val="C00000"/>
                    </a:solidFill>
                    <a:latin typeface="+mn-ea"/>
                    <a:ea typeface="+mn-ea"/>
                  </a:rPr>
                  <a:t>很多个波去叠加</a:t>
                </a:r>
                <a:r>
                  <a:rPr lang="zh-CN" altLang="en-US" b="0" dirty="0">
                    <a:solidFill>
                      <a:schemeClr val="tx1"/>
                    </a:solidFill>
                    <a:latin typeface="+mn-ea"/>
                    <a:ea typeface="+mn-ea"/>
                  </a:rPr>
                  <a:t>（</a:t>
                </a:r>
                <a14:m>
                  <m:oMath xmlns:m="http://schemas.openxmlformats.org/officeDocument/2006/math">
                    <m:r>
                      <m:rPr>
                        <m:sty m:val="p"/>
                      </m:rPr>
                      <a:rPr lang="en-US" altLang="zh-CN" b="0">
                        <a:solidFill>
                          <a:schemeClr val="tx1"/>
                        </a:solidFill>
                        <a:latin typeface="Cambria Math" panose="02040503050406030204" pitchFamily="18" charset="0"/>
                        <a:ea typeface="+mn-ea"/>
                      </a:rPr>
                      <m:t>Δ</m:t>
                    </m:r>
                    <m:r>
                      <a:rPr lang="en-US" altLang="zh-CN" b="0" i="1" smtClean="0">
                        <a:solidFill>
                          <a:schemeClr val="tx1"/>
                        </a:solidFill>
                        <a:latin typeface="Cambria Math" panose="02040503050406030204" pitchFamily="18" charset="0"/>
                        <a:ea typeface="+mn-ea"/>
                      </a:rPr>
                      <m:t>𝑝</m:t>
                    </m:r>
                    <m:r>
                      <a:rPr lang="zh-CN" altLang="en-US" b="0" i="1" smtClean="0">
                        <a:solidFill>
                          <a:schemeClr val="tx1"/>
                        </a:solidFill>
                        <a:latin typeface="Cambria Math" panose="02040503050406030204" pitchFamily="18" charset="0"/>
                        <a:ea typeface="+mn-ea"/>
                      </a:rPr>
                      <m:t>大</m:t>
                    </m:r>
                  </m:oMath>
                </a14:m>
                <a:r>
                  <a:rPr lang="zh-CN" altLang="en-US" b="0" dirty="0">
                    <a:solidFill>
                      <a:schemeClr val="tx1"/>
                    </a:solidFill>
                    <a:latin typeface="+mn-ea"/>
                    <a:ea typeface="+mn-ea"/>
                  </a:rPr>
                  <a:t>）；反之要</a:t>
                </a:r>
                <a:r>
                  <a:rPr lang="zh-CN" altLang="en-US" b="0" dirty="0">
                    <a:solidFill>
                      <a:srgbClr val="C00000"/>
                    </a:solidFill>
                    <a:latin typeface="+mn-ea"/>
                    <a:ea typeface="+mn-ea"/>
                  </a:rPr>
                  <a:t>精确测量波长</a:t>
                </a:r>
                <a:r>
                  <a:rPr lang="zh-CN" altLang="en-US" b="0" dirty="0">
                    <a:solidFill>
                      <a:schemeClr val="tx1"/>
                    </a:solidFill>
                    <a:latin typeface="+mn-ea"/>
                    <a:ea typeface="+mn-ea"/>
                  </a:rPr>
                  <a:t>，则必须在</a:t>
                </a:r>
                <a:r>
                  <a:rPr lang="zh-CN" altLang="en-US" b="0" dirty="0">
                    <a:solidFill>
                      <a:srgbClr val="C00000"/>
                    </a:solidFill>
                    <a:latin typeface="+mn-ea"/>
                    <a:ea typeface="+mn-ea"/>
                  </a:rPr>
                  <a:t>无限扩展空间</a:t>
                </a:r>
                <a:r>
                  <a:rPr lang="zh-CN" altLang="en-US" b="0" dirty="0">
                    <a:solidFill>
                      <a:schemeClr val="tx1"/>
                    </a:solidFill>
                    <a:latin typeface="+mn-ea"/>
                    <a:ea typeface="+mn-ea"/>
                  </a:rPr>
                  <a:t>中观察。要无限</a:t>
                </a:r>
                <a:r>
                  <a:rPr lang="zh-CN" altLang="en-US" b="0" dirty="0">
                    <a:solidFill>
                      <a:srgbClr val="C00000"/>
                    </a:solidFill>
                    <a:latin typeface="+mn-ea"/>
                    <a:ea typeface="+mn-ea"/>
                  </a:rPr>
                  <a:t>测准频率</a:t>
                </a:r>
                <a:r>
                  <a:rPr lang="zh-CN" altLang="en-US" b="0" dirty="0">
                    <a:solidFill>
                      <a:schemeClr val="tx1"/>
                    </a:solidFill>
                    <a:latin typeface="+mn-ea"/>
                    <a:ea typeface="+mn-ea"/>
                  </a:rPr>
                  <a:t>，就要花</a:t>
                </a:r>
                <a:r>
                  <a:rPr lang="zh-CN" altLang="en-US" b="0" dirty="0">
                    <a:solidFill>
                      <a:srgbClr val="C00000"/>
                    </a:solidFill>
                    <a:latin typeface="+mn-ea"/>
                    <a:ea typeface="+mn-ea"/>
                  </a:rPr>
                  <a:t>无限长时间</a:t>
                </a:r>
              </a:p>
            </p:txBody>
          </p:sp>
        </mc:Choice>
        <mc:Fallback xmlns="">
          <p:sp>
            <p:nvSpPr>
              <p:cNvPr id="227352" name="Text Box 24"/>
              <p:cNvSpPr txBox="1">
                <a:spLocks noRot="1" noChangeAspect="1" noMove="1" noResize="1" noEditPoints="1" noAdjustHandles="1" noChangeArrowheads="1" noChangeShapeType="1" noTextEdit="1"/>
              </p:cNvSpPr>
              <p:nvPr/>
            </p:nvSpPr>
            <p:spPr bwMode="auto">
              <a:xfrm>
                <a:off x="238996" y="2793235"/>
                <a:ext cx="8872549" cy="1200329"/>
              </a:xfrm>
              <a:prstGeom prst="rect">
                <a:avLst/>
              </a:prstGeom>
              <a:blipFill rotWithShape="0">
                <a:blip r:embed="rId7"/>
                <a:stretch>
                  <a:fillRect l="-1030" t="-5584" b="-10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27353" name="Text Box 25"/>
          <p:cNvSpPr txBox="1">
            <a:spLocks noChangeArrowheads="1"/>
          </p:cNvSpPr>
          <p:nvPr/>
        </p:nvSpPr>
        <p:spPr bwMode="auto">
          <a:xfrm>
            <a:off x="685169" y="409702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根据德布罗意关系，可得</a:t>
            </a:r>
          </a:p>
        </p:txBody>
      </p:sp>
      <p:graphicFrame>
        <p:nvGraphicFramePr>
          <p:cNvPr id="227354" name="Object 26"/>
          <p:cNvGraphicFramePr>
            <a:graphicFrameLocks noChangeAspect="1"/>
          </p:cNvGraphicFramePr>
          <p:nvPr>
            <p:extLst>
              <p:ext uri="{D42A27DB-BD31-4B8C-83A1-F6EECF244321}">
                <p14:modId xmlns:p14="http://schemas.microsoft.com/office/powerpoint/2010/main" val="448135971"/>
              </p:ext>
            </p:extLst>
          </p:nvPr>
        </p:nvGraphicFramePr>
        <p:xfrm>
          <a:off x="4403094" y="3900175"/>
          <a:ext cx="1905000" cy="1012825"/>
        </p:xfrm>
        <a:graphic>
          <a:graphicData uri="http://schemas.openxmlformats.org/presentationml/2006/ole">
            <mc:AlternateContent xmlns:mc="http://schemas.openxmlformats.org/markup-compatibility/2006">
              <mc:Choice xmlns:v="urn:schemas-microsoft-com:vml" Requires="v">
                <p:oleObj spid="_x0000_s7512" name="Equation" r:id="rId8" imgW="812447" imgH="431613" progId="Equation.DSMT4">
                  <p:embed/>
                </p:oleObj>
              </mc:Choice>
              <mc:Fallback>
                <p:oleObj name="Equation" r:id="rId8" imgW="812447" imgH="431613" progId="Equation.DSMT4">
                  <p:embed/>
                  <p:pic>
                    <p:nvPicPr>
                      <p:cNvPr id="0" name="Picture 1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3094" y="3900175"/>
                        <a:ext cx="1905000"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2"/>
          <p:cNvGrpSpPr>
            <a:grpSpLocks/>
          </p:cNvGrpSpPr>
          <p:nvPr/>
        </p:nvGrpSpPr>
        <p:grpSpPr bwMode="auto">
          <a:xfrm>
            <a:off x="685169" y="4666444"/>
            <a:ext cx="4222750" cy="1057275"/>
            <a:chOff x="508" y="3120"/>
            <a:chExt cx="2660" cy="666"/>
          </a:xfrm>
        </p:grpSpPr>
        <p:graphicFrame>
          <p:nvGraphicFramePr>
            <p:cNvPr id="26630" name="Object 28"/>
            <p:cNvGraphicFramePr>
              <a:graphicFrameLocks noChangeAspect="1"/>
            </p:cNvGraphicFramePr>
            <p:nvPr/>
          </p:nvGraphicFramePr>
          <p:xfrm>
            <a:off x="912" y="3120"/>
            <a:ext cx="2256" cy="666"/>
          </p:xfrm>
          <a:graphic>
            <a:graphicData uri="http://schemas.openxmlformats.org/presentationml/2006/ole">
              <mc:AlternateContent xmlns:mc="http://schemas.openxmlformats.org/markup-compatibility/2006">
                <mc:Choice xmlns:v="urn:schemas-microsoft-com:vml" Requires="v">
                  <p:oleObj spid="_x0000_s7513" name="Equation" r:id="rId10" imgW="1459866" imgH="431613" progId="Equation.DSMT4">
                    <p:embed/>
                  </p:oleObj>
                </mc:Choice>
                <mc:Fallback>
                  <p:oleObj name="Equation" r:id="rId10" imgW="1459866" imgH="431613" progId="Equation.DSMT4">
                    <p:embed/>
                    <p:pic>
                      <p:nvPicPr>
                        <p:cNvPr id="0" name="Picture 16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 y="3120"/>
                          <a:ext cx="2256" cy="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8" name="Text Box 29"/>
            <p:cNvSpPr txBox="1">
              <a:spLocks noChangeArrowheads="1"/>
            </p:cNvSpPr>
            <p:nvPr/>
          </p:nvSpPr>
          <p:spPr bwMode="auto">
            <a:xfrm>
              <a:off x="508" y="326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则</a:t>
              </a:r>
            </a:p>
          </p:txBody>
        </p:sp>
      </p:grpSp>
      <p:grpSp>
        <p:nvGrpSpPr>
          <p:cNvPr id="3" name="Group 31"/>
          <p:cNvGrpSpPr>
            <a:grpSpLocks/>
          </p:cNvGrpSpPr>
          <p:nvPr/>
        </p:nvGrpSpPr>
        <p:grpSpPr bwMode="auto">
          <a:xfrm>
            <a:off x="5409569" y="4847419"/>
            <a:ext cx="2682875" cy="647700"/>
            <a:chOff x="3484" y="3234"/>
            <a:chExt cx="1690" cy="408"/>
          </a:xfrm>
        </p:grpSpPr>
        <p:sp>
          <p:nvSpPr>
            <p:cNvPr id="26637" name="Text Box 27"/>
            <p:cNvSpPr txBox="1">
              <a:spLocks noChangeArrowheads="1"/>
            </p:cNvSpPr>
            <p:nvPr/>
          </p:nvSpPr>
          <p:spPr bwMode="auto">
            <a:xfrm>
              <a:off x="3484" y="327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即</a:t>
              </a:r>
            </a:p>
          </p:txBody>
        </p:sp>
        <p:graphicFrame>
          <p:nvGraphicFramePr>
            <p:cNvPr id="26629" name="Object 30"/>
            <p:cNvGraphicFramePr>
              <a:graphicFrameLocks noChangeAspect="1"/>
            </p:cNvGraphicFramePr>
            <p:nvPr/>
          </p:nvGraphicFramePr>
          <p:xfrm>
            <a:off x="3974" y="3234"/>
            <a:ext cx="1200" cy="408"/>
          </p:xfrm>
          <a:graphic>
            <a:graphicData uri="http://schemas.openxmlformats.org/presentationml/2006/ole">
              <mc:AlternateContent xmlns:mc="http://schemas.openxmlformats.org/markup-compatibility/2006">
                <mc:Choice xmlns:v="urn:schemas-microsoft-com:vml" Requires="v">
                  <p:oleObj spid="_x0000_s7514" name="Equation" r:id="rId12" imgW="672808" imgH="228501" progId="Equation.DSMT4">
                    <p:embed/>
                  </p:oleObj>
                </mc:Choice>
                <mc:Fallback>
                  <p:oleObj name="Equation" r:id="rId12" imgW="672808" imgH="228501" progId="Equation.DSMT4">
                    <p:embed/>
                    <p:pic>
                      <p:nvPicPr>
                        <p:cNvPr id="0" name="Picture 1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4" y="3234"/>
                          <a:ext cx="1200"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4" name="图片 3"/>
          <p:cNvPicPr>
            <a:picLocks noChangeAspect="1"/>
          </p:cNvPicPr>
          <p:nvPr/>
        </p:nvPicPr>
        <p:blipFill rotWithShape="1">
          <a:blip r:embed="rId14"/>
          <a:srcRect l="10988" b="13568"/>
          <a:stretch/>
        </p:blipFill>
        <p:spPr>
          <a:xfrm>
            <a:off x="5158670" y="174477"/>
            <a:ext cx="3964969" cy="253444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860710" y="5914256"/>
                <a:ext cx="2581541" cy="523220"/>
              </a:xfrm>
              <a:prstGeom prst="rect">
                <a:avLst/>
              </a:prstGeom>
              <a:noFill/>
            </p:spPr>
            <p:txBody>
              <a:bodyPr wrap="none" rtlCol="0">
                <a:spAutoFit/>
              </a:bodyPr>
              <a:lstStyle/>
              <a:p>
                <a:r>
                  <a:rPr lang="zh-CN" altLang="en-US" dirty="0"/>
                  <a:t>同理，</a:t>
                </a:r>
                <a14:m>
                  <m:oMath xmlns:m="http://schemas.openxmlformats.org/officeDocument/2006/math">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𝑡</m:t>
                    </m:r>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≥1</m:t>
                    </m:r>
                  </m:oMath>
                </a14:m>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860710" y="5914256"/>
                <a:ext cx="2581541" cy="523220"/>
              </a:xfrm>
              <a:prstGeom prst="rect">
                <a:avLst/>
              </a:prstGeom>
              <a:blipFill rotWithShape="0">
                <a:blip r:embed="rId15"/>
                <a:stretch>
                  <a:fillRect l="-3538" t="-3488" b="-197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10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63" name="Rectangle 5"/>
              <p:cNvSpPr>
                <a:spLocks noChangeArrowheads="1"/>
              </p:cNvSpPr>
              <p:nvPr/>
            </p:nvSpPr>
            <p:spPr bwMode="auto">
              <a:xfrm>
                <a:off x="266488" y="1197307"/>
                <a:ext cx="3989940" cy="18651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20000"/>
                  </a:lnSpc>
                </a:pPr>
                <a:r>
                  <a:rPr lang="zh-CN" altLang="en-US" b="0" dirty="0">
                    <a:solidFill>
                      <a:srgbClr val="000000"/>
                    </a:solidFill>
                    <a:latin typeface="+mn-ea"/>
                    <a:ea typeface="+mn-ea"/>
                    <a:cs typeface="Times New Roman" panose="02020603050405020304" pitchFamily="18" charset="0"/>
                  </a:rPr>
                  <a:t>如图所示，一束动量为</a:t>
                </a:r>
                <a:r>
                  <a:rPr lang="en-US" altLang="zh-CN" b="0" dirty="0">
                    <a:solidFill>
                      <a:srgbClr val="000000"/>
                    </a:solidFill>
                    <a:latin typeface="+mn-ea"/>
                    <a:ea typeface="+mn-ea"/>
                    <a:cs typeface="Times New Roman" panose="02020603050405020304" pitchFamily="18" charset="0"/>
                  </a:rPr>
                  <a:t>p</a:t>
                </a:r>
                <a:r>
                  <a:rPr lang="zh-CN" altLang="en-US" b="0" dirty="0">
                    <a:solidFill>
                      <a:srgbClr val="000000"/>
                    </a:solidFill>
                    <a:latin typeface="+mn-ea"/>
                    <a:ea typeface="+mn-ea"/>
                    <a:cs typeface="Times New Roman" panose="02020603050405020304" pitchFamily="18" charset="0"/>
                  </a:rPr>
                  <a:t>的电子通过宽为</a:t>
                </a:r>
                <a14:m>
                  <m:oMath xmlns:m="http://schemas.openxmlformats.org/officeDocument/2006/math">
                    <m:r>
                      <a:rPr lang="en-US" altLang="zh-CN" b="0" i="1" smtClean="0">
                        <a:solidFill>
                          <a:srgbClr val="000000"/>
                        </a:solidFill>
                        <a:latin typeface="Cambria Math" panose="02040503050406030204" pitchFamily="18" charset="0"/>
                        <a:ea typeface="+mn-ea"/>
                        <a:cs typeface="Times New Roman" panose="02020603050405020304" pitchFamily="18" charset="0"/>
                      </a:rPr>
                      <m:t>𝑑</m:t>
                    </m:r>
                  </m:oMath>
                </a14:m>
                <a:r>
                  <a:rPr lang="zh-CN" altLang="en-US" b="0" dirty="0">
                    <a:solidFill>
                      <a:srgbClr val="000000"/>
                    </a:solidFill>
                    <a:latin typeface="+mn-ea"/>
                    <a:ea typeface="+mn-ea"/>
                    <a:cs typeface="Times New Roman" panose="02020603050405020304" pitchFamily="18" charset="0"/>
                  </a:rPr>
                  <a:t>的单缝后发生衍射而在屏上形成衍射条纹。 </a:t>
                </a:r>
              </a:p>
            </p:txBody>
          </p:sp>
        </mc:Choice>
        <mc:Fallback xmlns="">
          <p:sp>
            <p:nvSpPr>
              <p:cNvPr id="27663" name="Rectangle 5"/>
              <p:cNvSpPr>
                <a:spLocks noRot="1" noChangeAspect="1" noMove="1" noResize="1" noEditPoints="1" noAdjustHandles="1" noChangeArrowheads="1" noChangeShapeType="1" noTextEdit="1"/>
              </p:cNvSpPr>
              <p:nvPr/>
            </p:nvSpPr>
            <p:spPr bwMode="auto">
              <a:xfrm>
                <a:off x="266488" y="1197307"/>
                <a:ext cx="3989940" cy="1865126"/>
              </a:xfrm>
              <a:prstGeom prst="rect">
                <a:avLst/>
              </a:prstGeom>
              <a:blipFill rotWithShape="0">
                <a:blip r:embed="rId2"/>
                <a:stretch>
                  <a:fillRect l="-2446" t="-1307" b="-39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68306" name="Text Box 18"/>
          <p:cNvSpPr txBox="1">
            <a:spLocks noChangeArrowheads="1"/>
          </p:cNvSpPr>
          <p:nvPr/>
        </p:nvSpPr>
        <p:spPr bwMode="auto">
          <a:xfrm>
            <a:off x="390813" y="397074"/>
            <a:ext cx="38733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3200" dirty="0">
                <a:solidFill>
                  <a:srgbClr val="C00000"/>
                </a:solidFill>
                <a:effectLst>
                  <a:outerShdw blurRad="38100" dist="38100" dir="2700000" algn="tl">
                    <a:srgbClr val="000000">
                      <a:alpha val="43137"/>
                    </a:srgbClr>
                  </a:outerShdw>
                </a:effectLst>
                <a:latin typeface="+mn-ea"/>
                <a:ea typeface="+mn-ea"/>
              </a:rPr>
              <a:t>用单缝衍射进行推导</a:t>
            </a:r>
          </a:p>
        </p:txBody>
      </p:sp>
      <p:pic>
        <p:nvPicPr>
          <p:cNvPr id="16" name="Picture 3" descr="D:\Physics\F7_14.jpg"/>
          <p:cNvPicPr>
            <a:picLocks noChangeAspect="1" noChangeArrowheads="1"/>
          </p:cNvPicPr>
          <p:nvPr/>
        </p:nvPicPr>
        <p:blipFill rotWithShape="1">
          <a:blip r:embed="rId3">
            <a:clrChange>
              <a:clrFrom>
                <a:srgbClr val="FDFFFE"/>
              </a:clrFrom>
              <a:clrTo>
                <a:srgbClr val="FDFFFE">
                  <a:alpha val="0"/>
                </a:srgbClr>
              </a:clrTo>
            </a:clrChange>
            <a:extLst>
              <a:ext uri="{28A0092B-C50C-407E-A947-70E740481C1C}">
                <a14:useLocalDpi xmlns:a14="http://schemas.microsoft.com/office/drawing/2010/main" val="0"/>
              </a:ext>
            </a:extLst>
          </a:blip>
          <a:srcRect l="5222" r="5064" b="4470"/>
          <a:stretch/>
        </p:blipFill>
        <p:spPr bwMode="auto">
          <a:xfrm>
            <a:off x="3743400" y="-83616"/>
            <a:ext cx="5400600" cy="48802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256003" y="3060057"/>
                <a:ext cx="3684273" cy="1938992"/>
              </a:xfrm>
              <a:prstGeom prst="rect">
                <a:avLst/>
              </a:prstGeom>
            </p:spPr>
            <p:txBody>
              <a:bodyPr wrap="square">
                <a:spAutoFit/>
              </a:bodyPr>
              <a:lstStyle/>
              <a:p>
                <a:r>
                  <a:rPr lang="zh-CN" altLang="en-US" dirty="0">
                    <a:latin typeface="+mn-ea"/>
                    <a:ea typeface="+mn-ea"/>
                  </a:rPr>
                  <a:t>发生衍射时，图像的中区</a:t>
                </a:r>
                <a:r>
                  <a:rPr lang="en-US" altLang="zh-CN" dirty="0">
                    <a:latin typeface="+mn-ea"/>
                    <a:ea typeface="+mn-ea"/>
                  </a:rPr>
                  <a:t>(</a:t>
                </a:r>
                <a:r>
                  <a:rPr lang="zh-CN" altLang="en-US" dirty="0">
                    <a:latin typeface="+mn-ea"/>
                    <a:ea typeface="+mn-ea"/>
                  </a:rPr>
                  <a:t>中心峰</a:t>
                </a:r>
                <a:r>
                  <a:rPr lang="en-US" altLang="zh-CN" dirty="0">
                    <a:latin typeface="+mn-ea"/>
                    <a:ea typeface="+mn-ea"/>
                  </a:rPr>
                  <a:t>)</a:t>
                </a:r>
                <a:r>
                  <a:rPr lang="zh-CN" altLang="en-US" dirty="0">
                    <a:latin typeface="+mn-ea"/>
                    <a:ea typeface="+mn-ea"/>
                  </a:rPr>
                  <a:t>面积为其余峰面积的三倍，由菲涅耳衍射可知，中区的位置</a:t>
                </a:r>
                <a:r>
                  <a:rPr lang="en-US" altLang="zh-CN" dirty="0">
                    <a:latin typeface="+mn-ea"/>
                    <a:ea typeface="+mn-ea"/>
                  </a:rPr>
                  <a:t>(</a:t>
                </a:r>
                <a:r>
                  <a:rPr lang="zh-CN" altLang="en-US" dirty="0">
                    <a:latin typeface="+mn-ea"/>
                    <a:ea typeface="+mn-ea"/>
                  </a:rPr>
                  <a:t>所张的</a:t>
                </a:r>
                <a14:m>
                  <m:oMath xmlns:m="http://schemas.openxmlformats.org/officeDocument/2006/math">
                    <m:r>
                      <a:rPr lang="en-US" altLang="zh-CN" b="0" i="1" smtClean="0">
                        <a:latin typeface="Cambria Math" panose="02040503050406030204" pitchFamily="18" charset="0"/>
                        <a:ea typeface="+mn-ea"/>
                      </a:rPr>
                      <m:t>𝜃</m:t>
                    </m:r>
                  </m:oMath>
                </a14:m>
                <a:r>
                  <a:rPr lang="zh-CN" altLang="en-US" dirty="0">
                    <a:latin typeface="+mn-ea"/>
                    <a:ea typeface="+mn-ea"/>
                  </a:rPr>
                  <a:t>角</a:t>
                </a:r>
                <a:r>
                  <a:rPr lang="en-US" altLang="zh-CN" dirty="0">
                    <a:latin typeface="+mn-ea"/>
                    <a:ea typeface="+mn-ea"/>
                  </a:rPr>
                  <a:t>)</a:t>
                </a:r>
                <a:r>
                  <a:rPr lang="zh-CN" altLang="en-US" dirty="0">
                    <a:latin typeface="+mn-ea"/>
                    <a:ea typeface="+mn-ea"/>
                  </a:rPr>
                  <a:t> 由式</a:t>
                </a:r>
              </a:p>
            </p:txBody>
          </p:sp>
        </mc:Choice>
        <mc:Fallback xmlns="">
          <p:sp>
            <p:nvSpPr>
              <p:cNvPr id="6" name="矩形 5"/>
              <p:cNvSpPr>
                <a:spLocks noRot="1" noChangeAspect="1" noMove="1" noResize="1" noEditPoints="1" noAdjustHandles="1" noChangeArrowheads="1" noChangeShapeType="1" noTextEdit="1"/>
              </p:cNvSpPr>
              <p:nvPr/>
            </p:nvSpPr>
            <p:spPr>
              <a:xfrm>
                <a:off x="256003" y="3060057"/>
                <a:ext cx="3684273" cy="1938992"/>
              </a:xfrm>
              <a:prstGeom prst="rect">
                <a:avLst/>
              </a:prstGeom>
              <a:blipFill rotWithShape="0">
                <a:blip r:embed="rId4"/>
                <a:stretch>
                  <a:fillRect l="-2649" t="-2516" b="-5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269103" y="4587337"/>
                <a:ext cx="1806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rgbClr val="C00000"/>
                              </a:solidFill>
                              <a:latin typeface="Cambria Math" panose="02040503050406030204" pitchFamily="18" charset="0"/>
                            </a:rPr>
                          </m:ctrlPr>
                        </m:funcPr>
                        <m:fName>
                          <m:r>
                            <m:rPr>
                              <m:sty m:val="p"/>
                            </m:rPr>
                            <a:rPr lang="en-US" altLang="zh-CN" b="0" i="0" smtClean="0">
                              <a:solidFill>
                                <a:srgbClr val="C00000"/>
                              </a:solidFill>
                              <a:latin typeface="Cambria Math" panose="02040503050406030204" pitchFamily="18" charset="0"/>
                            </a:rPr>
                            <m:t>sin</m:t>
                          </m:r>
                        </m:fName>
                        <m:e>
                          <m:r>
                            <a:rPr lang="en-US" altLang="zh-CN" b="0" i="1" smtClean="0">
                              <a:solidFill>
                                <a:srgbClr val="C00000"/>
                              </a:solidFill>
                              <a:latin typeface="Cambria Math" panose="02040503050406030204" pitchFamily="18" charset="0"/>
                            </a:rPr>
                            <m:t>𝜃</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𝜆</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𝑑</m:t>
                          </m:r>
                        </m:e>
                      </m:func>
                    </m:oMath>
                  </m:oMathPara>
                </a14:m>
                <a:endParaRPr lang="zh-CN" altLang="en-US" dirty="0">
                  <a:solidFill>
                    <a:srgbClr val="C0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269103" y="4587337"/>
                <a:ext cx="1806328" cy="461665"/>
              </a:xfrm>
              <a:prstGeom prst="rect">
                <a:avLst/>
              </a:prstGeom>
              <a:blipFill rotWithShape="0">
                <a:blip r:embed="rId5"/>
                <a:stretch>
                  <a:fillRect b="-21333"/>
                </a:stretch>
              </a:blipFill>
            </p:spPr>
            <p:txBody>
              <a:bodyPr/>
              <a:lstStyle/>
              <a:p>
                <a:r>
                  <a:rPr lang="zh-CN" altLang="en-US">
                    <a:noFill/>
                  </a:rPr>
                  <a:t> </a:t>
                </a:r>
              </a:p>
            </p:txBody>
          </p:sp>
        </mc:Fallback>
      </mc:AlternateContent>
      <p:sp>
        <p:nvSpPr>
          <p:cNvPr id="8" name="矩形 7"/>
          <p:cNvSpPr/>
          <p:nvPr/>
        </p:nvSpPr>
        <p:spPr>
          <a:xfrm>
            <a:off x="277707" y="5109355"/>
            <a:ext cx="8334672" cy="461665"/>
          </a:xfrm>
          <a:prstGeom prst="rect">
            <a:avLst/>
          </a:prstGeom>
        </p:spPr>
        <p:txBody>
          <a:bodyPr wrap="square">
            <a:spAutoFit/>
          </a:bodyPr>
          <a:lstStyle/>
          <a:p>
            <a:r>
              <a:rPr lang="zh-CN" altLang="en-US" dirty="0">
                <a:latin typeface="+mn-ea"/>
                <a:ea typeface="+mn-ea"/>
              </a:rPr>
              <a:t>确定</a:t>
            </a:r>
            <a:r>
              <a:rPr lang="en-US" altLang="zh-CN" dirty="0">
                <a:latin typeface="+mn-ea"/>
                <a:ea typeface="+mn-ea"/>
              </a:rPr>
              <a:t>.</a:t>
            </a:r>
            <a:r>
              <a:rPr lang="zh-CN" altLang="en-US" dirty="0">
                <a:latin typeface="+mn-ea"/>
                <a:ea typeface="+mn-ea"/>
              </a:rPr>
              <a:t>中区旁的各极小值</a:t>
            </a:r>
            <a:r>
              <a:rPr lang="en-US" altLang="zh-CN" dirty="0">
                <a:latin typeface="+mn-ea"/>
                <a:ea typeface="+mn-ea"/>
              </a:rPr>
              <a:t>(</a:t>
            </a:r>
            <a:r>
              <a:rPr lang="zh-CN" altLang="en-US" dirty="0">
                <a:latin typeface="+mn-ea"/>
                <a:ea typeface="+mn-ea"/>
              </a:rPr>
              <a:t>强度为零的点</a:t>
            </a:r>
            <a:r>
              <a:rPr lang="en-US" altLang="zh-CN" dirty="0">
                <a:latin typeface="+mn-ea"/>
                <a:ea typeface="+mn-ea"/>
              </a:rPr>
              <a:t>)</a:t>
            </a:r>
            <a:r>
              <a:rPr lang="zh-CN" altLang="en-US" dirty="0">
                <a:latin typeface="+mn-ea"/>
                <a:ea typeface="+mn-ea"/>
              </a:rPr>
              <a:t>所对应的。角由式</a:t>
            </a:r>
          </a:p>
        </p:txBody>
      </p:sp>
      <mc:AlternateContent xmlns:mc="http://schemas.openxmlformats.org/markup-compatibility/2006" xmlns:a14="http://schemas.microsoft.com/office/drawing/2010/main">
        <mc:Choice Requires="a14">
          <p:sp>
            <p:nvSpPr>
              <p:cNvPr id="20" name="文本框 19"/>
              <p:cNvSpPr txBox="1"/>
              <p:nvPr/>
            </p:nvSpPr>
            <p:spPr>
              <a:xfrm>
                <a:off x="3092772" y="5631373"/>
                <a:ext cx="19826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rgbClr val="C00000"/>
                              </a:solidFill>
                              <a:latin typeface="Cambria Math" panose="02040503050406030204" pitchFamily="18" charset="0"/>
                            </a:rPr>
                          </m:ctrlPr>
                        </m:funcPr>
                        <m:fName>
                          <m:r>
                            <m:rPr>
                              <m:sty m:val="p"/>
                            </m:rPr>
                            <a:rPr lang="en-US" altLang="zh-CN" b="0" i="0" smtClean="0">
                              <a:solidFill>
                                <a:srgbClr val="C00000"/>
                              </a:solidFill>
                              <a:latin typeface="Cambria Math" panose="02040503050406030204" pitchFamily="18" charset="0"/>
                            </a:rPr>
                            <m:t>sin</m:t>
                          </m:r>
                        </m:fName>
                        <m:e>
                          <m:r>
                            <a:rPr lang="en-US" altLang="zh-CN" b="0" i="1" smtClean="0">
                              <a:solidFill>
                                <a:srgbClr val="C00000"/>
                              </a:solidFill>
                              <a:latin typeface="Cambria Math" panose="02040503050406030204" pitchFamily="18" charset="0"/>
                            </a:rPr>
                            <m:t>𝜃</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𝜆</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𝑑</m:t>
                          </m:r>
                        </m:e>
                      </m:func>
                    </m:oMath>
                  </m:oMathPara>
                </a14:m>
                <a:endParaRPr lang="zh-CN" altLang="en-US" dirty="0">
                  <a:solidFill>
                    <a:srgbClr val="C0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3092772" y="5631373"/>
                <a:ext cx="1982659" cy="461665"/>
              </a:xfrm>
              <a:prstGeom prst="rect">
                <a:avLst/>
              </a:prstGeom>
              <a:blipFill rotWithShape="0">
                <a:blip r:embed="rId6"/>
                <a:stretch>
                  <a:fillRect b="-19737"/>
                </a:stretch>
              </a:blipFill>
            </p:spPr>
            <p:txBody>
              <a:bodyPr/>
              <a:lstStyle/>
              <a:p>
                <a:r>
                  <a:rPr lang="zh-CN" altLang="en-US">
                    <a:noFill/>
                  </a:rPr>
                  <a:t> </a:t>
                </a:r>
              </a:p>
            </p:txBody>
          </p:sp>
        </mc:Fallback>
      </mc:AlternateContent>
      <p:sp>
        <p:nvSpPr>
          <p:cNvPr id="9" name="矩形 8"/>
          <p:cNvSpPr/>
          <p:nvPr/>
        </p:nvSpPr>
        <p:spPr>
          <a:xfrm>
            <a:off x="309896" y="6062288"/>
            <a:ext cx="8485442" cy="461665"/>
          </a:xfrm>
          <a:prstGeom prst="rect">
            <a:avLst/>
          </a:prstGeom>
        </p:spPr>
        <p:txBody>
          <a:bodyPr wrap="square">
            <a:spAutoFit/>
          </a:bodyPr>
          <a:lstStyle/>
          <a:p>
            <a:r>
              <a:rPr lang="zh-CN" altLang="en-US" dirty="0">
                <a:latin typeface="+mn-ea"/>
                <a:ea typeface="+mn-ea"/>
              </a:rPr>
              <a:t>决定</a:t>
            </a:r>
            <a:r>
              <a:rPr lang="en-US" altLang="zh-CN" dirty="0">
                <a:latin typeface="+mn-ea"/>
                <a:ea typeface="+mn-ea"/>
              </a:rPr>
              <a:t>.</a:t>
            </a:r>
            <a:r>
              <a:rPr lang="zh-CN" altLang="en-US" dirty="0">
                <a:latin typeface="+mn-ea"/>
                <a:ea typeface="+mn-ea"/>
              </a:rPr>
              <a:t>这些关系都是在经典物理中熟悉的，对任何波动都成立</a:t>
            </a:r>
          </a:p>
        </p:txBody>
      </p:sp>
    </p:spTree>
    <p:extLst>
      <p:ext uri="{BB962C8B-B14F-4D97-AF65-F5344CB8AC3E}">
        <p14:creationId xmlns:p14="http://schemas.microsoft.com/office/powerpoint/2010/main" val="263579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683568" y="620688"/>
                <a:ext cx="7888925" cy="4616648"/>
              </a:xfrm>
              <a:prstGeom prst="rect">
                <a:avLst/>
              </a:prstGeom>
            </p:spPr>
            <p:txBody>
              <a:bodyPr wrap="square">
                <a:spAutoFit/>
              </a:bodyPr>
              <a:lstStyle/>
              <a:p>
                <a:r>
                  <a:rPr lang="zh-CN" altLang="en-US" dirty="0">
                    <a:latin typeface="+mn-ea"/>
                    <a:ea typeface="+mn-ea"/>
                  </a:rPr>
                  <a:t>考虑与电子相对应的德布罗意波，假如人射的电子具有确定的动量</a:t>
                </a:r>
                <a14:m>
                  <m:oMath xmlns:m="http://schemas.openxmlformats.org/officeDocument/2006/math">
                    <m:r>
                      <a:rPr lang="en-US" altLang="zh-CN" i="1" dirty="0" smtClean="0">
                        <a:latin typeface="Cambria Math" panose="02040503050406030204" pitchFamily="18" charset="0"/>
                        <a:ea typeface="+mn-ea"/>
                      </a:rPr>
                      <m:t>𝑝</m:t>
                    </m:r>
                  </m:oMath>
                </a14:m>
                <a:r>
                  <a:rPr lang="zh-CN" altLang="en-US" dirty="0">
                    <a:latin typeface="+mn-ea"/>
                    <a:ea typeface="+mn-ea"/>
                  </a:rPr>
                  <a:t>，在经过狭缝</a:t>
                </a:r>
                <a14:m>
                  <m:oMath xmlns:m="http://schemas.openxmlformats.org/officeDocument/2006/math">
                    <m:r>
                      <a:rPr lang="en-US" altLang="zh-CN" i="1" dirty="0" smtClean="0">
                        <a:latin typeface="Cambria Math" panose="02040503050406030204" pitchFamily="18" charset="0"/>
                        <a:ea typeface="+mn-ea"/>
                      </a:rPr>
                      <m:t>𝑑</m:t>
                    </m:r>
                  </m:oMath>
                </a14:m>
                <a:r>
                  <a:rPr lang="zh-CN" altLang="en-US" dirty="0">
                    <a:latin typeface="+mn-ea"/>
                    <a:ea typeface="+mn-ea"/>
                  </a:rPr>
                  <a:t>后，即使只考虑中心区</a:t>
                </a:r>
                <a:r>
                  <a:rPr lang="en-US" altLang="zh-CN" dirty="0">
                    <a:latin typeface="+mn-ea"/>
                    <a:ea typeface="+mn-ea"/>
                  </a:rPr>
                  <a:t>(</a:t>
                </a:r>
                <a:r>
                  <a:rPr lang="zh-CN" altLang="en-US" dirty="0">
                    <a:latin typeface="+mn-ea"/>
                    <a:ea typeface="+mn-ea"/>
                  </a:rPr>
                  <a:t>大量的电子落在这里</a:t>
                </a:r>
                <a:r>
                  <a:rPr lang="en-US" altLang="zh-CN" dirty="0">
                    <a:latin typeface="+mn-ea"/>
                    <a:ea typeface="+mn-ea"/>
                  </a:rPr>
                  <a:t>) </a:t>
                </a:r>
                <a:r>
                  <a:rPr lang="zh-CN" altLang="en-US" dirty="0">
                    <a:latin typeface="+mn-ea"/>
                    <a:ea typeface="+mn-ea"/>
                  </a:rPr>
                  <a:t>，动量不确定性也至少有</a:t>
                </a:r>
                <a14:m>
                  <m:oMath xmlns:m="http://schemas.openxmlformats.org/officeDocument/2006/math">
                    <m:r>
                      <a:rPr lang="en-US" altLang="zh-CN" i="1" dirty="0" smtClean="0">
                        <a:latin typeface="Cambria Math" panose="02040503050406030204" pitchFamily="18" charset="0"/>
                        <a:ea typeface="+mn-ea"/>
                      </a:rPr>
                      <m:t>𝑝</m:t>
                    </m:r>
                    <m:func>
                      <m:funcPr>
                        <m:ctrlPr>
                          <a:rPr lang="en-US" altLang="zh-CN" b="0" i="1" dirty="0" smtClean="0">
                            <a:latin typeface="Cambria Math" panose="02040503050406030204" pitchFamily="18" charset="0"/>
                            <a:ea typeface="+mn-ea"/>
                          </a:rPr>
                        </m:ctrlPr>
                      </m:funcPr>
                      <m:fName>
                        <m:r>
                          <m:rPr>
                            <m:sty m:val="p"/>
                          </m:rPr>
                          <a:rPr lang="en-US" altLang="zh-CN" i="0" dirty="0" smtClean="0">
                            <a:latin typeface="Cambria Math" panose="02040503050406030204" pitchFamily="18" charset="0"/>
                            <a:ea typeface="+mn-ea"/>
                          </a:rPr>
                          <m:t>sin</m:t>
                        </m:r>
                      </m:fName>
                      <m:e>
                        <m:r>
                          <a:rPr lang="en-US" altLang="zh-CN" b="0" i="1" dirty="0" smtClean="0">
                            <a:latin typeface="Cambria Math" panose="02040503050406030204" pitchFamily="18" charset="0"/>
                            <a:ea typeface="+mn-ea"/>
                          </a:rPr>
                          <m:t>𝜃</m:t>
                        </m:r>
                      </m:e>
                    </m:func>
                  </m:oMath>
                </a14:m>
                <a:r>
                  <a:rPr lang="en-US" altLang="zh-CN" dirty="0">
                    <a:latin typeface="+mn-ea"/>
                    <a:ea typeface="+mn-ea"/>
                  </a:rPr>
                  <a:t>,</a:t>
                </a:r>
                <a:r>
                  <a:rPr lang="zh-CN" altLang="en-US" dirty="0">
                    <a:latin typeface="+mn-ea"/>
                    <a:ea typeface="+mn-ea"/>
                  </a:rPr>
                  <a:t>即</a:t>
                </a:r>
                <a:endParaRPr lang="en-US" altLang="zh-CN"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ea typeface="+mn-ea"/>
                        </a:rPr>
                        <m:t>Δ</m:t>
                      </m:r>
                      <m:sSub>
                        <m:sSubPr>
                          <m:ctrlPr>
                            <a:rPr lang="en-US" altLang="zh-CN" sz="2800" b="0" i="1" smtClean="0">
                              <a:latin typeface="Cambria Math" panose="02040503050406030204" pitchFamily="18" charset="0"/>
                              <a:ea typeface="+mn-ea"/>
                            </a:rPr>
                          </m:ctrlPr>
                        </m:sSubPr>
                        <m:e>
                          <m:r>
                            <a:rPr lang="en-US" altLang="zh-CN" sz="2800" b="0" i="1" smtClean="0">
                              <a:latin typeface="Cambria Math" panose="02040503050406030204" pitchFamily="18" charset="0"/>
                              <a:ea typeface="+mn-ea"/>
                            </a:rPr>
                            <m:t>𝑝</m:t>
                          </m:r>
                        </m:e>
                        <m:sub>
                          <m:r>
                            <a:rPr lang="en-US" altLang="zh-CN" sz="2800" b="0" i="1" smtClean="0">
                              <a:latin typeface="Cambria Math" panose="02040503050406030204" pitchFamily="18" charset="0"/>
                              <a:ea typeface="+mn-ea"/>
                            </a:rPr>
                            <m:t>𝑥</m:t>
                          </m:r>
                        </m:sub>
                      </m:sSub>
                      <m:r>
                        <a:rPr lang="en-US" altLang="zh-CN"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𝑝</m:t>
                      </m:r>
                      <m:func>
                        <m:funcPr>
                          <m:ctrlPr>
                            <a:rPr lang="en-US" altLang="zh-CN" sz="2800" b="0" i="1" smtClean="0">
                              <a:latin typeface="Cambria Math" panose="02040503050406030204" pitchFamily="18" charset="0"/>
                              <a:ea typeface="+mn-ea"/>
                            </a:rPr>
                          </m:ctrlPr>
                        </m:funcPr>
                        <m:fName>
                          <m:r>
                            <m:rPr>
                              <m:sty m:val="p"/>
                            </m:rPr>
                            <a:rPr lang="en-US" altLang="zh-CN" sz="2800" b="0" i="0" smtClean="0">
                              <a:latin typeface="Cambria Math" panose="02040503050406030204" pitchFamily="18" charset="0"/>
                              <a:ea typeface="+mn-ea"/>
                            </a:rPr>
                            <m:t>sin</m:t>
                          </m:r>
                        </m:fName>
                        <m:e>
                          <m:r>
                            <a:rPr lang="en-US" altLang="zh-CN" sz="2800" b="0" i="1" smtClean="0">
                              <a:latin typeface="Cambria Math" panose="02040503050406030204" pitchFamily="18" charset="0"/>
                              <a:ea typeface="+mn-ea"/>
                            </a:rPr>
                            <m:t>𝜃</m:t>
                          </m:r>
                        </m:e>
                      </m:func>
                    </m:oMath>
                  </m:oMathPara>
                </a14:m>
                <a:endParaRPr lang="en-US" altLang="zh-CN" dirty="0">
                  <a:latin typeface="+mn-ea"/>
                  <a:ea typeface="+mn-ea"/>
                </a:endParaRPr>
              </a:p>
              <a:p>
                <a:r>
                  <a:rPr lang="zh-CN" altLang="en-US" dirty="0">
                    <a:latin typeface="+mn-ea"/>
                    <a:ea typeface="+mn-ea"/>
                  </a:rPr>
                  <a:t>利用</a:t>
                </a:r>
                <a14:m>
                  <m:oMath xmlns:m="http://schemas.openxmlformats.org/officeDocument/2006/math">
                    <m:func>
                      <m:funcPr>
                        <m:ctrlPr>
                          <a:rPr lang="en-US" altLang="zh-CN" i="1" smtClean="0">
                            <a:solidFill>
                              <a:schemeClr val="tx1"/>
                            </a:solidFill>
                            <a:latin typeface="Cambria Math" panose="02040503050406030204" pitchFamily="18" charset="0"/>
                          </a:rPr>
                        </m:ctrlPr>
                      </m:funcPr>
                      <m:fName>
                        <m:r>
                          <m:rPr>
                            <m:sty m:val="p"/>
                          </m:rPr>
                          <a:rPr lang="en-US" altLang="zh-CN">
                            <a:solidFill>
                              <a:schemeClr val="tx1"/>
                            </a:solidFill>
                            <a:latin typeface="Cambria Math" panose="02040503050406030204" pitchFamily="18" charset="0"/>
                          </a:rPr>
                          <m:t>sin</m:t>
                        </m:r>
                      </m:fName>
                      <m:e>
                        <m:r>
                          <a:rPr lang="en-US" altLang="zh-CN" i="1">
                            <a:solidFill>
                              <a:schemeClr val="tx1"/>
                            </a:solidFill>
                            <a:latin typeface="Cambria Math" panose="02040503050406030204" pitchFamily="18" charset="0"/>
                          </a:rPr>
                          <m:t>𝜃</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𝜆</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𝑑</m:t>
                        </m:r>
                      </m:e>
                    </m:func>
                  </m:oMath>
                </a14:m>
                <a:r>
                  <a:rPr lang="zh-CN" altLang="en-US" dirty="0">
                    <a:latin typeface="+mn-ea"/>
                    <a:ea typeface="+mn-ea"/>
                  </a:rPr>
                  <a:t>，我们有（缝宽</a:t>
                </a:r>
                <a14:m>
                  <m:oMath xmlns:m="http://schemas.openxmlformats.org/officeDocument/2006/math">
                    <m:r>
                      <a:rPr lang="en-US" altLang="zh-CN" b="0" i="1" smtClean="0">
                        <a:latin typeface="Cambria Math" panose="02040503050406030204" pitchFamily="18" charset="0"/>
                        <a:ea typeface="+mn-ea"/>
                      </a:rPr>
                      <m:t>𝑑</m:t>
                    </m:r>
                  </m:oMath>
                </a14:m>
                <a:r>
                  <a:rPr lang="zh-CN" altLang="en-US" dirty="0">
                    <a:latin typeface="+mn-ea"/>
                    <a:ea typeface="+mn-ea"/>
                  </a:rPr>
                  <a:t>即为</a:t>
                </a:r>
                <a14:m>
                  <m:oMath xmlns:m="http://schemas.openxmlformats.org/officeDocument/2006/math">
                    <m:r>
                      <m:rPr>
                        <m:sty m:val="p"/>
                      </m:rPr>
                      <a:rPr lang="en-US" altLang="zh-CN" b="0" i="0" smtClean="0">
                        <a:latin typeface="Cambria Math" panose="02040503050406030204" pitchFamily="18" charset="0"/>
                        <a:ea typeface="+mn-ea"/>
                      </a:rPr>
                      <m:t>Δ</m:t>
                    </m:r>
                    <m:r>
                      <a:rPr lang="en-US" altLang="zh-CN" b="0" i="1" smtClean="0">
                        <a:latin typeface="Cambria Math" panose="02040503050406030204" pitchFamily="18" charset="0"/>
                        <a:ea typeface="+mn-ea"/>
                      </a:rPr>
                      <m:t>𝑥</m:t>
                    </m:r>
                  </m:oMath>
                </a14:m>
                <a:r>
                  <a:rPr lang="zh-CN" altLang="en-US" dirty="0">
                    <a:latin typeface="+mn-ea"/>
                    <a:ea typeface="+mn-ea"/>
                  </a:rPr>
                  <a:t>）</a:t>
                </a:r>
                <a:endParaRPr lang="en-US" altLang="zh-CN"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ea typeface="+mn-ea"/>
                        </a:rPr>
                        <m:t>Δ</m:t>
                      </m:r>
                      <m:sSub>
                        <m:sSubPr>
                          <m:ctrlPr>
                            <a:rPr lang="en-US" altLang="zh-CN" sz="2800" b="0" i="1" smtClean="0">
                              <a:latin typeface="Cambria Math" panose="02040503050406030204" pitchFamily="18" charset="0"/>
                              <a:ea typeface="+mn-ea"/>
                            </a:rPr>
                          </m:ctrlPr>
                        </m:sSubPr>
                        <m:e>
                          <m:r>
                            <a:rPr lang="en-US" altLang="zh-CN" sz="2800" b="0" i="1" smtClean="0">
                              <a:latin typeface="Cambria Math" panose="02040503050406030204" pitchFamily="18" charset="0"/>
                              <a:ea typeface="+mn-ea"/>
                            </a:rPr>
                            <m:t>𝑝</m:t>
                          </m:r>
                        </m:e>
                        <m:sub>
                          <m:r>
                            <a:rPr lang="en-US" altLang="zh-CN" sz="2800" b="0" i="1" smtClean="0">
                              <a:latin typeface="Cambria Math" panose="02040503050406030204" pitchFamily="18" charset="0"/>
                              <a:ea typeface="+mn-ea"/>
                            </a:rPr>
                            <m:t>𝑥</m:t>
                          </m:r>
                        </m:sub>
                      </m:sSub>
                      <m:r>
                        <a:rPr lang="en-US" altLang="zh-CN"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𝑝</m:t>
                      </m:r>
                      <m:r>
                        <a:rPr lang="en-US" altLang="zh-CN" sz="2800" b="0" i="1" smtClean="0">
                          <a:latin typeface="Cambria Math" panose="02040503050406030204" pitchFamily="18" charset="0"/>
                          <a:ea typeface="+mn-ea"/>
                        </a:rPr>
                        <m:t>𝜆</m:t>
                      </m:r>
                      <m:r>
                        <a:rPr lang="en-US" altLang="zh-CN" sz="2800" b="0" i="1" smtClean="0">
                          <a:latin typeface="Cambria Math" panose="02040503050406030204" pitchFamily="18" charset="0"/>
                          <a:ea typeface="+mn-ea"/>
                        </a:rPr>
                        <m:t>/</m:t>
                      </m:r>
                      <m:r>
                        <m:rPr>
                          <m:sty m:val="p"/>
                        </m:rPr>
                        <a:rPr lang="en-US" altLang="zh-CN" sz="2800" b="0" i="0" smtClean="0">
                          <a:latin typeface="Cambria Math" panose="02040503050406030204" pitchFamily="18" charset="0"/>
                          <a:ea typeface="+mn-ea"/>
                        </a:rPr>
                        <m:t>Δ</m:t>
                      </m:r>
                      <m:r>
                        <a:rPr lang="en-US" altLang="zh-CN" sz="2800" b="0" i="1" smtClean="0">
                          <a:latin typeface="Cambria Math" panose="02040503050406030204" pitchFamily="18" charset="0"/>
                          <a:ea typeface="+mn-ea"/>
                        </a:rPr>
                        <m:t>𝑥</m:t>
                      </m:r>
                    </m:oMath>
                  </m:oMathPara>
                </a14:m>
                <a:endParaRPr lang="en-US" altLang="zh-CN" dirty="0">
                  <a:latin typeface="+mn-ea"/>
                  <a:ea typeface="+mn-ea"/>
                </a:endParaRPr>
              </a:p>
              <a:p>
                <a:r>
                  <a:rPr lang="zh-CN" altLang="en-US" dirty="0">
                    <a:latin typeface="+mn-ea"/>
                    <a:ea typeface="+mn-ea"/>
                  </a:rPr>
                  <a:t>考虑德布罗意关系</a:t>
                </a:r>
                <a14:m>
                  <m:oMath xmlns:m="http://schemas.openxmlformats.org/officeDocument/2006/math">
                    <m:r>
                      <a:rPr lang="en-US" altLang="zh-CN" b="0" i="1" smtClean="0">
                        <a:latin typeface="Cambria Math" panose="02040503050406030204" pitchFamily="18" charset="0"/>
                        <a:ea typeface="+mn-ea"/>
                      </a:rPr>
                      <m:t>𝑝</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h</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𝜆</m:t>
                    </m:r>
                  </m:oMath>
                </a14:m>
                <a:r>
                  <a:rPr lang="zh-CN" altLang="en-US" dirty="0">
                    <a:latin typeface="+mn-ea"/>
                    <a:ea typeface="+mn-ea"/>
                  </a:rPr>
                  <a:t>，可得</a:t>
                </a:r>
                <a:endParaRPr lang="en-US" altLang="zh-CN" dirty="0">
                  <a:latin typeface="+mn-ea"/>
                  <a:ea typeface="+mn-ea"/>
                </a:endParaRPr>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ea typeface="+mn-ea"/>
                        </a:rPr>
                        <m:t>Δ</m:t>
                      </m:r>
                      <m:sSub>
                        <m:sSubPr>
                          <m:ctrlPr>
                            <a:rPr lang="en-US" altLang="zh-CN" sz="2800" b="0" i="1" smtClean="0">
                              <a:latin typeface="Cambria Math" panose="02040503050406030204" pitchFamily="18" charset="0"/>
                              <a:ea typeface="+mn-ea"/>
                            </a:rPr>
                          </m:ctrlPr>
                        </m:sSubPr>
                        <m:e>
                          <m:r>
                            <a:rPr lang="en-US" altLang="zh-CN" sz="2800" b="0" i="1" smtClean="0">
                              <a:latin typeface="Cambria Math" panose="02040503050406030204" pitchFamily="18" charset="0"/>
                              <a:ea typeface="+mn-ea"/>
                            </a:rPr>
                            <m:t>𝑝</m:t>
                          </m:r>
                        </m:e>
                        <m:sub>
                          <m:r>
                            <a:rPr lang="en-US" altLang="zh-CN" sz="2800" b="0" i="1" smtClean="0">
                              <a:latin typeface="Cambria Math" panose="02040503050406030204" pitchFamily="18" charset="0"/>
                              <a:ea typeface="+mn-ea"/>
                            </a:rPr>
                            <m:t>𝑥</m:t>
                          </m:r>
                        </m:sub>
                      </m:sSub>
                      <m:r>
                        <m:rPr>
                          <m:sty m:val="p"/>
                        </m:rPr>
                        <a:rPr lang="en-US" altLang="zh-CN" sz="2800" b="0" i="0" smtClean="0">
                          <a:latin typeface="Cambria Math" panose="02040503050406030204" pitchFamily="18" charset="0"/>
                          <a:ea typeface="+mn-ea"/>
                        </a:rPr>
                        <m:t>Δ</m:t>
                      </m:r>
                      <m:r>
                        <a:rPr lang="en-US" altLang="zh-CN" sz="2800" b="0" i="1" smtClean="0">
                          <a:latin typeface="Cambria Math" panose="02040503050406030204" pitchFamily="18" charset="0"/>
                          <a:ea typeface="+mn-ea"/>
                        </a:rPr>
                        <m:t>𝑥</m:t>
                      </m:r>
                      <m:r>
                        <a:rPr lang="en-US" altLang="zh-CN" sz="2800" b="0" i="1" smtClean="0">
                          <a:latin typeface="Cambria Math" panose="02040503050406030204" pitchFamily="18" charset="0"/>
                          <a:ea typeface="+mn-ea"/>
                        </a:rPr>
                        <m:t>≥</m:t>
                      </m:r>
                      <m:r>
                        <a:rPr lang="en-US" altLang="zh-CN" sz="2800" b="0" i="1" smtClean="0">
                          <a:latin typeface="Cambria Math" panose="02040503050406030204" pitchFamily="18" charset="0"/>
                          <a:ea typeface="+mn-ea"/>
                        </a:rPr>
                        <m:t>h</m:t>
                      </m:r>
                    </m:oMath>
                  </m:oMathPara>
                </a14:m>
                <a:endParaRPr lang="en-US" altLang="zh-CN" dirty="0">
                  <a:latin typeface="+mn-ea"/>
                  <a:ea typeface="+mn-ea"/>
                </a:endParaRPr>
              </a:p>
              <a:p>
                <a:r>
                  <a:rPr lang="zh-CN" altLang="en-US" dirty="0">
                    <a:latin typeface="+mn-ea"/>
                    <a:ea typeface="+mn-ea"/>
                  </a:rPr>
                  <a:t>必须指出，以上的推导方法虽然反映了不确定关系的本质，但比较粗糙</a:t>
                </a:r>
                <a:r>
                  <a:rPr lang="en-US" altLang="zh-CN" dirty="0">
                    <a:latin typeface="+mn-ea"/>
                    <a:ea typeface="+mn-ea"/>
                  </a:rPr>
                  <a:t>.</a:t>
                </a:r>
                <a:r>
                  <a:rPr lang="zh-CN" altLang="en-US" dirty="0">
                    <a:latin typeface="+mn-ea"/>
                    <a:ea typeface="+mn-ea"/>
                  </a:rPr>
                  <a:t>更严格的证明将给出</a:t>
                </a:r>
                <a:r>
                  <a:rPr lang="en-US" altLang="zh-CN" dirty="0">
                    <a:latin typeface="+mn-ea"/>
                    <a:ea typeface="+mn-ea"/>
                  </a:rPr>
                  <a:t>:</a:t>
                </a:r>
              </a:p>
            </p:txBody>
          </p:sp>
        </mc:Choice>
        <mc:Fallback xmlns="">
          <p:sp>
            <p:nvSpPr>
              <p:cNvPr id="3" name="矩形 2"/>
              <p:cNvSpPr>
                <a:spLocks noRot="1" noChangeAspect="1" noMove="1" noResize="1" noEditPoints="1" noAdjustHandles="1" noChangeArrowheads="1" noChangeShapeType="1" noTextEdit="1"/>
              </p:cNvSpPr>
              <p:nvPr/>
            </p:nvSpPr>
            <p:spPr>
              <a:xfrm>
                <a:off x="683568" y="620688"/>
                <a:ext cx="7888925" cy="4616648"/>
              </a:xfrm>
              <a:prstGeom prst="rect">
                <a:avLst/>
              </a:prstGeom>
              <a:blipFill rotWithShape="0">
                <a:blip r:embed="rId3"/>
                <a:stretch>
                  <a:fillRect l="-1159" t="-1057" r="-155" b="-2114"/>
                </a:stretch>
              </a:blipFill>
            </p:spPr>
            <p:txBody>
              <a:bodyPr/>
              <a:lstStyle/>
              <a:p>
                <a:r>
                  <a:rPr lang="zh-CN" altLang="en-US">
                    <a:noFill/>
                  </a:rPr>
                  <a:t> </a:t>
                </a:r>
              </a:p>
            </p:txBody>
          </p:sp>
        </mc:Fallback>
      </mc:AlternateContent>
      <p:graphicFrame>
        <p:nvGraphicFramePr>
          <p:cNvPr id="11" name="Object 14"/>
          <p:cNvGraphicFramePr>
            <a:graphicFrameLocks noChangeAspect="1"/>
          </p:cNvGraphicFramePr>
          <p:nvPr>
            <p:extLst>
              <p:ext uri="{D42A27DB-BD31-4B8C-83A1-F6EECF244321}">
                <p14:modId xmlns:p14="http://schemas.microsoft.com/office/powerpoint/2010/main" val="1169791075"/>
              </p:ext>
            </p:extLst>
          </p:nvPr>
        </p:nvGraphicFramePr>
        <p:xfrm>
          <a:off x="2771800" y="5237336"/>
          <a:ext cx="1550988" cy="873125"/>
        </p:xfrm>
        <a:graphic>
          <a:graphicData uri="http://schemas.openxmlformats.org/presentationml/2006/ole">
            <mc:AlternateContent xmlns:mc="http://schemas.openxmlformats.org/markup-compatibility/2006">
              <mc:Choice xmlns:v="urn:schemas-microsoft-com:vml" Requires="v">
                <p:oleObj spid="_x0000_s9362" name="Equation" r:id="rId4" imgW="698197" imgH="393529" progId="Equation.DSMT4">
                  <p:embed/>
                </p:oleObj>
              </mc:Choice>
              <mc:Fallback>
                <p:oleObj name="Equation" r:id="rId4" imgW="698197" imgH="393529" progId="Equation.DSMT4">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5237336"/>
                        <a:ext cx="1550988"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5"/>
          <p:cNvGraphicFramePr>
            <a:graphicFrameLocks noChangeAspect="1"/>
          </p:cNvGraphicFramePr>
          <p:nvPr>
            <p:extLst>
              <p:ext uri="{D42A27DB-BD31-4B8C-83A1-F6EECF244321}">
                <p14:modId xmlns:p14="http://schemas.microsoft.com/office/powerpoint/2010/main" val="1590407683"/>
              </p:ext>
            </p:extLst>
          </p:nvPr>
        </p:nvGraphicFramePr>
        <p:xfrm>
          <a:off x="4896653" y="5277023"/>
          <a:ext cx="1550987" cy="833438"/>
        </p:xfrm>
        <a:graphic>
          <a:graphicData uri="http://schemas.openxmlformats.org/presentationml/2006/ole">
            <mc:AlternateContent xmlns:mc="http://schemas.openxmlformats.org/markup-compatibility/2006">
              <mc:Choice xmlns:v="urn:schemas-microsoft-com:vml" Requires="v">
                <p:oleObj spid="_x0000_s9363" name="Equation" r:id="rId6" imgW="723586" imgH="393529" progId="Equation.DSMT4">
                  <p:embed/>
                </p:oleObj>
              </mc:Choice>
              <mc:Fallback>
                <p:oleObj name="Equation" r:id="rId6" imgW="723586" imgH="393529"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6653" y="5277023"/>
                        <a:ext cx="1550987"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76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Text Box 4"/>
          <p:cNvSpPr txBox="1">
            <a:spLocks noChangeArrowheads="1"/>
          </p:cNvSpPr>
          <p:nvPr/>
        </p:nvSpPr>
        <p:spPr bwMode="auto">
          <a:xfrm>
            <a:off x="1259632" y="476672"/>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3200" b="0" dirty="0">
                <a:solidFill>
                  <a:srgbClr val="C00000"/>
                </a:solidFill>
                <a:latin typeface="+mn-ea"/>
                <a:ea typeface="+mn-ea"/>
              </a:rPr>
              <a:t>应用举例</a:t>
            </a:r>
          </a:p>
        </p:txBody>
      </p:sp>
      <p:sp>
        <p:nvSpPr>
          <p:cNvPr id="230405" name="Text Box 5"/>
          <p:cNvSpPr txBox="1">
            <a:spLocks noChangeArrowheads="1"/>
          </p:cNvSpPr>
          <p:nvPr/>
        </p:nvSpPr>
        <p:spPr bwMode="auto">
          <a:xfrm>
            <a:off x="730126" y="1330747"/>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b="0" dirty="0">
                <a:solidFill>
                  <a:srgbClr val="C00000"/>
                </a:solidFill>
                <a:latin typeface="+mn-ea"/>
                <a:ea typeface="+mn-ea"/>
              </a:rPr>
              <a:t>1</a:t>
            </a:r>
            <a:r>
              <a:rPr lang="zh-CN" altLang="en-US" b="0" dirty="0">
                <a:solidFill>
                  <a:srgbClr val="C00000"/>
                </a:solidFill>
                <a:latin typeface="+mn-ea"/>
                <a:ea typeface="+mn-ea"/>
              </a:rPr>
              <a:t>、束缚粒子的最小平均动能。</a:t>
            </a:r>
          </a:p>
        </p:txBody>
      </p:sp>
      <p:graphicFrame>
        <p:nvGraphicFramePr>
          <p:cNvPr id="230406" name="Object 6"/>
          <p:cNvGraphicFramePr>
            <a:graphicFrameLocks noChangeAspect="1"/>
          </p:cNvGraphicFramePr>
          <p:nvPr>
            <p:extLst>
              <p:ext uri="{D42A27DB-BD31-4B8C-83A1-F6EECF244321}">
                <p14:modId xmlns:p14="http://schemas.microsoft.com/office/powerpoint/2010/main" val="3801560140"/>
              </p:ext>
            </p:extLst>
          </p:nvPr>
        </p:nvGraphicFramePr>
        <p:xfrm>
          <a:off x="5498976" y="2153072"/>
          <a:ext cx="1143000" cy="469900"/>
        </p:xfrm>
        <a:graphic>
          <a:graphicData uri="http://schemas.openxmlformats.org/presentationml/2006/ole">
            <mc:AlternateContent xmlns:mc="http://schemas.openxmlformats.org/markup-compatibility/2006">
              <mc:Choice xmlns:v="urn:schemas-microsoft-com:vml" Requires="v">
                <p:oleObj spid="_x0000_s3299" name="Equation" r:id="rId3" imgW="431425" imgH="177646" progId="Equation.DSMT4">
                  <p:embed/>
                </p:oleObj>
              </mc:Choice>
              <mc:Fallback>
                <p:oleObj name="Equation" r:id="rId3" imgW="431425" imgH="177646" progId="Equation.DSMT4">
                  <p:embed/>
                  <p:pic>
                    <p:nvPicPr>
                      <p:cNvPr id="0" name="Picture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8976" y="2153072"/>
                        <a:ext cx="11430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0407" name="Text Box 7"/>
          <p:cNvSpPr txBox="1">
            <a:spLocks noChangeArrowheads="1"/>
          </p:cNvSpPr>
          <p:nvPr/>
        </p:nvSpPr>
        <p:spPr bwMode="auto">
          <a:xfrm>
            <a:off x="1155576" y="2153072"/>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粒子被束缚在</a:t>
            </a:r>
            <a:r>
              <a:rPr lang="en-US" altLang="zh-CN" b="0" dirty="0">
                <a:solidFill>
                  <a:srgbClr val="000000"/>
                </a:solidFill>
                <a:latin typeface="+mn-ea"/>
                <a:ea typeface="+mn-ea"/>
              </a:rPr>
              <a:t>r</a:t>
            </a:r>
            <a:r>
              <a:rPr lang="zh-CN" altLang="en-US" b="0" dirty="0">
                <a:solidFill>
                  <a:srgbClr val="000000"/>
                </a:solidFill>
                <a:latin typeface="+mn-ea"/>
                <a:ea typeface="+mn-ea"/>
              </a:rPr>
              <a:t>线度内，则</a:t>
            </a:r>
          </a:p>
        </p:txBody>
      </p:sp>
      <p:sp>
        <p:nvSpPr>
          <p:cNvPr id="230408" name="Text Box 8"/>
          <p:cNvSpPr txBox="1">
            <a:spLocks noChangeArrowheads="1"/>
          </p:cNvSpPr>
          <p:nvPr/>
        </p:nvSpPr>
        <p:spPr bwMode="auto">
          <a:xfrm>
            <a:off x="774576" y="2991272"/>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根据不确定关系，动量不确定度最小值为</a:t>
            </a:r>
          </a:p>
        </p:txBody>
      </p:sp>
      <p:graphicFrame>
        <p:nvGraphicFramePr>
          <p:cNvPr id="230409" name="Object 9"/>
          <p:cNvGraphicFramePr>
            <a:graphicFrameLocks noChangeAspect="1"/>
          </p:cNvGraphicFramePr>
          <p:nvPr>
            <p:extLst>
              <p:ext uri="{D42A27DB-BD31-4B8C-83A1-F6EECF244321}">
                <p14:modId xmlns:p14="http://schemas.microsoft.com/office/powerpoint/2010/main" val="910581814"/>
              </p:ext>
            </p:extLst>
          </p:nvPr>
        </p:nvGraphicFramePr>
        <p:xfrm>
          <a:off x="3060576" y="3600872"/>
          <a:ext cx="2362200" cy="914400"/>
        </p:xfrm>
        <a:graphic>
          <a:graphicData uri="http://schemas.openxmlformats.org/presentationml/2006/ole">
            <mc:AlternateContent xmlns:mc="http://schemas.openxmlformats.org/markup-compatibility/2006">
              <mc:Choice xmlns:v="urn:schemas-microsoft-com:vml" Requires="v">
                <p:oleObj spid="_x0000_s3300" name="Equation" r:id="rId5" imgW="1016000" imgH="393700" progId="Equation.DSMT4">
                  <p:embed/>
                </p:oleObj>
              </mc:Choice>
              <mc:Fallback>
                <p:oleObj name="Equation" r:id="rId5" imgW="1016000" imgH="393700" progId="Equation.DSMT4">
                  <p:embed/>
                  <p:pic>
                    <p:nvPicPr>
                      <p:cNvPr id="0" name="Picture 1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0576" y="3600872"/>
                        <a:ext cx="2362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0410" name="Object 10"/>
          <p:cNvGraphicFramePr>
            <a:graphicFrameLocks noChangeAspect="1"/>
          </p:cNvGraphicFramePr>
          <p:nvPr>
            <p:extLst>
              <p:ext uri="{D42A27DB-BD31-4B8C-83A1-F6EECF244321}">
                <p14:modId xmlns:p14="http://schemas.microsoft.com/office/powerpoint/2010/main" val="4170820610"/>
              </p:ext>
            </p:extLst>
          </p:nvPr>
        </p:nvGraphicFramePr>
        <p:xfrm>
          <a:off x="2908176" y="4896272"/>
          <a:ext cx="3575050" cy="960438"/>
        </p:xfrm>
        <a:graphic>
          <a:graphicData uri="http://schemas.openxmlformats.org/presentationml/2006/ole">
            <mc:AlternateContent xmlns:mc="http://schemas.openxmlformats.org/markup-compatibility/2006">
              <mc:Choice xmlns:v="urn:schemas-microsoft-com:vml" Requires="v">
                <p:oleObj spid="_x0000_s3301" name="Equation" r:id="rId7" imgW="1511300" imgH="406400" progId="Equation.DSMT4">
                  <p:embed/>
                </p:oleObj>
              </mc:Choice>
              <mc:Fallback>
                <p:oleObj name="Equation" r:id="rId7" imgW="1511300" imgH="406400" progId="Equation.DSMT4">
                  <p:embed/>
                  <p:pic>
                    <p:nvPicPr>
                      <p:cNvPr id="0" name="Picture 1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176" y="4896272"/>
                        <a:ext cx="357505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0411" name="Text Box 11"/>
          <p:cNvSpPr txBox="1">
            <a:spLocks noChangeArrowheads="1"/>
          </p:cNvSpPr>
          <p:nvPr/>
        </p:nvSpPr>
        <p:spPr bwMode="auto">
          <a:xfrm>
            <a:off x="926976" y="5124872"/>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根据定义</a:t>
            </a:r>
          </a:p>
        </p:txBody>
      </p:sp>
    </p:spTree>
    <p:extLst>
      <p:ext uri="{BB962C8B-B14F-4D97-AF65-F5344CB8AC3E}">
        <p14:creationId xmlns:p14="http://schemas.microsoft.com/office/powerpoint/2010/main" val="1703377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wipe(left)">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0405"/>
                                        </p:tgtEl>
                                        <p:attrNameLst>
                                          <p:attrName>style.visibility</p:attrName>
                                        </p:attrNameLst>
                                      </p:cBhvr>
                                      <p:to>
                                        <p:strVal val="visible"/>
                                      </p:to>
                                    </p:set>
                                    <p:animEffect transition="in" filter="wipe(left)">
                                      <p:cBhvr>
                                        <p:cTn id="12" dur="500"/>
                                        <p:tgtEl>
                                          <p:spTgt spid="2304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0407"/>
                                        </p:tgtEl>
                                        <p:attrNameLst>
                                          <p:attrName>style.visibility</p:attrName>
                                        </p:attrNameLst>
                                      </p:cBhvr>
                                      <p:to>
                                        <p:strVal val="visible"/>
                                      </p:to>
                                    </p:set>
                                    <p:animEffect transition="in" filter="wipe(left)">
                                      <p:cBhvr>
                                        <p:cTn id="17" dur="500"/>
                                        <p:tgtEl>
                                          <p:spTgt spid="2304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30406"/>
                                        </p:tgtEl>
                                        <p:attrNameLst>
                                          <p:attrName>style.visibility</p:attrName>
                                        </p:attrNameLst>
                                      </p:cBhvr>
                                      <p:to>
                                        <p:strVal val="visible"/>
                                      </p:to>
                                    </p:set>
                                    <p:animEffect transition="in" filter="blinds(horizontal)">
                                      <p:cBhvr>
                                        <p:cTn id="22" dur="500"/>
                                        <p:tgtEl>
                                          <p:spTgt spid="2304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0408"/>
                                        </p:tgtEl>
                                        <p:attrNameLst>
                                          <p:attrName>style.visibility</p:attrName>
                                        </p:attrNameLst>
                                      </p:cBhvr>
                                      <p:to>
                                        <p:strVal val="visible"/>
                                      </p:to>
                                    </p:set>
                                    <p:animEffect transition="in" filter="wipe(left)">
                                      <p:cBhvr>
                                        <p:cTn id="27" dur="500"/>
                                        <p:tgtEl>
                                          <p:spTgt spid="2304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0409"/>
                                        </p:tgtEl>
                                        <p:attrNameLst>
                                          <p:attrName>style.visibility</p:attrName>
                                        </p:attrNameLst>
                                      </p:cBhvr>
                                      <p:to>
                                        <p:strVal val="visible"/>
                                      </p:to>
                                    </p:set>
                                    <p:animEffect transition="in" filter="blinds(horizontal)">
                                      <p:cBhvr>
                                        <p:cTn id="32" dur="500"/>
                                        <p:tgtEl>
                                          <p:spTgt spid="23040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0411"/>
                                        </p:tgtEl>
                                        <p:attrNameLst>
                                          <p:attrName>style.visibility</p:attrName>
                                        </p:attrNameLst>
                                      </p:cBhvr>
                                      <p:to>
                                        <p:strVal val="visible"/>
                                      </p:to>
                                    </p:set>
                                    <p:animEffect transition="in" filter="wipe(left)">
                                      <p:cBhvr>
                                        <p:cTn id="37" dur="500"/>
                                        <p:tgtEl>
                                          <p:spTgt spid="2304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30410"/>
                                        </p:tgtEl>
                                        <p:attrNameLst>
                                          <p:attrName>style.visibility</p:attrName>
                                        </p:attrNameLst>
                                      </p:cBhvr>
                                      <p:to>
                                        <p:strVal val="visible"/>
                                      </p:to>
                                    </p:set>
                                    <p:animEffect transition="in" filter="blinds(horizontal)">
                                      <p:cBhvr>
                                        <p:cTn id="42" dur="500"/>
                                        <p:tgtEl>
                                          <p:spTgt spid="230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P spid="230405" grpId="0"/>
      <p:bldP spid="230407" grpId="0"/>
      <p:bldP spid="230408" grpId="0"/>
      <p:bldP spid="2304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Text Box 4"/>
          <p:cNvSpPr txBox="1">
            <a:spLocks noChangeArrowheads="1"/>
          </p:cNvSpPr>
          <p:nvPr/>
        </p:nvSpPr>
        <p:spPr bwMode="auto">
          <a:xfrm>
            <a:off x="899592" y="54868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对于束缚在空间的粒子，其</a:t>
            </a:r>
          </a:p>
        </p:txBody>
      </p:sp>
      <p:graphicFrame>
        <p:nvGraphicFramePr>
          <p:cNvPr id="231429" name="Object 5"/>
          <p:cNvGraphicFramePr>
            <a:graphicFrameLocks noChangeAspect="1"/>
          </p:cNvGraphicFramePr>
          <p:nvPr>
            <p:extLst>
              <p:ext uri="{D42A27DB-BD31-4B8C-83A1-F6EECF244321}">
                <p14:modId xmlns:p14="http://schemas.microsoft.com/office/powerpoint/2010/main" val="3090688039"/>
              </p:ext>
            </p:extLst>
          </p:nvPr>
        </p:nvGraphicFramePr>
        <p:xfrm>
          <a:off x="4716016" y="515343"/>
          <a:ext cx="990600" cy="527050"/>
        </p:xfrm>
        <a:graphic>
          <a:graphicData uri="http://schemas.openxmlformats.org/presentationml/2006/ole">
            <mc:AlternateContent xmlns:mc="http://schemas.openxmlformats.org/markup-compatibility/2006">
              <mc:Choice xmlns:v="urn:schemas-microsoft-com:vml" Requires="v">
                <p:oleObj spid="_x0000_s4394" name="Equation" r:id="rId3" imgW="431613" imgH="228501" progId="Equation.DSMT4">
                  <p:embed/>
                </p:oleObj>
              </mc:Choice>
              <mc:Fallback>
                <p:oleObj name="Equation" r:id="rId3" imgW="431613" imgH="228501" progId="Equation.DSMT4">
                  <p:embed/>
                  <p:pic>
                    <p:nvPicPr>
                      <p:cNvPr id="0"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15343"/>
                        <a:ext cx="99060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1430" name="Text Box 6"/>
          <p:cNvSpPr txBox="1">
            <a:spLocks noChangeArrowheads="1"/>
          </p:cNvSpPr>
          <p:nvPr/>
        </p:nvSpPr>
        <p:spPr bwMode="auto">
          <a:xfrm>
            <a:off x="899592" y="141696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则</a:t>
            </a:r>
          </a:p>
        </p:txBody>
      </p:sp>
      <p:graphicFrame>
        <p:nvGraphicFramePr>
          <p:cNvPr id="231431" name="Object 7"/>
          <p:cNvGraphicFramePr>
            <a:graphicFrameLocks noChangeAspect="1"/>
          </p:cNvGraphicFramePr>
          <p:nvPr>
            <p:extLst>
              <p:ext uri="{D42A27DB-BD31-4B8C-83A1-F6EECF244321}">
                <p14:modId xmlns:p14="http://schemas.microsoft.com/office/powerpoint/2010/main" val="2024786013"/>
              </p:ext>
            </p:extLst>
          </p:nvPr>
        </p:nvGraphicFramePr>
        <p:xfrm>
          <a:off x="2728392" y="1340768"/>
          <a:ext cx="2362200" cy="695325"/>
        </p:xfrm>
        <a:graphic>
          <a:graphicData uri="http://schemas.openxmlformats.org/presentationml/2006/ole">
            <mc:AlternateContent xmlns:mc="http://schemas.openxmlformats.org/markup-compatibility/2006">
              <mc:Choice xmlns:v="urn:schemas-microsoft-com:vml" Requires="v">
                <p:oleObj spid="_x0000_s4395" name="Equation" r:id="rId5" imgW="1079032" imgH="317362" progId="Equation.DSMT4">
                  <p:embed/>
                </p:oleObj>
              </mc:Choice>
              <mc:Fallback>
                <p:oleObj name="Equation" r:id="rId5" imgW="1079032" imgH="317362" progId="Equation.DSMT4">
                  <p:embed/>
                  <p:pic>
                    <p:nvPicPr>
                      <p:cNvPr id="0" name="Picture 1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392" y="1340768"/>
                        <a:ext cx="23622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1432" name="Text Box 8"/>
          <p:cNvSpPr txBox="1">
            <a:spLocks noChangeArrowheads="1"/>
          </p:cNvSpPr>
          <p:nvPr/>
        </p:nvSpPr>
        <p:spPr bwMode="auto">
          <a:xfrm>
            <a:off x="959917" y="255996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对于三维空间</a:t>
            </a:r>
          </a:p>
        </p:txBody>
      </p:sp>
      <p:graphicFrame>
        <p:nvGraphicFramePr>
          <p:cNvPr id="231433" name="Object 9"/>
          <p:cNvGraphicFramePr>
            <a:graphicFrameLocks noChangeAspect="1"/>
          </p:cNvGraphicFramePr>
          <p:nvPr>
            <p:extLst>
              <p:ext uri="{D42A27DB-BD31-4B8C-83A1-F6EECF244321}">
                <p14:modId xmlns:p14="http://schemas.microsoft.com/office/powerpoint/2010/main" val="3430081410"/>
              </p:ext>
            </p:extLst>
          </p:nvPr>
        </p:nvGraphicFramePr>
        <p:xfrm>
          <a:off x="3347864" y="2364283"/>
          <a:ext cx="2751138" cy="862013"/>
        </p:xfrm>
        <a:graphic>
          <a:graphicData uri="http://schemas.openxmlformats.org/presentationml/2006/ole">
            <mc:AlternateContent xmlns:mc="http://schemas.openxmlformats.org/markup-compatibility/2006">
              <mc:Choice xmlns:v="urn:schemas-microsoft-com:vml" Requires="v">
                <p:oleObj spid="_x0000_s4396" name="Equation" r:id="rId7" imgW="1256755" imgH="393529" progId="Equation.DSMT4">
                  <p:embed/>
                </p:oleObj>
              </mc:Choice>
              <mc:Fallback>
                <p:oleObj name="Equation" r:id="rId7" imgW="1256755" imgH="393529" progId="Equation.DSMT4">
                  <p:embed/>
                  <p:pic>
                    <p:nvPicPr>
                      <p:cNvPr id="0" name="Picture 1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864" y="2364283"/>
                        <a:ext cx="2751138"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1434" name="Text Box 10"/>
          <p:cNvSpPr txBox="1">
            <a:spLocks noChangeArrowheads="1"/>
          </p:cNvSpPr>
          <p:nvPr/>
        </p:nvSpPr>
        <p:spPr bwMode="auto">
          <a:xfrm>
            <a:off x="959917" y="3836318"/>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所以</a:t>
            </a:r>
          </a:p>
        </p:txBody>
      </p:sp>
      <p:graphicFrame>
        <p:nvGraphicFramePr>
          <p:cNvPr id="231435" name="Object 11"/>
          <p:cNvGraphicFramePr>
            <a:graphicFrameLocks noChangeAspect="1"/>
          </p:cNvGraphicFramePr>
          <p:nvPr>
            <p:extLst>
              <p:ext uri="{D42A27DB-BD31-4B8C-83A1-F6EECF244321}">
                <p14:modId xmlns:p14="http://schemas.microsoft.com/office/powerpoint/2010/main" val="3153559089"/>
              </p:ext>
            </p:extLst>
          </p:nvPr>
        </p:nvGraphicFramePr>
        <p:xfrm>
          <a:off x="2194992" y="3544218"/>
          <a:ext cx="2667000" cy="996950"/>
        </p:xfrm>
        <a:graphic>
          <a:graphicData uri="http://schemas.openxmlformats.org/presentationml/2006/ole">
            <mc:AlternateContent xmlns:mc="http://schemas.openxmlformats.org/markup-compatibility/2006">
              <mc:Choice xmlns:v="urn:schemas-microsoft-com:vml" Requires="v">
                <p:oleObj spid="_x0000_s4397" name="Equation" r:id="rId9" imgW="1155700" imgH="431800" progId="Equation.DSMT4">
                  <p:embed/>
                </p:oleObj>
              </mc:Choice>
              <mc:Fallback>
                <p:oleObj name="Equation" r:id="rId9" imgW="1155700" imgH="431800" progId="Equation.DSMT4">
                  <p:embed/>
                  <p:pic>
                    <p:nvPicPr>
                      <p:cNvPr id="0" name="Picture 1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4992" y="3544218"/>
                        <a:ext cx="2667000"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31436" name="Text Box 12"/>
              <p:cNvSpPr txBox="1">
                <a:spLocks noChangeArrowheads="1"/>
              </p:cNvSpPr>
              <p:nvPr/>
            </p:nvSpPr>
            <p:spPr bwMode="auto">
              <a:xfrm>
                <a:off x="683568" y="4655468"/>
                <a:ext cx="7467600"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C00000"/>
                    </a:solidFill>
                    <a:latin typeface="+mn-ea"/>
                    <a:ea typeface="+mn-ea"/>
                  </a:rPr>
                  <a:t>任何被束缚在空间（比如势阱）的粒子，其最小动能都不能为零（粒子不能落到阱底）！动能为</a:t>
                </a:r>
                <a:r>
                  <a:rPr lang="en-US" altLang="zh-CN" b="0" dirty="0">
                    <a:solidFill>
                      <a:srgbClr val="C00000"/>
                    </a:solidFill>
                    <a:latin typeface="+mn-ea"/>
                    <a:ea typeface="+mn-ea"/>
                  </a:rPr>
                  <a:t>0</a:t>
                </a:r>
                <a:r>
                  <a:rPr lang="zh-CN" altLang="en-US" b="0" dirty="0">
                    <a:solidFill>
                      <a:srgbClr val="C00000"/>
                    </a:solidFill>
                    <a:latin typeface="+mn-ea"/>
                    <a:ea typeface="+mn-ea"/>
                  </a:rPr>
                  <a:t>意味着，</a:t>
                </a:r>
                <a14:m>
                  <m:oMath xmlns:m="http://schemas.openxmlformats.org/officeDocument/2006/math">
                    <m:r>
                      <m:rPr>
                        <m:sty m:val="p"/>
                      </m:rPr>
                      <a:rPr lang="en-US" altLang="zh-CN" b="0" i="0" smtClean="0">
                        <a:solidFill>
                          <a:srgbClr val="C00000"/>
                        </a:solidFill>
                        <a:latin typeface="Cambria Math" panose="02040503050406030204" pitchFamily="18" charset="0"/>
                        <a:ea typeface="+mn-ea"/>
                      </a:rPr>
                      <m:t>Δ</m:t>
                    </m:r>
                    <m:r>
                      <a:rPr lang="en-US" altLang="zh-CN" b="0" i="1" smtClean="0">
                        <a:solidFill>
                          <a:srgbClr val="C00000"/>
                        </a:solidFill>
                        <a:latin typeface="Cambria Math" panose="02040503050406030204" pitchFamily="18" charset="0"/>
                        <a:ea typeface="+mn-ea"/>
                      </a:rPr>
                      <m:t>𝑥</m:t>
                    </m:r>
                    <m:r>
                      <a:rPr lang="en-US" altLang="zh-CN" b="0" i="1" smtClean="0">
                        <a:solidFill>
                          <a:srgbClr val="C00000"/>
                        </a:solidFill>
                        <a:latin typeface="Cambria Math" panose="02040503050406030204" pitchFamily="18" charset="0"/>
                        <a:ea typeface="+mn-ea"/>
                      </a:rPr>
                      <m:t>→∞</m:t>
                    </m:r>
                  </m:oMath>
                </a14:m>
                <a:r>
                  <a:rPr lang="zh-CN" altLang="en-US" b="0" dirty="0">
                    <a:solidFill>
                      <a:srgbClr val="C00000"/>
                    </a:solidFill>
                    <a:latin typeface="+mn-ea"/>
                    <a:ea typeface="+mn-ea"/>
                  </a:rPr>
                  <a:t>，根本不可能被束缚住</a:t>
                </a:r>
              </a:p>
            </p:txBody>
          </p:sp>
        </mc:Choice>
        <mc:Fallback xmlns="">
          <p:sp>
            <p:nvSpPr>
              <p:cNvPr id="231436" name="Text Box 12"/>
              <p:cNvSpPr txBox="1">
                <a:spLocks noRot="1" noChangeAspect="1" noMove="1" noResize="1" noEditPoints="1" noAdjustHandles="1" noChangeArrowheads="1" noChangeShapeType="1" noTextEdit="1"/>
              </p:cNvSpPr>
              <p:nvPr/>
            </p:nvSpPr>
            <p:spPr bwMode="auto">
              <a:xfrm>
                <a:off x="683568" y="4655468"/>
                <a:ext cx="7467600" cy="1200329"/>
              </a:xfrm>
              <a:prstGeom prst="rect">
                <a:avLst/>
              </a:prstGeom>
              <a:blipFill rotWithShape="0">
                <a:blip r:embed="rId11"/>
                <a:stretch>
                  <a:fillRect l="-1224" t="-4061" b="-91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16615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28"/>
                                        </p:tgtEl>
                                        <p:attrNameLst>
                                          <p:attrName>style.visibility</p:attrName>
                                        </p:attrNameLst>
                                      </p:cBhvr>
                                      <p:to>
                                        <p:strVal val="visible"/>
                                      </p:to>
                                    </p:set>
                                    <p:animEffect transition="in" filter="wipe(left)">
                                      <p:cBhvr>
                                        <p:cTn id="7" dur="500"/>
                                        <p:tgtEl>
                                          <p:spTgt spid="231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31429"/>
                                        </p:tgtEl>
                                        <p:attrNameLst>
                                          <p:attrName>style.visibility</p:attrName>
                                        </p:attrNameLst>
                                      </p:cBhvr>
                                      <p:to>
                                        <p:strVal val="visible"/>
                                      </p:to>
                                    </p:set>
                                    <p:animEffect transition="in" filter="blinds(horizontal)">
                                      <p:cBhvr>
                                        <p:cTn id="12" dur="500"/>
                                        <p:tgtEl>
                                          <p:spTgt spid="2314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1430"/>
                                        </p:tgtEl>
                                        <p:attrNameLst>
                                          <p:attrName>style.visibility</p:attrName>
                                        </p:attrNameLst>
                                      </p:cBhvr>
                                      <p:to>
                                        <p:strVal val="visible"/>
                                      </p:to>
                                    </p:set>
                                    <p:animEffect transition="in" filter="blinds(horizontal)">
                                      <p:cBhvr>
                                        <p:cTn id="17" dur="500"/>
                                        <p:tgtEl>
                                          <p:spTgt spid="2314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1431"/>
                                        </p:tgtEl>
                                        <p:attrNameLst>
                                          <p:attrName>style.visibility</p:attrName>
                                        </p:attrNameLst>
                                      </p:cBhvr>
                                      <p:to>
                                        <p:strVal val="visible"/>
                                      </p:to>
                                    </p:set>
                                    <p:animEffect transition="in" filter="wipe(left)">
                                      <p:cBhvr>
                                        <p:cTn id="22" dur="500"/>
                                        <p:tgtEl>
                                          <p:spTgt spid="2314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1432"/>
                                        </p:tgtEl>
                                        <p:attrNameLst>
                                          <p:attrName>style.visibility</p:attrName>
                                        </p:attrNameLst>
                                      </p:cBhvr>
                                      <p:to>
                                        <p:strVal val="visible"/>
                                      </p:to>
                                    </p:set>
                                    <p:animEffect transition="in" filter="wipe(left)">
                                      <p:cBhvr>
                                        <p:cTn id="27" dur="500"/>
                                        <p:tgtEl>
                                          <p:spTgt spid="2314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1433"/>
                                        </p:tgtEl>
                                        <p:attrNameLst>
                                          <p:attrName>style.visibility</p:attrName>
                                        </p:attrNameLst>
                                      </p:cBhvr>
                                      <p:to>
                                        <p:strVal val="visible"/>
                                      </p:to>
                                    </p:set>
                                    <p:animEffect transition="in" filter="blinds(horizontal)">
                                      <p:cBhvr>
                                        <p:cTn id="32" dur="500"/>
                                        <p:tgtEl>
                                          <p:spTgt spid="2314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1434"/>
                                        </p:tgtEl>
                                        <p:attrNameLst>
                                          <p:attrName>style.visibility</p:attrName>
                                        </p:attrNameLst>
                                      </p:cBhvr>
                                      <p:to>
                                        <p:strVal val="visible"/>
                                      </p:to>
                                    </p:set>
                                    <p:animEffect transition="in" filter="blinds(horizontal)">
                                      <p:cBhvr>
                                        <p:cTn id="37" dur="500"/>
                                        <p:tgtEl>
                                          <p:spTgt spid="23143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31435"/>
                                        </p:tgtEl>
                                        <p:attrNameLst>
                                          <p:attrName>style.visibility</p:attrName>
                                        </p:attrNameLst>
                                      </p:cBhvr>
                                      <p:to>
                                        <p:strVal val="visible"/>
                                      </p:to>
                                    </p:set>
                                    <p:animEffect transition="in" filter="dissolve">
                                      <p:cBhvr>
                                        <p:cTn id="42" dur="500"/>
                                        <p:tgtEl>
                                          <p:spTgt spid="2314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1436"/>
                                        </p:tgtEl>
                                        <p:attrNameLst>
                                          <p:attrName>style.visibility</p:attrName>
                                        </p:attrNameLst>
                                      </p:cBhvr>
                                      <p:to>
                                        <p:strVal val="visible"/>
                                      </p:to>
                                    </p:set>
                                    <p:animEffect transition="in" filter="wipe(left)">
                                      <p:cBhvr>
                                        <p:cTn id="47" dur="500"/>
                                        <p:tgtEl>
                                          <p:spTgt spid="23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p:bldP spid="231430" grpId="0"/>
      <p:bldP spid="231432" grpId="0"/>
      <p:bldP spid="231434" grpId="0"/>
      <p:bldP spid="2314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Text Box 4"/>
          <p:cNvSpPr txBox="1">
            <a:spLocks noChangeArrowheads="1"/>
          </p:cNvSpPr>
          <p:nvPr/>
        </p:nvSpPr>
        <p:spPr bwMode="auto">
          <a:xfrm>
            <a:off x="1331640" y="404664"/>
            <a:ext cx="41044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sz="2800" b="0" dirty="0">
                <a:solidFill>
                  <a:srgbClr val="C00000"/>
                </a:solidFill>
                <a:latin typeface="+mn-ea"/>
                <a:ea typeface="+mn-ea"/>
              </a:rPr>
              <a:t>2</a:t>
            </a:r>
            <a:r>
              <a:rPr lang="zh-CN" altLang="en-US" sz="2800" b="0" dirty="0">
                <a:solidFill>
                  <a:srgbClr val="C00000"/>
                </a:solidFill>
                <a:latin typeface="+mn-ea"/>
                <a:ea typeface="+mn-ea"/>
              </a:rPr>
              <a:t>、电子不能落入核内。</a:t>
            </a:r>
          </a:p>
        </p:txBody>
      </p:sp>
      <p:sp>
        <p:nvSpPr>
          <p:cNvPr id="232453" name="Text Box 5"/>
          <p:cNvSpPr txBox="1">
            <a:spLocks noChangeArrowheads="1"/>
          </p:cNvSpPr>
          <p:nvPr/>
        </p:nvSpPr>
        <p:spPr bwMode="auto">
          <a:xfrm>
            <a:off x="846584" y="1257802"/>
            <a:ext cx="73152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30000"/>
              </a:lnSpc>
              <a:spcBef>
                <a:spcPct val="50000"/>
              </a:spcBef>
            </a:pPr>
            <a:r>
              <a:rPr lang="en-US" altLang="zh-CN" b="0" dirty="0">
                <a:solidFill>
                  <a:srgbClr val="000000"/>
                </a:solidFill>
                <a:latin typeface="+mn-ea"/>
                <a:ea typeface="+mn-ea"/>
              </a:rPr>
              <a:t>        </a:t>
            </a:r>
            <a:r>
              <a:rPr lang="zh-CN" altLang="en-US" b="0" dirty="0">
                <a:solidFill>
                  <a:srgbClr val="000000"/>
                </a:solidFill>
                <a:latin typeface="+mn-ea"/>
                <a:ea typeface="+mn-ea"/>
              </a:rPr>
              <a:t>随着</a:t>
            </a:r>
            <a:r>
              <a:rPr lang="en-US" altLang="zh-CN" b="0" dirty="0">
                <a:solidFill>
                  <a:srgbClr val="000000"/>
                </a:solidFill>
                <a:latin typeface="+mn-ea"/>
                <a:ea typeface="+mn-ea"/>
              </a:rPr>
              <a:t>r</a:t>
            </a:r>
            <a:r>
              <a:rPr lang="zh-CN" altLang="en-US" b="0" dirty="0">
                <a:solidFill>
                  <a:srgbClr val="000000"/>
                </a:solidFill>
                <a:latin typeface="+mn-ea"/>
                <a:ea typeface="+mn-ea"/>
              </a:rPr>
              <a:t>越来越小，电子的动量将越来越不确定；平均动能将越来越大。</a:t>
            </a:r>
          </a:p>
        </p:txBody>
      </p:sp>
      <mc:AlternateContent xmlns:mc="http://schemas.openxmlformats.org/markup-compatibility/2006" xmlns:a14="http://schemas.microsoft.com/office/drawing/2010/main">
        <mc:Choice Requires="a14">
          <p:sp>
            <p:nvSpPr>
              <p:cNvPr id="126985" name="Text Box 6"/>
              <p:cNvSpPr txBox="1">
                <a:spLocks noChangeArrowheads="1"/>
              </p:cNvSpPr>
              <p:nvPr/>
            </p:nvSpPr>
            <p:spPr bwMode="auto">
              <a:xfrm>
                <a:off x="1397191" y="2640316"/>
                <a:ext cx="620796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运动范围：原子线度</a:t>
                </a:r>
                <a:r>
                  <a:rPr lang="en-US" altLang="zh-CN" b="0" dirty="0">
                    <a:solidFill>
                      <a:srgbClr val="000000"/>
                    </a:solidFill>
                    <a:latin typeface="+mn-ea"/>
                    <a:ea typeface="+mn-ea"/>
                  </a:rPr>
                  <a:t>0.1nm</a:t>
                </a:r>
                <a14:m>
                  <m:oMath xmlns:m="http://schemas.openxmlformats.org/officeDocument/2006/math">
                    <m:r>
                      <a:rPr lang="en-US" altLang="zh-CN" b="0" i="1" smtClean="0">
                        <a:solidFill>
                          <a:srgbClr val="000000"/>
                        </a:solidFill>
                        <a:latin typeface="Cambria Math" panose="02040503050406030204" pitchFamily="18" charset="0"/>
                        <a:ea typeface="+mn-ea"/>
                      </a:rPr>
                      <m:t>⟶</m:t>
                    </m:r>
                    <m:r>
                      <a:rPr lang="zh-CN" altLang="en-US" b="0" i="1">
                        <a:solidFill>
                          <a:srgbClr val="000000"/>
                        </a:solidFill>
                        <a:latin typeface="Cambria Math" panose="02040503050406030204" pitchFamily="18" charset="0"/>
                        <a:ea typeface="+mn-ea"/>
                      </a:rPr>
                      <m:t>原子核</m:t>
                    </m:r>
                    <m:r>
                      <a:rPr lang="zh-CN" altLang="en-US" b="0" i="1" smtClean="0">
                        <a:solidFill>
                          <a:srgbClr val="000000"/>
                        </a:solidFill>
                        <a:latin typeface="Cambria Math" panose="02040503050406030204" pitchFamily="18" charset="0"/>
                        <a:ea typeface="+mn-ea"/>
                      </a:rPr>
                      <m:t>线度</m:t>
                    </m:r>
                  </m:oMath>
                </a14:m>
                <a:r>
                  <a:rPr lang="en-US" altLang="zh-CN" b="0" dirty="0">
                    <a:solidFill>
                      <a:srgbClr val="000000"/>
                    </a:solidFill>
                    <a:latin typeface="+mn-ea"/>
                    <a:ea typeface="+mn-ea"/>
                  </a:rPr>
                  <a:t>3fm</a:t>
                </a:r>
              </a:p>
            </p:txBody>
          </p:sp>
        </mc:Choice>
        <mc:Fallback xmlns="">
          <p:sp>
            <p:nvSpPr>
              <p:cNvPr id="126985" name="Text Box 6"/>
              <p:cNvSpPr txBox="1">
                <a:spLocks noRot="1" noChangeAspect="1" noMove="1" noResize="1" noEditPoints="1" noAdjustHandles="1" noChangeArrowheads="1" noChangeShapeType="1" noTextEdit="1"/>
              </p:cNvSpPr>
              <p:nvPr/>
            </p:nvSpPr>
            <p:spPr bwMode="auto">
              <a:xfrm>
                <a:off x="1397191" y="2640316"/>
                <a:ext cx="6207968" cy="461665"/>
              </a:xfrm>
              <a:prstGeom prst="rect">
                <a:avLst/>
              </a:prstGeom>
              <a:blipFill rotWithShape="0">
                <a:blip r:embed="rId2"/>
                <a:stretch>
                  <a:fillRect l="-1472" t="-14474"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983" name="Text Box 8"/>
              <p:cNvSpPr txBox="1">
                <a:spLocks noChangeArrowheads="1"/>
              </p:cNvSpPr>
              <p:nvPr/>
            </p:nvSpPr>
            <p:spPr bwMode="auto">
              <a:xfrm>
                <a:off x="1397191" y="3326116"/>
                <a:ext cx="469580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平均动能：</a:t>
                </a:r>
                <a:r>
                  <a:rPr lang="en-US" altLang="zh-CN" b="0" dirty="0">
                    <a:solidFill>
                      <a:srgbClr val="000000"/>
                    </a:solidFill>
                    <a:latin typeface="+mn-ea"/>
                    <a:ea typeface="+mn-ea"/>
                  </a:rPr>
                  <a:t>10eV </a:t>
                </a:r>
                <a14:m>
                  <m:oMath xmlns:m="http://schemas.openxmlformats.org/officeDocument/2006/math">
                    <m:r>
                      <a:rPr lang="en-US" altLang="zh-CN" b="0" i="1">
                        <a:solidFill>
                          <a:srgbClr val="000000"/>
                        </a:solidFill>
                        <a:latin typeface="Cambria Math" panose="02040503050406030204" pitchFamily="18" charset="0"/>
                      </a:rPr>
                      <m:t>⟶ </m:t>
                    </m:r>
                  </m:oMath>
                </a14:m>
                <a:r>
                  <a:rPr lang="en-US" altLang="zh-CN" b="0" dirty="0">
                    <a:solidFill>
                      <a:srgbClr val="000000"/>
                    </a:solidFill>
                    <a:latin typeface="+mn-ea"/>
                    <a:ea typeface="+mn-ea"/>
                  </a:rPr>
                  <a:t>1GeV</a:t>
                </a:r>
              </a:p>
            </p:txBody>
          </p:sp>
        </mc:Choice>
        <mc:Fallback xmlns="">
          <p:sp>
            <p:nvSpPr>
              <p:cNvPr id="126983" name="Text Box 8"/>
              <p:cNvSpPr txBox="1">
                <a:spLocks noRot="1" noChangeAspect="1" noMove="1" noResize="1" noEditPoints="1" noAdjustHandles="1" noChangeArrowheads="1" noChangeShapeType="1" noTextEdit="1"/>
              </p:cNvSpPr>
              <p:nvPr/>
            </p:nvSpPr>
            <p:spPr bwMode="auto">
              <a:xfrm>
                <a:off x="1397191" y="3326116"/>
                <a:ext cx="4695800" cy="461665"/>
              </a:xfrm>
              <a:prstGeom prst="rect">
                <a:avLst/>
              </a:prstGeom>
              <a:blipFill rotWithShape="0">
                <a:blip r:embed="rId3"/>
                <a:stretch>
                  <a:fillRect l="-1946" t="-14667"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2460" name="Text Box 12"/>
              <p:cNvSpPr txBox="1">
                <a:spLocks noChangeArrowheads="1"/>
              </p:cNvSpPr>
              <p:nvPr/>
            </p:nvSpPr>
            <p:spPr bwMode="auto">
              <a:xfrm>
                <a:off x="597091" y="3979292"/>
                <a:ext cx="7543800" cy="20497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lang="zh-CN" altLang="en-US" b="0" dirty="0">
                    <a:solidFill>
                      <a:srgbClr val="000000"/>
                    </a:solidFill>
                    <a:latin typeface="+mn-ea"/>
                    <a:ea typeface="+mn-ea"/>
                  </a:rPr>
                  <a:t>由于没有任何这样的的能量来源，因此电子不能靠近原子核，更不能落入核内。</a:t>
                </a:r>
                <a:endParaRPr lang="en-US" altLang="zh-CN" b="0" dirty="0">
                  <a:solidFill>
                    <a:srgbClr val="000000"/>
                  </a:solidFill>
                  <a:latin typeface="+mn-ea"/>
                  <a:ea typeface="+mn-ea"/>
                </a:endParaRPr>
              </a:p>
              <a:p>
                <a:pPr eaLnBrk="1" hangingPunct="1">
                  <a:lnSpc>
                    <a:spcPct val="120000"/>
                  </a:lnSpc>
                  <a:spcBef>
                    <a:spcPct val="50000"/>
                  </a:spcBef>
                </a:pPr>
                <a:r>
                  <a:rPr lang="zh-CN" altLang="en-US" b="0" dirty="0">
                    <a:solidFill>
                      <a:srgbClr val="000000"/>
                    </a:solidFill>
                    <a:latin typeface="+mn-ea"/>
                    <a:ea typeface="+mn-ea"/>
                  </a:rPr>
                  <a:t>由此电子的平均动能</a:t>
                </a:r>
                <a:r>
                  <a:rPr lang="en-US" altLang="zh-CN" b="0" dirty="0">
                    <a:solidFill>
                      <a:srgbClr val="000000"/>
                    </a:solidFill>
                    <a:latin typeface="+mn-ea"/>
                    <a:ea typeface="+mn-ea"/>
                  </a:rPr>
                  <a:t>(eV</a:t>
                </a:r>
                <a:r>
                  <a:rPr lang="zh-CN" altLang="en-US" b="0" dirty="0">
                    <a:solidFill>
                      <a:srgbClr val="000000"/>
                    </a:solidFill>
                    <a:latin typeface="+mn-ea"/>
                    <a:ea typeface="+mn-ea"/>
                  </a:rPr>
                  <a:t>量级</a:t>
                </a:r>
                <a:r>
                  <a:rPr lang="en-US" altLang="zh-CN" b="0" dirty="0">
                    <a:solidFill>
                      <a:srgbClr val="000000"/>
                    </a:solidFill>
                    <a:latin typeface="+mn-ea"/>
                    <a:ea typeface="+mn-ea"/>
                  </a:rPr>
                  <a:t>)</a:t>
                </a:r>
                <a:r>
                  <a:rPr lang="zh-CN" altLang="en-US" b="0" dirty="0">
                    <a:solidFill>
                      <a:srgbClr val="000000"/>
                    </a:solidFill>
                    <a:latin typeface="+mn-ea"/>
                    <a:ea typeface="+mn-ea"/>
                  </a:rPr>
                  <a:t>和原子核中质子中子</a:t>
                </a:r>
                <a:r>
                  <a:rPr lang="en-US" altLang="zh-CN" b="0" dirty="0">
                    <a:solidFill>
                      <a:srgbClr val="000000"/>
                    </a:solidFill>
                    <a:latin typeface="+mn-ea"/>
                    <a:ea typeface="+mn-ea"/>
                  </a:rPr>
                  <a:t>(MeV</a:t>
                </a:r>
                <a:r>
                  <a:rPr lang="zh-CN" altLang="en-US" b="0" dirty="0">
                    <a:solidFill>
                      <a:srgbClr val="000000"/>
                    </a:solidFill>
                    <a:latin typeface="+mn-ea"/>
                    <a:ea typeface="+mn-ea"/>
                  </a:rPr>
                  <a:t>量级</a:t>
                </a:r>
                <a:r>
                  <a:rPr lang="en-US" altLang="zh-CN" b="0" dirty="0">
                    <a:solidFill>
                      <a:srgbClr val="000000"/>
                    </a:solidFill>
                    <a:latin typeface="+mn-ea"/>
                    <a:ea typeface="+mn-ea"/>
                  </a:rPr>
                  <a:t>)</a:t>
                </a:r>
                <a:r>
                  <a:rPr lang="zh-CN" altLang="en-US" b="0" dirty="0">
                    <a:solidFill>
                      <a:srgbClr val="000000"/>
                    </a:solidFill>
                    <a:latin typeface="+mn-ea"/>
                    <a:ea typeface="+mn-ea"/>
                  </a:rPr>
                  <a:t>差</a:t>
                </a:r>
                <a14:m>
                  <m:oMath xmlns:m="http://schemas.openxmlformats.org/officeDocument/2006/math">
                    <m:sSup>
                      <m:sSupPr>
                        <m:ctrlPr>
                          <a:rPr lang="en-US" altLang="zh-CN" b="0" i="1" smtClean="0">
                            <a:solidFill>
                              <a:srgbClr val="000000"/>
                            </a:solidFill>
                            <a:latin typeface="Cambria Math" panose="02040503050406030204" pitchFamily="18" charset="0"/>
                            <a:ea typeface="+mn-ea"/>
                          </a:rPr>
                        </m:ctrlPr>
                      </m:sSupPr>
                      <m:e>
                        <m:r>
                          <a:rPr lang="en-US" altLang="zh-CN" b="0" i="1" smtClean="0">
                            <a:solidFill>
                              <a:srgbClr val="000000"/>
                            </a:solidFill>
                            <a:latin typeface="Cambria Math" panose="02040503050406030204" pitchFamily="18" charset="0"/>
                            <a:ea typeface="+mn-ea"/>
                          </a:rPr>
                          <m:t>10</m:t>
                        </m:r>
                      </m:e>
                      <m:sup>
                        <m:r>
                          <a:rPr lang="en-US" altLang="zh-CN" b="0" i="1" smtClean="0">
                            <a:solidFill>
                              <a:srgbClr val="000000"/>
                            </a:solidFill>
                            <a:latin typeface="Cambria Math" panose="02040503050406030204" pitchFamily="18" charset="0"/>
                            <a:ea typeface="+mn-ea"/>
                          </a:rPr>
                          <m:t>6</m:t>
                        </m:r>
                      </m:sup>
                    </m:sSup>
                  </m:oMath>
                </a14:m>
                <a:r>
                  <a:rPr lang="zh-CN" altLang="en-US" b="0" i="0" dirty="0">
                    <a:solidFill>
                      <a:srgbClr val="000000"/>
                    </a:solidFill>
                    <a:latin typeface="+mj-lt"/>
                    <a:ea typeface="+mn-ea"/>
                  </a:rPr>
                  <a:t>倍</a:t>
                </a:r>
                <a:endParaRPr lang="zh-CN" altLang="en-US" b="0" dirty="0">
                  <a:solidFill>
                    <a:srgbClr val="000000"/>
                  </a:solidFill>
                  <a:latin typeface="+mn-ea"/>
                  <a:ea typeface="+mn-ea"/>
                </a:endParaRPr>
              </a:p>
            </p:txBody>
          </p:sp>
        </mc:Choice>
        <mc:Fallback xmlns="">
          <p:sp>
            <p:nvSpPr>
              <p:cNvPr id="232460" name="Text Box 12"/>
              <p:cNvSpPr txBox="1">
                <a:spLocks noRot="1" noChangeAspect="1" noMove="1" noResize="1" noEditPoints="1" noAdjustHandles="1" noChangeArrowheads="1" noChangeShapeType="1" noTextEdit="1"/>
              </p:cNvSpPr>
              <p:nvPr/>
            </p:nvSpPr>
            <p:spPr bwMode="auto">
              <a:xfrm>
                <a:off x="597091" y="3979292"/>
                <a:ext cx="7543800" cy="2049792"/>
              </a:xfrm>
              <a:prstGeom prst="rect">
                <a:avLst/>
              </a:prstGeom>
              <a:blipFill rotWithShape="0">
                <a:blip r:embed="rId4"/>
                <a:stretch>
                  <a:fillRect l="-1293" t="-1786" r="-647" b="-29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68261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wipe(left)">
                                      <p:cBhvr>
                                        <p:cTn id="7" dur="500"/>
                                        <p:tgtEl>
                                          <p:spTgt spid="232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2453"/>
                                        </p:tgtEl>
                                        <p:attrNameLst>
                                          <p:attrName>style.visibility</p:attrName>
                                        </p:attrNameLst>
                                      </p:cBhvr>
                                      <p:to>
                                        <p:strVal val="visible"/>
                                      </p:to>
                                    </p:set>
                                    <p:animEffect transition="in" filter="blinds(horizontal)">
                                      <p:cBhvr>
                                        <p:cTn id="12" dur="500"/>
                                        <p:tgtEl>
                                          <p:spTgt spid="232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2460"/>
                                        </p:tgtEl>
                                        <p:attrNameLst>
                                          <p:attrName>style.visibility</p:attrName>
                                        </p:attrNameLst>
                                      </p:cBhvr>
                                      <p:to>
                                        <p:strVal val="visible"/>
                                      </p:to>
                                    </p:set>
                                    <p:animEffect transition="in" filter="blinds(horizontal)">
                                      <p:cBhvr>
                                        <p:cTn id="17" dur="500"/>
                                        <p:tgtEl>
                                          <p:spTgt spid="232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p:bldP spid="232453" grpId="0"/>
      <p:bldP spid="23246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6" name="Text Box 4"/>
          <p:cNvSpPr txBox="1">
            <a:spLocks noChangeArrowheads="1"/>
          </p:cNvSpPr>
          <p:nvPr/>
        </p:nvSpPr>
        <p:spPr bwMode="auto">
          <a:xfrm>
            <a:off x="1187624" y="404664"/>
            <a:ext cx="350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sz="2800" b="0" dirty="0">
                <a:solidFill>
                  <a:srgbClr val="C00000"/>
                </a:solidFill>
                <a:latin typeface="+mn-ea"/>
                <a:ea typeface="+mn-ea"/>
              </a:rPr>
              <a:t>3</a:t>
            </a:r>
            <a:r>
              <a:rPr lang="zh-CN" altLang="en-US" sz="2800" b="0" dirty="0">
                <a:solidFill>
                  <a:srgbClr val="C00000"/>
                </a:solidFill>
                <a:latin typeface="+mn-ea"/>
                <a:ea typeface="+mn-ea"/>
              </a:rPr>
              <a:t>、谱线的自然宽度</a:t>
            </a:r>
          </a:p>
        </p:txBody>
      </p:sp>
      <mc:AlternateContent xmlns:mc="http://schemas.openxmlformats.org/markup-compatibility/2006" xmlns:a14="http://schemas.microsoft.com/office/drawing/2010/main">
        <mc:Choice Requires="a14">
          <p:sp>
            <p:nvSpPr>
              <p:cNvPr id="32778" name="Text Box 5"/>
              <p:cNvSpPr txBox="1">
                <a:spLocks noChangeArrowheads="1"/>
              </p:cNvSpPr>
              <p:nvPr/>
            </p:nvSpPr>
            <p:spPr bwMode="auto">
              <a:xfrm>
                <a:off x="1263824" y="1090464"/>
                <a:ext cx="7239000" cy="18653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lang="zh-CN" altLang="en-US" b="0" dirty="0">
                    <a:solidFill>
                      <a:srgbClr val="000000"/>
                    </a:solidFill>
                    <a:latin typeface="+mn-ea"/>
                    <a:ea typeface="+mn-ea"/>
                  </a:rPr>
                  <a:t>根据时间与能量间的不确定关系，电子处在某一能级具有一定的寿命</a:t>
                </a:r>
                <a14:m>
                  <m:oMath xmlns:m="http://schemas.openxmlformats.org/officeDocument/2006/math">
                    <m:r>
                      <m:rPr>
                        <m:sty m:val="p"/>
                      </m:rPr>
                      <a:rPr lang="en-US" altLang="zh-CN" b="0" i="0" dirty="0" smtClean="0">
                        <a:solidFill>
                          <a:srgbClr val="000000"/>
                        </a:solidFill>
                        <a:latin typeface="Cambria Math" panose="02040503050406030204" pitchFamily="18" charset="0"/>
                        <a:ea typeface="+mn-ea"/>
                      </a:rPr>
                      <m:t>Δ</m:t>
                    </m:r>
                    <m:r>
                      <a:rPr lang="en-US" altLang="zh-CN" b="0" i="1" dirty="0" smtClean="0">
                        <a:solidFill>
                          <a:srgbClr val="000000"/>
                        </a:solidFill>
                        <a:latin typeface="Cambria Math" panose="02040503050406030204" pitchFamily="18" charset="0"/>
                        <a:ea typeface="+mn-ea"/>
                      </a:rPr>
                      <m:t>𝑡</m:t>
                    </m:r>
                  </m:oMath>
                </a14:m>
                <a:r>
                  <a:rPr lang="zh-CN" altLang="en-US" b="0" dirty="0">
                    <a:solidFill>
                      <a:srgbClr val="000000"/>
                    </a:solidFill>
                    <a:latin typeface="+mn-ea"/>
                    <a:ea typeface="+mn-ea"/>
                  </a:rPr>
                  <a:t>，则能级必定存在一定的宽度</a:t>
                </a:r>
                <a14:m>
                  <m:oMath xmlns:m="http://schemas.openxmlformats.org/officeDocument/2006/math">
                    <m:r>
                      <m:rPr>
                        <m:sty m:val="p"/>
                      </m:rPr>
                      <a:rPr lang="en-US" altLang="zh-CN" b="0" i="0" dirty="0" smtClean="0">
                        <a:solidFill>
                          <a:srgbClr val="000000"/>
                        </a:solidFill>
                        <a:latin typeface="Cambria Math" panose="02040503050406030204" pitchFamily="18" charset="0"/>
                        <a:ea typeface="+mn-ea"/>
                      </a:rPr>
                      <m:t>Δ</m:t>
                    </m:r>
                    <m:r>
                      <a:rPr lang="en-US" altLang="zh-CN" b="0" i="1" dirty="0" smtClean="0">
                        <a:solidFill>
                          <a:srgbClr val="000000"/>
                        </a:solidFill>
                        <a:latin typeface="Cambria Math" panose="02040503050406030204" pitchFamily="18" charset="0"/>
                        <a:ea typeface="+mn-ea"/>
                      </a:rPr>
                      <m:t>𝐸</m:t>
                    </m:r>
                  </m:oMath>
                </a14:m>
                <a:r>
                  <a:rPr lang="zh-CN" altLang="en-US" b="0" dirty="0">
                    <a:solidFill>
                      <a:srgbClr val="000000"/>
                    </a:solidFill>
                    <a:latin typeface="+mn-ea"/>
                    <a:ea typeface="+mn-ea"/>
                  </a:rPr>
                  <a:t>，因此谱线不可能是几何的线，而具有一定的宽度，这称为谱线的</a:t>
                </a:r>
                <a:r>
                  <a:rPr lang="zh-CN" altLang="en-US" b="0" dirty="0">
                    <a:solidFill>
                      <a:srgbClr val="FF0000"/>
                    </a:solidFill>
                    <a:latin typeface="+mn-ea"/>
                    <a:ea typeface="+mn-ea"/>
                  </a:rPr>
                  <a:t>自然宽度</a:t>
                </a:r>
                <a:r>
                  <a:rPr lang="zh-CN" altLang="en-US" b="0" dirty="0">
                    <a:solidFill>
                      <a:srgbClr val="000000"/>
                    </a:solidFill>
                    <a:latin typeface="+mn-ea"/>
                    <a:ea typeface="+mn-ea"/>
                  </a:rPr>
                  <a:t>。</a:t>
                </a:r>
              </a:p>
            </p:txBody>
          </p:sp>
        </mc:Choice>
        <mc:Fallback xmlns="">
          <p:sp>
            <p:nvSpPr>
              <p:cNvPr id="32778" name="Text Box 5"/>
              <p:cNvSpPr txBox="1">
                <a:spLocks noRot="1" noChangeAspect="1" noMove="1" noResize="1" noEditPoints="1" noAdjustHandles="1" noChangeArrowheads="1" noChangeShapeType="1" noTextEdit="1"/>
              </p:cNvSpPr>
              <p:nvPr/>
            </p:nvSpPr>
            <p:spPr bwMode="auto">
              <a:xfrm>
                <a:off x="1263824" y="1090464"/>
                <a:ext cx="7239000" cy="1865313"/>
              </a:xfrm>
              <a:prstGeom prst="rect">
                <a:avLst/>
              </a:prstGeom>
              <a:blipFill rotWithShape="0">
                <a:blip r:embed="rId3"/>
                <a:stretch>
                  <a:fillRect l="-1263" t="-1961" r="-5471" b="-32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3480" name="Text Box 8"/>
          <p:cNvSpPr txBox="1">
            <a:spLocks noChangeArrowheads="1"/>
          </p:cNvSpPr>
          <p:nvPr/>
        </p:nvSpPr>
        <p:spPr bwMode="auto">
          <a:xfrm>
            <a:off x="1263824" y="3239939"/>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例如：</a:t>
            </a:r>
          </a:p>
        </p:txBody>
      </p:sp>
      <p:graphicFrame>
        <p:nvGraphicFramePr>
          <p:cNvPr id="233481" name="Object 9"/>
          <p:cNvGraphicFramePr>
            <a:graphicFrameLocks noChangeAspect="1"/>
          </p:cNvGraphicFramePr>
          <p:nvPr>
            <p:extLst>
              <p:ext uri="{D42A27DB-BD31-4B8C-83A1-F6EECF244321}">
                <p14:modId xmlns:p14="http://schemas.microsoft.com/office/powerpoint/2010/main" val="3812433154"/>
              </p:ext>
            </p:extLst>
          </p:nvPr>
        </p:nvGraphicFramePr>
        <p:xfrm>
          <a:off x="2587799" y="3224064"/>
          <a:ext cx="1571625" cy="484188"/>
        </p:xfrm>
        <a:graphic>
          <a:graphicData uri="http://schemas.openxmlformats.org/presentationml/2006/ole">
            <mc:AlternateContent xmlns:mc="http://schemas.openxmlformats.org/markup-compatibility/2006">
              <mc:Choice xmlns:v="urn:schemas-microsoft-com:vml" Requires="v">
                <p:oleObj spid="_x0000_s5286" name="Equation" r:id="rId4" imgW="660113" imgH="203112" progId="Equation.DSMT4">
                  <p:embed/>
                </p:oleObj>
              </mc:Choice>
              <mc:Fallback>
                <p:oleObj name="Equation" r:id="rId4" imgW="660113" imgH="203112" progId="Equation.DSMT4">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799" y="3224064"/>
                        <a:ext cx="15716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3482" name="Object 10"/>
          <p:cNvGraphicFramePr>
            <a:graphicFrameLocks noChangeAspect="1"/>
          </p:cNvGraphicFramePr>
          <p:nvPr>
            <p:extLst>
              <p:ext uri="{D42A27DB-BD31-4B8C-83A1-F6EECF244321}">
                <p14:modId xmlns:p14="http://schemas.microsoft.com/office/powerpoint/2010/main" val="555659985"/>
              </p:ext>
            </p:extLst>
          </p:nvPr>
        </p:nvGraphicFramePr>
        <p:xfrm>
          <a:off x="2406824" y="3946295"/>
          <a:ext cx="4191000" cy="831850"/>
        </p:xfrm>
        <a:graphic>
          <a:graphicData uri="http://schemas.openxmlformats.org/presentationml/2006/ole">
            <mc:AlternateContent xmlns:mc="http://schemas.openxmlformats.org/markup-compatibility/2006">
              <mc:Choice xmlns:v="urn:schemas-microsoft-com:vml" Requires="v">
                <p:oleObj spid="_x0000_s5287" name="Equation" r:id="rId6" imgW="1981200" imgH="393700" progId="Equation.DSMT4">
                  <p:embed/>
                </p:oleObj>
              </mc:Choice>
              <mc:Fallback>
                <p:oleObj name="Equation" r:id="rId6" imgW="1981200" imgH="393700" progId="Equation.DSMT4">
                  <p:embed/>
                  <p:pic>
                    <p:nvPicPr>
                      <p:cNvPr id="0" name="Picture 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6824" y="3946295"/>
                        <a:ext cx="41910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3483" name="Text Box 11"/>
          <p:cNvSpPr txBox="1">
            <a:spLocks noChangeArrowheads="1"/>
          </p:cNvSpPr>
          <p:nvPr/>
        </p:nvSpPr>
        <p:spPr bwMode="auto">
          <a:xfrm>
            <a:off x="811052" y="4908813"/>
            <a:ext cx="66967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能级寿命还会受外界条件影响，比如碰撞效应将增大跃迁谱线的宽度。因此光谱研究中常采用低气压光源减小碰撞加宽的影响。</a:t>
            </a:r>
          </a:p>
        </p:txBody>
      </p:sp>
    </p:spTree>
    <p:extLst>
      <p:ext uri="{BB962C8B-B14F-4D97-AF65-F5344CB8AC3E}">
        <p14:creationId xmlns:p14="http://schemas.microsoft.com/office/powerpoint/2010/main" val="2675815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76"/>
                                        </p:tgtEl>
                                        <p:attrNameLst>
                                          <p:attrName>style.visibility</p:attrName>
                                        </p:attrNameLst>
                                      </p:cBhvr>
                                      <p:to>
                                        <p:strVal val="visible"/>
                                      </p:to>
                                    </p:set>
                                    <p:animEffect transition="in" filter="wipe(left)">
                                      <p:cBhvr>
                                        <p:cTn id="7" dur="500"/>
                                        <p:tgtEl>
                                          <p:spTgt spid="2334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3480"/>
                                        </p:tgtEl>
                                        <p:attrNameLst>
                                          <p:attrName>style.visibility</p:attrName>
                                        </p:attrNameLst>
                                      </p:cBhvr>
                                      <p:to>
                                        <p:strVal val="visible"/>
                                      </p:to>
                                    </p:set>
                                    <p:animEffect transition="in" filter="blinds(horizontal)">
                                      <p:cBhvr>
                                        <p:cTn id="12" dur="500"/>
                                        <p:tgtEl>
                                          <p:spTgt spid="2334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3481"/>
                                        </p:tgtEl>
                                        <p:attrNameLst>
                                          <p:attrName>style.visibility</p:attrName>
                                        </p:attrNameLst>
                                      </p:cBhvr>
                                      <p:to>
                                        <p:strVal val="visible"/>
                                      </p:to>
                                    </p:set>
                                    <p:animEffect transition="in" filter="wipe(left)">
                                      <p:cBhvr>
                                        <p:cTn id="17" dur="500"/>
                                        <p:tgtEl>
                                          <p:spTgt spid="2334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3482"/>
                                        </p:tgtEl>
                                        <p:attrNameLst>
                                          <p:attrName>style.visibility</p:attrName>
                                        </p:attrNameLst>
                                      </p:cBhvr>
                                      <p:to>
                                        <p:strVal val="visible"/>
                                      </p:to>
                                    </p:set>
                                    <p:animEffect transition="in" filter="wipe(left)">
                                      <p:cBhvr>
                                        <p:cTn id="22" dur="500"/>
                                        <p:tgtEl>
                                          <p:spTgt spid="2334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3483"/>
                                        </p:tgtEl>
                                        <p:attrNameLst>
                                          <p:attrName>style.visibility</p:attrName>
                                        </p:attrNameLst>
                                      </p:cBhvr>
                                      <p:to>
                                        <p:strVal val="visible"/>
                                      </p:to>
                                    </p:set>
                                    <p:animEffect transition="in" filter="wipe(left)">
                                      <p:cBhvr>
                                        <p:cTn id="27" dur="500"/>
                                        <p:tgtEl>
                                          <p:spTgt spid="233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p:bldP spid="233480" grpId="0"/>
      <p:bldP spid="2334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3513" y="1219954"/>
            <a:ext cx="6284010" cy="5638046"/>
          </a:xfrm>
        </p:spPr>
        <p:txBody>
          <a:bodyPr>
            <a:normAutofit/>
          </a:bodyPr>
          <a:lstStyle/>
          <a:p>
            <a:r>
              <a:rPr lang="zh-CN" altLang="en-US" sz="2400" dirty="0"/>
              <a:t>经典音乐爱好者，出色的钢琴手</a:t>
            </a:r>
            <a:endParaRPr lang="en-US" altLang="zh-CN" sz="2400" dirty="0"/>
          </a:p>
          <a:p>
            <a:r>
              <a:rPr lang="zh-CN" altLang="en-US" sz="2400" dirty="0"/>
              <a:t>玻尔获诺奖第二年玻尔节上，师从索末菲的大二学生体验到大师演讲的深邃，并提出极具挑战性的问题。会后玻尔邀请他一起散步</a:t>
            </a:r>
            <a:endParaRPr lang="en-US" altLang="zh-CN" sz="2400" dirty="0"/>
          </a:p>
          <a:p>
            <a:r>
              <a:rPr lang="zh-CN" altLang="en-US" sz="2400" dirty="0"/>
              <a:t>“我的科学生涯从这次散步开始”，玻尔的得意门徒</a:t>
            </a:r>
            <a:endParaRPr lang="en-US" altLang="zh-CN" sz="2400" dirty="0"/>
          </a:p>
          <a:p>
            <a:r>
              <a:rPr lang="zh-CN" altLang="en-US" sz="2400" dirty="0"/>
              <a:t>“科学扎根于讨论”</a:t>
            </a:r>
            <a:endParaRPr lang="en-US" altLang="zh-CN" sz="2400" dirty="0"/>
          </a:p>
          <a:p>
            <a:r>
              <a:rPr lang="zh-CN" altLang="en-US" sz="2400" dirty="0"/>
              <a:t>发现矩阵力学，不确定关系，量子力学创始人之一，</a:t>
            </a:r>
            <a:r>
              <a:rPr lang="en-US" altLang="zh-CN" sz="2400" dirty="0"/>
              <a:t>1932</a:t>
            </a:r>
            <a:r>
              <a:rPr lang="zh-CN" altLang="en-US" sz="2400" dirty="0"/>
              <a:t>年获诺贝尔奖，马克斯</a:t>
            </a:r>
            <a:r>
              <a:rPr lang="en-US" altLang="zh-CN" sz="2400" dirty="0"/>
              <a:t>·</a:t>
            </a:r>
            <a:r>
              <a:rPr lang="zh-CN" altLang="en-US" sz="2400" dirty="0"/>
              <a:t>普朗克奖章、德国联邦十字勋章</a:t>
            </a:r>
            <a:endParaRPr lang="en-US" altLang="zh-CN" sz="2400" dirty="0"/>
          </a:p>
          <a:p>
            <a:r>
              <a:rPr lang="zh-CN" altLang="en-US" sz="2400" dirty="0"/>
              <a:t>纳粹德国的核武器的领导人，无能</a:t>
            </a:r>
            <a:r>
              <a:rPr lang="en-US" altLang="zh-CN" sz="2400" dirty="0"/>
              <a:t>or</a:t>
            </a:r>
            <a:r>
              <a:rPr lang="zh-CN" altLang="en-US" sz="2400" dirty="0"/>
              <a:t>人道</a:t>
            </a:r>
            <a:endParaRPr lang="en-US" altLang="zh-CN" sz="2400" dirty="0"/>
          </a:p>
          <a:p>
            <a:r>
              <a:rPr lang="zh-CN" altLang="en-US" sz="2400" dirty="0"/>
              <a:t>墓志铭</a:t>
            </a:r>
            <a:r>
              <a:rPr lang="en-US" altLang="zh-CN" sz="2400" dirty="0"/>
              <a:t>"He lies somewhere here"</a:t>
            </a:r>
          </a:p>
          <a:p>
            <a:endParaRPr lang="zh-CN" altLang="en-US" sz="2400" dirty="0"/>
          </a:p>
        </p:txBody>
      </p:sp>
      <p:sp>
        <p:nvSpPr>
          <p:cNvPr id="2" name="标题 1"/>
          <p:cNvSpPr>
            <a:spLocks noGrp="1"/>
          </p:cNvSpPr>
          <p:nvPr>
            <p:ph type="title"/>
          </p:nvPr>
        </p:nvSpPr>
        <p:spPr>
          <a:xfrm>
            <a:off x="323528" y="116632"/>
            <a:ext cx="6589199" cy="1280890"/>
          </a:xfrm>
        </p:spPr>
        <p:txBody>
          <a:bodyPr>
            <a:normAutofit/>
          </a:bodyPr>
          <a:lstStyle/>
          <a:p>
            <a:r>
              <a:rPr lang="zh-CN" altLang="en-US" sz="2800" dirty="0"/>
              <a:t>维尔纳</a:t>
            </a:r>
            <a:r>
              <a:rPr lang="en-US" altLang="zh-CN" sz="2800" dirty="0"/>
              <a:t>·</a:t>
            </a:r>
            <a:r>
              <a:rPr lang="zh-CN" altLang="en-US" sz="2800" dirty="0"/>
              <a:t>海森堡</a:t>
            </a:r>
          </a:p>
        </p:txBody>
      </p:sp>
      <p:pic>
        <p:nvPicPr>
          <p:cNvPr id="4" name="图片 3"/>
          <p:cNvPicPr>
            <a:picLocks noChangeAspect="1"/>
          </p:cNvPicPr>
          <p:nvPr/>
        </p:nvPicPr>
        <p:blipFill>
          <a:blip r:embed="rId2"/>
          <a:stretch>
            <a:fillRect/>
          </a:stretch>
        </p:blipFill>
        <p:spPr>
          <a:xfrm>
            <a:off x="6584801" y="422344"/>
            <a:ext cx="2364854" cy="3484218"/>
          </a:xfrm>
          <a:prstGeom prst="rect">
            <a:avLst/>
          </a:prstGeom>
        </p:spPr>
      </p:pic>
      <p:sp>
        <p:nvSpPr>
          <p:cNvPr id="5" name="矩形 4"/>
          <p:cNvSpPr/>
          <p:nvPr/>
        </p:nvSpPr>
        <p:spPr>
          <a:xfrm>
            <a:off x="6516216" y="3906562"/>
            <a:ext cx="2592288" cy="1015663"/>
          </a:xfrm>
          <a:prstGeom prst="rect">
            <a:avLst/>
          </a:prstGeom>
        </p:spPr>
        <p:txBody>
          <a:bodyPr wrap="square">
            <a:spAutoFit/>
          </a:bodyPr>
          <a:lstStyle/>
          <a:p>
            <a:r>
              <a:rPr lang="en-US" altLang="zh-CN" sz="2000" dirty="0"/>
              <a:t>Werner Heisenberg</a:t>
            </a:r>
          </a:p>
          <a:p>
            <a:r>
              <a:rPr lang="en-US" altLang="zh-CN" sz="2000" dirty="0"/>
              <a:t>1901.12.5</a:t>
            </a:r>
            <a:r>
              <a:rPr lang="zh-CN" altLang="en-US" sz="2000" dirty="0"/>
              <a:t>－</a:t>
            </a:r>
            <a:r>
              <a:rPr lang="en-US" altLang="zh-CN" sz="2000" dirty="0"/>
              <a:t>1976.2.1</a:t>
            </a:r>
          </a:p>
          <a:p>
            <a:r>
              <a:rPr lang="en-US" altLang="zh-CN" sz="2000" dirty="0"/>
              <a:t>1932 Nobel Prize</a:t>
            </a:r>
            <a:endParaRPr lang="zh-CN" altLang="en-US" sz="2000" dirty="0"/>
          </a:p>
        </p:txBody>
      </p:sp>
    </p:spTree>
    <p:extLst>
      <p:ext uri="{BB962C8B-B14F-4D97-AF65-F5344CB8AC3E}">
        <p14:creationId xmlns:p14="http://schemas.microsoft.com/office/powerpoint/2010/main" val="228540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64205" y="1052736"/>
                <a:ext cx="7776864" cy="5256584"/>
              </a:xfrm>
            </p:spPr>
            <p:txBody>
              <a:bodyPr>
                <a:normAutofit/>
              </a:bodyPr>
              <a:lstStyle/>
              <a:p>
                <a:r>
                  <a:rPr lang="zh-CN" altLang="en-US" sz="2400" dirty="0">
                    <a:solidFill>
                      <a:srgbClr val="FF0000"/>
                    </a:solidFill>
                  </a:rPr>
                  <a:t>波粒二象性</a:t>
                </a:r>
                <a:r>
                  <a:rPr lang="zh-CN" altLang="en-US" sz="2400" dirty="0"/>
                  <a:t>：所有的物质粒子都具有波粒二象性，认为任何物体伴随以波，而且不可能将物体的运动和波的传播分开</a:t>
                </a:r>
                <a:endParaRPr lang="en-US" altLang="zh-CN" sz="2400" dirty="0"/>
              </a:p>
              <a:p>
                <a:pPr marL="400050" lvl="1" indent="0">
                  <a:buNone/>
                </a:pPr>
                <a:r>
                  <a:rPr lang="zh-CN" altLang="en-US" sz="2200" dirty="0"/>
                  <a:t>量子力学两个最重要的公式：</a:t>
                </a:r>
                <a14:m>
                  <m:oMath xmlns:m="http://schemas.openxmlformats.org/officeDocument/2006/math">
                    <m:r>
                      <a:rPr lang="en-US" altLang="zh-CN" sz="2200" i="1">
                        <a:solidFill>
                          <a:srgbClr val="C00000"/>
                        </a:solidFill>
                        <a:latin typeface="Cambria Math" panose="02040503050406030204" pitchFamily="18" charset="0"/>
                      </a:rPr>
                      <m:t>𝜆</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h</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𝑝</m:t>
                    </m:r>
                  </m:oMath>
                </a14:m>
                <a:r>
                  <a:rPr lang="zh-CN" altLang="en-US" sz="2200" dirty="0">
                    <a:solidFill>
                      <a:srgbClr val="000000"/>
                    </a:solidFill>
                    <a:latin typeface="+mn-ea"/>
                  </a:rPr>
                  <a:t>和 </a:t>
                </a:r>
                <a14:m>
                  <m:oMath xmlns:m="http://schemas.openxmlformats.org/officeDocument/2006/math">
                    <m:r>
                      <a:rPr lang="en-US" altLang="zh-CN" sz="2200" i="1" dirty="0">
                        <a:solidFill>
                          <a:srgbClr val="C00000"/>
                        </a:solidFill>
                        <a:latin typeface="Cambria Math" panose="02040503050406030204" pitchFamily="18" charset="0"/>
                      </a:rPr>
                      <m:t>𝐸</m:t>
                    </m:r>
                    <m:r>
                      <a:rPr lang="en-US" altLang="zh-CN" sz="2200" i="1" dirty="0">
                        <a:solidFill>
                          <a:srgbClr val="C00000"/>
                        </a:solidFill>
                        <a:latin typeface="Cambria Math" panose="02040503050406030204" pitchFamily="18" charset="0"/>
                      </a:rPr>
                      <m:t>=</m:t>
                    </m:r>
                    <m:r>
                      <a:rPr lang="en-US" altLang="zh-CN" sz="2200" i="1" dirty="0">
                        <a:solidFill>
                          <a:srgbClr val="C00000"/>
                        </a:solidFill>
                        <a:latin typeface="Cambria Math" panose="02040503050406030204" pitchFamily="18" charset="0"/>
                      </a:rPr>
                      <m:t>h</m:t>
                    </m:r>
                    <m:r>
                      <a:rPr lang="en-US" altLang="zh-CN" sz="2200" i="1" dirty="0">
                        <a:solidFill>
                          <a:srgbClr val="C00000"/>
                        </a:solidFill>
                        <a:latin typeface="Cambria Math" panose="02040503050406030204" pitchFamily="18" charset="0"/>
                      </a:rPr>
                      <m:t>𝜈</m:t>
                    </m:r>
                  </m:oMath>
                </a14:m>
                <a:endParaRPr lang="en-US" altLang="zh-CN" sz="2200" dirty="0">
                  <a:solidFill>
                    <a:srgbClr val="C00000"/>
                  </a:solidFill>
                  <a:latin typeface="+mn-ea"/>
                </a:endParaRPr>
              </a:p>
              <a:p>
                <a:pPr marL="400050" lvl="1" indent="0">
                  <a:buNone/>
                </a:pPr>
                <a:r>
                  <a:rPr lang="zh-CN" altLang="en-US" sz="2200" dirty="0">
                    <a:solidFill>
                      <a:srgbClr val="0070C0"/>
                    </a:solidFill>
                    <a:latin typeface="+mn-ea"/>
                  </a:rPr>
                  <a:t>禁闭的波（驻波）</a:t>
                </a:r>
                <a14:m>
                  <m:oMath xmlns:m="http://schemas.openxmlformats.org/officeDocument/2006/math">
                    <m:r>
                      <a:rPr lang="zh-CN" altLang="en-US" sz="2200" i="1" smtClean="0">
                        <a:solidFill>
                          <a:srgbClr val="0070C0"/>
                        </a:solidFill>
                        <a:latin typeface="Cambria Math" panose="02040503050406030204" pitchFamily="18" charset="0"/>
                      </a:rPr>
                      <m:t>⟶</m:t>
                    </m:r>
                  </m:oMath>
                </a14:m>
                <a:r>
                  <a:rPr lang="zh-CN" altLang="en-US" sz="2200" dirty="0">
                    <a:solidFill>
                      <a:srgbClr val="0070C0"/>
                    </a:solidFill>
                    <a:latin typeface="+mn-ea"/>
                  </a:rPr>
                  <a:t>量子化</a:t>
                </a:r>
                <a:endParaRPr lang="en-US" altLang="zh-CN" sz="2200" dirty="0">
                  <a:solidFill>
                    <a:srgbClr val="0070C0"/>
                  </a:solidFill>
                  <a:latin typeface="+mn-ea"/>
                </a:endParaRPr>
              </a:p>
              <a:p>
                <a:r>
                  <a:rPr lang="zh-CN" altLang="en-US" sz="2400" dirty="0">
                    <a:solidFill>
                      <a:srgbClr val="FF0000"/>
                    </a:solidFill>
                  </a:rPr>
                  <a:t>不确定关系</a:t>
                </a:r>
                <a:r>
                  <a:rPr lang="zh-CN" altLang="en-US" sz="2400" dirty="0"/>
                  <a:t>：粒子在客观上不能同时具有确定的坐标位置及相应的动量；轨道不存在</a:t>
                </a:r>
                <a:endParaRPr lang="en-US" altLang="zh-CN" sz="2400" dirty="0"/>
              </a:p>
              <a:p>
                <a:pPr marL="260747" lvl="2" indent="0">
                  <a:spcBef>
                    <a:spcPts val="300"/>
                  </a:spcBef>
                  <a:buSzPct val="68000"/>
                  <a:buNone/>
                </a:pPr>
                <a:r>
                  <a:rPr lang="zh-CN" altLang="en-US" sz="2200" dirty="0">
                    <a:solidFill>
                      <a:srgbClr val="0070C0"/>
                    </a:solidFill>
                    <a:latin typeface="+mn-ea"/>
                  </a:rPr>
                  <a:t>只有当粒子的停留时间无限长（稳态），他的能量状态才是完全确定的</a:t>
                </a:r>
                <a:endParaRPr lang="en-US" altLang="zh-CN" sz="2400" dirty="0"/>
              </a:p>
              <a:p>
                <a:r>
                  <a:rPr lang="zh-CN" altLang="en-US" sz="2400" dirty="0">
                    <a:solidFill>
                      <a:srgbClr val="000000"/>
                    </a:solidFill>
                    <a:latin typeface="+mn-ea"/>
                  </a:rPr>
                  <a:t>当</a:t>
                </a:r>
                <a14:m>
                  <m:oMath xmlns:m="http://schemas.openxmlformats.org/officeDocument/2006/math">
                    <m:r>
                      <a:rPr lang="en-US" altLang="zh-CN" sz="2400" b="0" i="1" smtClean="0">
                        <a:solidFill>
                          <a:srgbClr val="000000"/>
                        </a:solidFill>
                        <a:latin typeface="Cambria Math" panose="02040503050406030204" pitchFamily="18" charset="0"/>
                      </a:rPr>
                      <m:t>ℏ→0</m:t>
                    </m:r>
                  </m:oMath>
                </a14:m>
                <a:r>
                  <a:rPr lang="zh-CN" altLang="en-US" sz="2400" dirty="0">
                    <a:solidFill>
                      <a:srgbClr val="000000"/>
                    </a:solidFill>
                    <a:latin typeface="+mn-ea"/>
                  </a:rPr>
                  <a:t>时，量子物理就过渡到经典物理。</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64205" y="1052736"/>
                <a:ext cx="7776864" cy="5256584"/>
              </a:xfrm>
              <a:blipFill rotWithShape="0">
                <a:blip r:embed="rId3"/>
                <a:stretch>
                  <a:fillRect t="-928" r="-1176"/>
                </a:stretch>
              </a:blipFill>
            </p:spPr>
            <p:txBody>
              <a:bodyPr/>
              <a:lstStyle/>
              <a:p>
                <a:r>
                  <a:rPr lang="zh-CN" altLang="en-US">
                    <a:noFill/>
                  </a:rPr>
                  <a:t> </a:t>
                </a:r>
              </a:p>
            </p:txBody>
          </p:sp>
        </mc:Fallback>
      </mc:AlternateContent>
      <p:graphicFrame>
        <p:nvGraphicFramePr>
          <p:cNvPr id="6" name="Object 14"/>
          <p:cNvGraphicFramePr>
            <a:graphicFrameLocks noChangeAspect="1"/>
          </p:cNvGraphicFramePr>
          <p:nvPr>
            <p:extLst>
              <p:ext uri="{D42A27DB-BD31-4B8C-83A1-F6EECF244321}">
                <p14:modId xmlns:p14="http://schemas.microsoft.com/office/powerpoint/2010/main" val="3673149435"/>
              </p:ext>
            </p:extLst>
          </p:nvPr>
        </p:nvGraphicFramePr>
        <p:xfrm>
          <a:off x="2627784" y="5407066"/>
          <a:ext cx="1550988" cy="873125"/>
        </p:xfrm>
        <a:graphic>
          <a:graphicData uri="http://schemas.openxmlformats.org/presentationml/2006/ole">
            <mc:AlternateContent xmlns:mc="http://schemas.openxmlformats.org/markup-compatibility/2006">
              <mc:Choice xmlns:v="urn:schemas-microsoft-com:vml" Requires="v">
                <p:oleObj spid="_x0000_s12418" name="Equation" r:id="rId4" imgW="698197" imgH="393529" progId="Equation.DSMT4">
                  <p:embed/>
                </p:oleObj>
              </mc:Choice>
              <mc:Fallback>
                <p:oleObj name="Equation" r:id="rId4" imgW="698197" imgH="393529" progId="Equation.DSMT4">
                  <p:embed/>
                  <p:pic>
                    <p:nvPicPr>
                      <p:cNvPr id="0"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5407066"/>
                        <a:ext cx="1550988"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5"/>
          <p:cNvGraphicFramePr>
            <a:graphicFrameLocks noChangeAspect="1"/>
          </p:cNvGraphicFramePr>
          <p:nvPr>
            <p:extLst>
              <p:ext uri="{D42A27DB-BD31-4B8C-83A1-F6EECF244321}">
                <p14:modId xmlns:p14="http://schemas.microsoft.com/office/powerpoint/2010/main" val="1562339956"/>
              </p:ext>
            </p:extLst>
          </p:nvPr>
        </p:nvGraphicFramePr>
        <p:xfrm>
          <a:off x="4858933" y="5372702"/>
          <a:ext cx="1550987" cy="833438"/>
        </p:xfrm>
        <a:graphic>
          <a:graphicData uri="http://schemas.openxmlformats.org/presentationml/2006/ole">
            <mc:AlternateContent xmlns:mc="http://schemas.openxmlformats.org/markup-compatibility/2006">
              <mc:Choice xmlns:v="urn:schemas-microsoft-com:vml" Requires="v">
                <p:oleObj spid="_x0000_s12419" name="Equation" r:id="rId6" imgW="723586" imgH="393529" progId="Equation.DSMT4">
                  <p:embed/>
                </p:oleObj>
              </mc:Choice>
              <mc:Fallback>
                <p:oleObj name="Equation" r:id="rId6" imgW="723586" imgH="393529" progId="Equation.DSMT4">
                  <p:embed/>
                  <p:pic>
                    <p:nvPicPr>
                      <p:cNvPr id="0" name="Picture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8933" y="5372702"/>
                        <a:ext cx="1550987"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5357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600" y="980728"/>
            <a:ext cx="7490792" cy="3600400"/>
          </a:xfrm>
        </p:spPr>
        <p:txBody>
          <a:bodyPr>
            <a:normAutofit/>
          </a:bodyPr>
          <a:lstStyle/>
          <a:p>
            <a:pPr>
              <a:spcAft>
                <a:spcPts val="1200"/>
              </a:spcAft>
            </a:pPr>
            <a:r>
              <a:rPr lang="zh-CN" altLang="en-US" sz="2400" dirty="0">
                <a:latin typeface="+mn-ea"/>
              </a:rPr>
              <a:t>产生新概念的一些</a:t>
            </a:r>
            <a:r>
              <a:rPr lang="zh-CN" altLang="en-US" sz="2400" dirty="0">
                <a:solidFill>
                  <a:srgbClr val="C00000"/>
                </a:solidFill>
                <a:latin typeface="+mn-ea"/>
              </a:rPr>
              <a:t>重要实验</a:t>
            </a:r>
            <a:endParaRPr lang="en-US" altLang="zh-CN" sz="2400" dirty="0">
              <a:solidFill>
                <a:srgbClr val="C00000"/>
              </a:solidFill>
              <a:latin typeface="+mn-ea"/>
            </a:endParaRPr>
          </a:p>
          <a:p>
            <a:pPr lvl="1">
              <a:spcAft>
                <a:spcPts val="1200"/>
              </a:spcAft>
            </a:pPr>
            <a:r>
              <a:rPr kumimoji="1" lang="zh-CN" altLang="en-US" sz="2400" dirty="0">
                <a:solidFill>
                  <a:srgbClr val="000000"/>
                </a:solidFill>
                <a:effectLst>
                  <a:outerShdw blurRad="38100" dist="38100" dir="2700000" algn="tl">
                    <a:srgbClr val="FFFFFF"/>
                  </a:outerShdw>
                </a:effectLst>
                <a:latin typeface="+mn-ea"/>
              </a:rPr>
              <a:t>电子对晶体的衍射、单缝衍射及双缝干涉</a:t>
            </a:r>
            <a:endParaRPr kumimoji="1" lang="en-US" altLang="zh-CN" sz="2400" dirty="0">
              <a:solidFill>
                <a:srgbClr val="000000"/>
              </a:solidFill>
              <a:effectLst>
                <a:outerShdw blurRad="38100" dist="38100" dir="2700000" algn="tl">
                  <a:srgbClr val="FFFFFF"/>
                </a:outerShdw>
              </a:effectLst>
              <a:latin typeface="+mn-ea"/>
            </a:endParaRPr>
          </a:p>
          <a:p>
            <a:pPr>
              <a:spcAft>
                <a:spcPts val="1200"/>
              </a:spcAft>
            </a:pPr>
            <a:r>
              <a:rPr lang="zh-CN" altLang="en-US" sz="2400" dirty="0">
                <a:latin typeface="+mn-ea"/>
              </a:rPr>
              <a:t>不同于经典力学的</a:t>
            </a:r>
            <a:r>
              <a:rPr lang="zh-CN" altLang="en-US" sz="2400" dirty="0">
                <a:solidFill>
                  <a:srgbClr val="C00000"/>
                </a:solidFill>
                <a:latin typeface="+mn-ea"/>
              </a:rPr>
              <a:t>新思想</a:t>
            </a:r>
            <a:endParaRPr lang="en-US" altLang="zh-CN" sz="2400" dirty="0">
              <a:solidFill>
                <a:srgbClr val="C00000"/>
              </a:solidFill>
              <a:latin typeface="+mn-ea"/>
            </a:endParaRPr>
          </a:p>
          <a:p>
            <a:pPr lvl="1">
              <a:spcAft>
                <a:spcPts val="1200"/>
              </a:spcAft>
            </a:pPr>
            <a:r>
              <a:rPr lang="zh-CN" altLang="en-US" sz="2400" dirty="0">
                <a:solidFill>
                  <a:srgbClr val="C00000"/>
                </a:solidFill>
                <a:latin typeface="+mn-ea"/>
              </a:rPr>
              <a:t>波粒二象性、不确定关系、波函数的统计诠释、态叠加原理</a:t>
            </a:r>
            <a:endParaRPr lang="en-US" altLang="zh-CN" sz="2400" dirty="0">
              <a:solidFill>
                <a:srgbClr val="C00000"/>
              </a:solidFill>
              <a:latin typeface="+mn-ea"/>
            </a:endParaRPr>
          </a:p>
          <a:p>
            <a:pPr>
              <a:spcAft>
                <a:spcPts val="1200"/>
              </a:spcAft>
            </a:pPr>
            <a:r>
              <a:rPr lang="zh-CN" altLang="en-US" sz="2400" dirty="0">
                <a:solidFill>
                  <a:schemeClr val="tx1"/>
                </a:solidFill>
                <a:latin typeface="+mn-ea"/>
              </a:rPr>
              <a:t>解决具体实际问题的</a:t>
            </a:r>
            <a:r>
              <a:rPr lang="zh-CN" altLang="en-US" sz="2400" dirty="0">
                <a:solidFill>
                  <a:srgbClr val="C00000"/>
                </a:solidFill>
                <a:latin typeface="+mn-ea"/>
              </a:rPr>
              <a:t>方法</a:t>
            </a:r>
            <a:endParaRPr lang="en-US" altLang="zh-CN" sz="2400" dirty="0">
              <a:solidFill>
                <a:srgbClr val="C00000"/>
              </a:solidFill>
              <a:latin typeface="+mn-ea"/>
            </a:endParaRPr>
          </a:p>
          <a:p>
            <a:pPr lvl="1">
              <a:spcAft>
                <a:spcPts val="1200"/>
              </a:spcAft>
            </a:pPr>
            <a:r>
              <a:rPr lang="zh-CN" altLang="en-US" sz="2400" dirty="0">
                <a:solidFill>
                  <a:srgbClr val="C00000"/>
                </a:solidFill>
                <a:latin typeface="+mn-ea"/>
              </a:rPr>
              <a:t>薛定谔方程</a:t>
            </a:r>
          </a:p>
        </p:txBody>
      </p:sp>
    </p:spTree>
    <p:extLst>
      <p:ext uri="{BB962C8B-B14F-4D97-AF65-F5344CB8AC3E}">
        <p14:creationId xmlns:p14="http://schemas.microsoft.com/office/powerpoint/2010/main" val="2403464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83568" y="908720"/>
            <a:ext cx="7488832" cy="5184576"/>
          </a:xfrm>
        </p:spPr>
        <p:txBody>
          <a:bodyPr>
            <a:normAutofit/>
          </a:bodyPr>
          <a:lstStyle/>
          <a:p>
            <a:pPr>
              <a:spcAft>
                <a:spcPts val="1200"/>
              </a:spcAft>
            </a:pPr>
            <a:r>
              <a:rPr lang="zh-CN" altLang="en-US" sz="2400" dirty="0"/>
              <a:t>海森堡的</a:t>
            </a:r>
            <a:r>
              <a:rPr lang="zh-CN" altLang="en-US" sz="2400" dirty="0">
                <a:solidFill>
                  <a:srgbClr val="C00000"/>
                </a:solidFill>
              </a:rPr>
              <a:t>不确定关系</a:t>
            </a:r>
            <a:r>
              <a:rPr lang="zh-CN" altLang="en-US" sz="2400" dirty="0"/>
              <a:t>得到了玻尔的支持，但玻尔不同意他的推理方式，认为他建立不确定关系所用的基本概念有问题。双方发生过激烈的争论。</a:t>
            </a:r>
            <a:endParaRPr lang="en-US" altLang="zh-CN" sz="2400" dirty="0"/>
          </a:p>
          <a:p>
            <a:pPr>
              <a:spcAft>
                <a:spcPts val="1200"/>
              </a:spcAft>
            </a:pPr>
            <a:r>
              <a:rPr lang="zh-CN" altLang="en-US" sz="2400" dirty="0"/>
              <a:t>玻尔的观点是不确定关系的基础在于</a:t>
            </a:r>
            <a:r>
              <a:rPr lang="zh-CN" altLang="en-US" sz="2400" dirty="0">
                <a:solidFill>
                  <a:srgbClr val="C00000"/>
                </a:solidFill>
              </a:rPr>
              <a:t>波粒二象性</a:t>
            </a:r>
            <a:r>
              <a:rPr lang="zh-CN" altLang="en-US" sz="2400" dirty="0"/>
              <a:t>，他说：“这才是问题的核心。”</a:t>
            </a:r>
            <a:endParaRPr lang="en-US" altLang="zh-CN" sz="2400" dirty="0"/>
          </a:p>
          <a:p>
            <a:pPr>
              <a:spcAft>
                <a:spcPts val="1200"/>
              </a:spcAft>
            </a:pPr>
            <a:r>
              <a:rPr lang="zh-CN" altLang="en-US" sz="2400" dirty="0"/>
              <a:t>而海森伯说：“我们已经有了一个贯彻一致的数学推理方式，它把观察到的一切告诉了人们。在自然界中没有什么东西是这个数学推理方式不能描述的。”</a:t>
            </a:r>
            <a:endParaRPr lang="en-US" altLang="zh-CN" sz="2400" dirty="0"/>
          </a:p>
          <a:p>
            <a:pPr>
              <a:spcAft>
                <a:spcPts val="1200"/>
              </a:spcAft>
            </a:pPr>
            <a:r>
              <a:rPr lang="zh-CN" altLang="en-US" sz="2400" dirty="0"/>
              <a:t>玻尔则说：“完备的物理解释应当绝对地高于数学形式体系。”</a:t>
            </a:r>
            <a:endParaRPr lang="en-US" altLang="zh-CN" sz="2400" dirty="0"/>
          </a:p>
          <a:p>
            <a:pPr>
              <a:spcAft>
                <a:spcPts val="1200"/>
              </a:spcAft>
            </a:pPr>
            <a:r>
              <a:rPr lang="zh-CN" altLang="en-US" sz="2400" dirty="0"/>
              <a:t>一流科学家和科学大师的差别</a:t>
            </a:r>
          </a:p>
          <a:p>
            <a:pPr>
              <a:spcAft>
                <a:spcPts val="1200"/>
              </a:spcAft>
            </a:pP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3528" y="1196752"/>
            <a:ext cx="8712968" cy="5256584"/>
          </a:xfrm>
        </p:spPr>
        <p:txBody>
          <a:bodyPr>
            <a:noAutofit/>
          </a:bodyPr>
          <a:lstStyle/>
          <a:p>
            <a:r>
              <a:rPr lang="zh-CN" altLang="en-US" sz="2400" dirty="0">
                <a:latin typeface="+mn-ea"/>
              </a:rPr>
              <a:t>几乎与海森伯提出不确定关系的同时，玻尔提出了互补原理，有时又译为并协原理</a:t>
            </a:r>
            <a:endParaRPr lang="en-US" altLang="zh-CN" sz="2400" dirty="0">
              <a:latin typeface="+mn-ea"/>
            </a:endParaRPr>
          </a:p>
          <a:p>
            <a:r>
              <a:rPr lang="zh-CN" altLang="en-US" sz="2400" dirty="0">
                <a:latin typeface="+mn-ea"/>
              </a:rPr>
              <a:t>如果说，海森伯的</a:t>
            </a:r>
            <a:r>
              <a:rPr lang="zh-CN" altLang="en-US" sz="2400" dirty="0">
                <a:solidFill>
                  <a:srgbClr val="C00000"/>
                </a:solidFill>
                <a:latin typeface="+mn-ea"/>
              </a:rPr>
              <a:t>不确定关系从数学上</a:t>
            </a:r>
            <a:r>
              <a:rPr lang="zh-CN" altLang="en-US" sz="2400" dirty="0">
                <a:latin typeface="+mn-ea"/>
              </a:rPr>
              <a:t>表达了物质的</a:t>
            </a:r>
            <a:r>
              <a:rPr lang="zh-CN" altLang="en-US" sz="2400" dirty="0">
                <a:solidFill>
                  <a:srgbClr val="C00000"/>
                </a:solidFill>
                <a:latin typeface="+mn-ea"/>
              </a:rPr>
              <a:t>波粒二象性</a:t>
            </a:r>
            <a:r>
              <a:rPr lang="en-US" altLang="zh-CN" sz="2400" dirty="0">
                <a:latin typeface="+mn-ea"/>
              </a:rPr>
              <a:t>.</a:t>
            </a:r>
            <a:r>
              <a:rPr lang="zh-CN" altLang="en-US" sz="2400" dirty="0">
                <a:latin typeface="+mn-ea"/>
              </a:rPr>
              <a:t>那么玻尔的</a:t>
            </a:r>
            <a:r>
              <a:rPr lang="zh-CN" altLang="en-US" sz="2400" dirty="0">
                <a:solidFill>
                  <a:srgbClr val="C00000"/>
                </a:solidFill>
                <a:latin typeface="+mn-ea"/>
              </a:rPr>
              <a:t>互补原理则从哲学的角度</a:t>
            </a:r>
            <a:r>
              <a:rPr lang="zh-CN" altLang="en-US" sz="2400" dirty="0">
                <a:latin typeface="+mn-ea"/>
              </a:rPr>
              <a:t>概括了</a:t>
            </a:r>
            <a:r>
              <a:rPr lang="zh-CN" altLang="en-US" sz="2400" dirty="0">
                <a:solidFill>
                  <a:srgbClr val="C00000"/>
                </a:solidFill>
                <a:latin typeface="+mn-ea"/>
              </a:rPr>
              <a:t>波粒二象性</a:t>
            </a:r>
            <a:r>
              <a:rPr lang="en-US" altLang="zh-CN" sz="2400" dirty="0">
                <a:latin typeface="+mn-ea"/>
              </a:rPr>
              <a:t>.</a:t>
            </a:r>
            <a:r>
              <a:rPr lang="zh-CN" altLang="en-US" sz="2400" dirty="0">
                <a:latin typeface="+mn-ea"/>
              </a:rPr>
              <a:t>互补原理与不确定关系是</a:t>
            </a:r>
            <a:r>
              <a:rPr lang="zh-CN" altLang="en-US" sz="2400" dirty="0">
                <a:solidFill>
                  <a:srgbClr val="C00000"/>
                </a:solidFill>
                <a:latin typeface="+mn-ea"/>
              </a:rPr>
              <a:t>量子力学的哥本哈根解释的两大支柱</a:t>
            </a:r>
            <a:r>
              <a:rPr lang="en-US" altLang="zh-CN" sz="2400" dirty="0">
                <a:latin typeface="+mn-ea"/>
              </a:rPr>
              <a:t>.</a:t>
            </a:r>
            <a:r>
              <a:rPr lang="zh-CN" altLang="en-US" sz="2400" dirty="0">
                <a:latin typeface="+mn-ea"/>
              </a:rPr>
              <a:t>、</a:t>
            </a:r>
          </a:p>
          <a:p>
            <a:r>
              <a:rPr lang="zh-CN" altLang="en-US" sz="2400" dirty="0">
                <a:latin typeface="+mn-ea"/>
              </a:rPr>
              <a:t>玻尔的互补原理首先来自对波粒二象性的看法</a:t>
            </a:r>
            <a:r>
              <a:rPr lang="en-US" altLang="zh-CN" sz="2400" dirty="0">
                <a:latin typeface="+mn-ea"/>
              </a:rPr>
              <a:t>.</a:t>
            </a:r>
            <a:r>
              <a:rPr lang="zh-CN" altLang="en-US" sz="2400" dirty="0">
                <a:latin typeface="+mn-ea"/>
              </a:rPr>
              <a:t>玻尔认为，既然光和粒子都有波粒二象性，而波动性和粒子性又决不会在同一测量中同时出现那么，</a:t>
            </a:r>
            <a:r>
              <a:rPr lang="zh-CN" altLang="en-US" sz="2400" dirty="0">
                <a:solidFill>
                  <a:srgbClr val="C00000"/>
                </a:solidFill>
                <a:latin typeface="+mn-ea"/>
              </a:rPr>
              <a:t>波和粒子这两种</a:t>
            </a:r>
            <a:r>
              <a:rPr lang="en-US" altLang="zh-CN" sz="2400" dirty="0">
                <a:solidFill>
                  <a:srgbClr val="C00000"/>
                </a:solidFill>
                <a:latin typeface="+mn-ea"/>
              </a:rPr>
              <a:t>(</a:t>
            </a:r>
            <a:r>
              <a:rPr lang="zh-CN" altLang="en-US" sz="2400" dirty="0">
                <a:solidFill>
                  <a:srgbClr val="C00000"/>
                </a:solidFill>
                <a:latin typeface="+mn-ea"/>
              </a:rPr>
              <a:t>经典的</a:t>
            </a:r>
            <a:r>
              <a:rPr lang="en-US" altLang="zh-CN" sz="2400" dirty="0">
                <a:solidFill>
                  <a:srgbClr val="C00000"/>
                </a:solidFill>
                <a:latin typeface="+mn-ea"/>
              </a:rPr>
              <a:t>)</a:t>
            </a:r>
            <a:r>
              <a:rPr lang="zh-CN" altLang="en-US" sz="2400" dirty="0">
                <a:solidFill>
                  <a:srgbClr val="C00000"/>
                </a:solidFill>
                <a:latin typeface="+mn-ea"/>
              </a:rPr>
              <a:t>概念在描述微观现象时就是互斥的</a:t>
            </a:r>
            <a:r>
              <a:rPr lang="en-US" altLang="zh-CN" sz="2400" dirty="0">
                <a:latin typeface="+mn-ea"/>
              </a:rPr>
              <a:t>;</a:t>
            </a:r>
          </a:p>
          <a:p>
            <a:r>
              <a:rPr lang="zh-CN" altLang="en-US" sz="2400" dirty="0">
                <a:latin typeface="+mn-ea"/>
              </a:rPr>
              <a:t>另一方面，既然</a:t>
            </a:r>
            <a:r>
              <a:rPr lang="zh-CN" altLang="en-US" sz="2400" dirty="0">
                <a:solidFill>
                  <a:srgbClr val="C00000"/>
                </a:solidFill>
                <a:latin typeface="+mn-ea"/>
              </a:rPr>
              <a:t>波和粒子</a:t>
            </a:r>
            <a:r>
              <a:rPr lang="zh-CN" altLang="en-US" sz="2400" dirty="0">
                <a:latin typeface="+mn-ea"/>
              </a:rPr>
              <a:t>这两种形象</a:t>
            </a:r>
            <a:r>
              <a:rPr lang="zh-CN" altLang="en-US" sz="2400" dirty="0">
                <a:solidFill>
                  <a:srgbClr val="C00000"/>
                </a:solidFill>
                <a:latin typeface="+mn-ea"/>
              </a:rPr>
              <a:t>不能同时存在</a:t>
            </a:r>
            <a:r>
              <a:rPr lang="zh-CN" altLang="en-US" sz="2400" dirty="0">
                <a:latin typeface="+mn-ea"/>
              </a:rPr>
              <a:t>，它们就</a:t>
            </a:r>
            <a:r>
              <a:rPr lang="zh-CN" altLang="en-US" sz="2400" dirty="0">
                <a:solidFill>
                  <a:srgbClr val="C00000"/>
                </a:solidFill>
                <a:latin typeface="+mn-ea"/>
              </a:rPr>
              <a:t>不会在同一实验中直接冲突</a:t>
            </a:r>
            <a:r>
              <a:rPr lang="en-US" altLang="zh-CN" sz="2400" dirty="0">
                <a:latin typeface="+mn-ea"/>
              </a:rPr>
              <a:t>.</a:t>
            </a:r>
            <a:r>
              <a:rPr lang="zh-CN" altLang="en-US" sz="2400" dirty="0">
                <a:latin typeface="+mn-ea"/>
              </a:rPr>
              <a:t>但这两种概念在描述微观现象、</a:t>
            </a:r>
            <a:r>
              <a:rPr lang="zh-CN" altLang="en-US" sz="2400" dirty="0">
                <a:solidFill>
                  <a:srgbClr val="C00000"/>
                </a:solidFill>
                <a:latin typeface="+mn-ea"/>
              </a:rPr>
              <a:t>解释实验时又都是不可缺少的</a:t>
            </a:r>
            <a:r>
              <a:rPr lang="zh-CN" altLang="en-US" sz="2400" dirty="0">
                <a:latin typeface="+mn-ea"/>
              </a:rPr>
              <a:t>，企图扔掉哪一个都不行，在这种意义上它的就是</a:t>
            </a:r>
            <a:r>
              <a:rPr lang="en-US" altLang="zh-CN" sz="2400" dirty="0">
                <a:solidFill>
                  <a:srgbClr val="C00000"/>
                </a:solidFill>
                <a:latin typeface="+mn-ea"/>
              </a:rPr>
              <a:t>"</a:t>
            </a:r>
            <a:r>
              <a:rPr lang="zh-CN" altLang="en-US" sz="2400" dirty="0">
                <a:solidFill>
                  <a:srgbClr val="C00000"/>
                </a:solidFill>
                <a:latin typeface="+mn-ea"/>
              </a:rPr>
              <a:t>互补的</a:t>
            </a:r>
            <a:r>
              <a:rPr lang="en-US" altLang="zh-CN" sz="2400" dirty="0">
                <a:solidFill>
                  <a:srgbClr val="C00000"/>
                </a:solidFill>
                <a:latin typeface="+mn-ea"/>
              </a:rPr>
              <a:t>"</a:t>
            </a:r>
            <a:r>
              <a:rPr lang="zh-CN" altLang="en-US" sz="2400" dirty="0">
                <a:solidFill>
                  <a:srgbClr val="C00000"/>
                </a:solidFill>
                <a:latin typeface="+mn-ea"/>
              </a:rPr>
              <a:t>，或</a:t>
            </a:r>
            <a:r>
              <a:rPr lang="en-US" altLang="zh-CN" sz="2400" dirty="0">
                <a:solidFill>
                  <a:srgbClr val="C00000"/>
                </a:solidFill>
                <a:latin typeface="+mn-ea"/>
              </a:rPr>
              <a:t>"</a:t>
            </a:r>
            <a:r>
              <a:rPr lang="zh-CN" altLang="en-US" sz="2400" dirty="0">
                <a:solidFill>
                  <a:srgbClr val="C00000"/>
                </a:solidFill>
                <a:latin typeface="+mn-ea"/>
              </a:rPr>
              <a:t>并协的</a:t>
            </a:r>
            <a:r>
              <a:rPr lang="en-US" altLang="zh-CN" sz="2400" dirty="0">
                <a:solidFill>
                  <a:srgbClr val="C00000"/>
                </a:solidFill>
                <a:latin typeface="+mn-ea"/>
              </a:rPr>
              <a:t>"</a:t>
            </a:r>
            <a:endParaRPr lang="zh-CN" altLang="en-US" sz="2400" dirty="0">
              <a:solidFill>
                <a:srgbClr val="C00000"/>
              </a:solidFill>
              <a:latin typeface="+mn-ea"/>
            </a:endParaRPr>
          </a:p>
          <a:p>
            <a:endParaRPr lang="zh-CN" altLang="en-US" sz="2400" dirty="0">
              <a:latin typeface="+mn-ea"/>
            </a:endParaRPr>
          </a:p>
        </p:txBody>
      </p:sp>
      <p:sp>
        <p:nvSpPr>
          <p:cNvPr id="3" name="标题 2"/>
          <p:cNvSpPr>
            <a:spLocks noGrp="1"/>
          </p:cNvSpPr>
          <p:nvPr>
            <p:ph type="title"/>
          </p:nvPr>
        </p:nvSpPr>
        <p:spPr/>
        <p:txBody>
          <a:bodyPr>
            <a:normAutofit/>
          </a:bodyPr>
          <a:lstStyle/>
          <a:p>
            <a:r>
              <a:rPr lang="zh-CN" altLang="en-US" sz="2800" dirty="0">
                <a:solidFill>
                  <a:srgbClr val="C00000"/>
                </a:solidFill>
              </a:rPr>
              <a:t>互补原理</a:t>
            </a:r>
            <a:r>
              <a:rPr lang="zh-CN" altLang="en-US" sz="2800" dirty="0"/>
              <a:t>（</a:t>
            </a:r>
            <a:r>
              <a:rPr lang="en-US" altLang="zh-CN" sz="2800" dirty="0"/>
              <a:t>complementarity principle</a:t>
            </a:r>
            <a:r>
              <a:rPr lang="zh-CN" altLang="en-US" sz="2800" dirty="0"/>
              <a:t>）</a:t>
            </a:r>
            <a:endParaRPr lang="zh-CN" altLang="en-US" sz="2800" dirty="0">
              <a:solidFill>
                <a:srgbClr val="C00000"/>
              </a:solidFill>
            </a:endParaRPr>
          </a:p>
        </p:txBody>
      </p:sp>
    </p:spTree>
    <p:extLst>
      <p:ext uri="{BB962C8B-B14F-4D97-AF65-F5344CB8AC3E}">
        <p14:creationId xmlns:p14="http://schemas.microsoft.com/office/powerpoint/2010/main" val="393557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67544" y="548680"/>
            <a:ext cx="8064896" cy="5688632"/>
          </a:xfrm>
        </p:spPr>
        <p:txBody>
          <a:bodyPr>
            <a:normAutofit lnSpcReduction="10000"/>
          </a:bodyPr>
          <a:lstStyle/>
          <a:p>
            <a:pPr>
              <a:spcAft>
                <a:spcPts val="1200"/>
              </a:spcAft>
            </a:pPr>
            <a:r>
              <a:rPr lang="zh-CN" altLang="en-US" sz="2400" dirty="0"/>
              <a:t>互补原理：</a:t>
            </a:r>
            <a:r>
              <a:rPr lang="en-US" altLang="zh-CN" sz="2400" dirty="0"/>
              <a:t>“</a:t>
            </a:r>
            <a:r>
              <a:rPr lang="zh-CN" altLang="en-US" sz="2400" dirty="0">
                <a:solidFill>
                  <a:srgbClr val="C00000"/>
                </a:solidFill>
              </a:rPr>
              <a:t>一些经典概念的应用不可避免地将排除另一些经典概念的同时应用</a:t>
            </a:r>
            <a:r>
              <a:rPr lang="zh-CN" altLang="en-US" sz="2400" dirty="0"/>
              <a:t>，</a:t>
            </a:r>
            <a:r>
              <a:rPr lang="zh-CN" altLang="en-US" sz="2400" dirty="0">
                <a:solidFill>
                  <a:srgbClr val="0070C0"/>
                </a:solidFill>
              </a:rPr>
              <a:t>而这‘另一些经典概念’在另一些条件下又是描述现象所不可缺少的</a:t>
            </a:r>
            <a:r>
              <a:rPr lang="en-US" altLang="zh-CN" sz="2400" dirty="0">
                <a:solidFill>
                  <a:srgbClr val="0070C0"/>
                </a:solidFill>
              </a:rPr>
              <a:t>;</a:t>
            </a:r>
            <a:r>
              <a:rPr lang="zh-CN" altLang="en-US" sz="2400" dirty="0"/>
              <a:t>必须而且只需将所有这些既互斥、又互补的概念汇集在一起，才能而且定能形成对现象的详尽无遗的描述</a:t>
            </a:r>
            <a:endParaRPr lang="en-US" altLang="zh-CN" sz="2400" dirty="0"/>
          </a:p>
          <a:p>
            <a:pPr>
              <a:spcAft>
                <a:spcPts val="1200"/>
              </a:spcAft>
            </a:pPr>
            <a:r>
              <a:rPr lang="zh-CN" altLang="en-US" sz="2400" dirty="0"/>
              <a:t>玻尔</a:t>
            </a:r>
            <a:r>
              <a:rPr lang="en-US" altLang="zh-CN" sz="2400" dirty="0"/>
              <a:t>:</a:t>
            </a:r>
            <a:r>
              <a:rPr lang="zh-CN" altLang="en-US" sz="2400" dirty="0"/>
              <a:t>银币有正、反两面，在任一时刻我们只能看到其中一面，不能同时看到两个面，而只有当银币的正、反两面都被看到后，才能说我们对这个银币有了较完整的认识</a:t>
            </a:r>
            <a:r>
              <a:rPr lang="en-US" altLang="zh-CN" sz="2400" dirty="0"/>
              <a:t>.</a:t>
            </a:r>
          </a:p>
          <a:p>
            <a:pPr>
              <a:spcAft>
                <a:spcPts val="1200"/>
              </a:spcAft>
            </a:pPr>
            <a:r>
              <a:rPr lang="zh-CN" altLang="en-US" sz="2400" dirty="0"/>
              <a:t>公孙龙</a:t>
            </a:r>
            <a:r>
              <a:rPr lang="en-US" altLang="zh-CN" sz="2400" dirty="0"/>
              <a:t>《</a:t>
            </a:r>
            <a:r>
              <a:rPr lang="zh-CN" altLang="en-US" sz="2400" dirty="0"/>
              <a:t>离坚白</a:t>
            </a:r>
            <a:r>
              <a:rPr lang="en-US" altLang="zh-CN" sz="2400" dirty="0"/>
              <a:t>·</a:t>
            </a:r>
            <a:r>
              <a:rPr lang="zh-CN" altLang="en-US" sz="2400" dirty="0"/>
              <a:t>命题</a:t>
            </a:r>
            <a:r>
              <a:rPr lang="en-US" altLang="zh-CN" sz="2400" dirty="0"/>
              <a:t>》</a:t>
            </a:r>
            <a:r>
              <a:rPr lang="zh-CN" altLang="en-US" sz="2400" dirty="0"/>
              <a:t>：</a:t>
            </a:r>
            <a:r>
              <a:rPr lang="en-US" altLang="zh-CN" sz="2400" dirty="0"/>
              <a:t>“</a:t>
            </a:r>
            <a:r>
              <a:rPr lang="zh-CN" altLang="en-US" sz="2400" dirty="0">
                <a:solidFill>
                  <a:srgbClr val="0070C0"/>
                </a:solidFill>
              </a:rPr>
              <a:t>视不得其所坚，而得其所白者，无坚也</a:t>
            </a:r>
            <a:r>
              <a:rPr lang="en-US" altLang="zh-CN" sz="2400" dirty="0">
                <a:solidFill>
                  <a:srgbClr val="0070C0"/>
                </a:solidFill>
              </a:rPr>
              <a:t>.</a:t>
            </a:r>
            <a:r>
              <a:rPr lang="zh-CN" altLang="en-US" sz="2400" dirty="0">
                <a:solidFill>
                  <a:srgbClr val="0070C0"/>
                </a:solidFill>
              </a:rPr>
              <a:t>抚不得其所白，而得其所坚者，无白也</a:t>
            </a:r>
            <a:r>
              <a:rPr lang="en-US" altLang="zh-CN" sz="2400" dirty="0"/>
              <a:t>”</a:t>
            </a:r>
            <a:r>
              <a:rPr lang="zh-CN" altLang="en-US" sz="2400" dirty="0"/>
              <a:t>意思是说</a:t>
            </a:r>
            <a:r>
              <a:rPr lang="en-US" altLang="zh-CN" sz="2400" dirty="0"/>
              <a:t>:</a:t>
            </a:r>
            <a:r>
              <a:rPr lang="zh-CN" altLang="en-US" sz="2400" dirty="0"/>
              <a:t>看一块白色的硬石块，只能看到它的白的颜色，而不能感到它的坚硬干用手摸它，可以知道它的坚硬，但无法知道它的颜色</a:t>
            </a:r>
            <a:r>
              <a:rPr lang="en-US" altLang="zh-CN" sz="2400" dirty="0"/>
              <a:t>.</a:t>
            </a:r>
            <a:endParaRPr lang="zh-CN" altLang="en-US" sz="2400" dirty="0"/>
          </a:p>
          <a:p>
            <a:pPr>
              <a:spcAft>
                <a:spcPts val="1200"/>
              </a:spcAft>
            </a:pPr>
            <a:endParaRPr lang="zh-CN" altLang="en-US" sz="2400" dirty="0"/>
          </a:p>
        </p:txBody>
      </p:sp>
    </p:spTree>
    <p:extLst>
      <p:ext uri="{BB962C8B-B14F-4D97-AF65-F5344CB8AC3E}">
        <p14:creationId xmlns:p14="http://schemas.microsoft.com/office/powerpoint/2010/main" val="277878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36870"/>
            <a:ext cx="5276814" cy="3416320"/>
          </a:xfrm>
          <a:prstGeom prst="rect">
            <a:avLst/>
          </a:prstGeom>
        </p:spPr>
        <p:txBody>
          <a:bodyPr wrap="square">
            <a:spAutoFit/>
          </a:bodyPr>
          <a:lstStyle/>
          <a:p>
            <a:pPr marL="342900" indent="-342900">
              <a:buFont typeface="Wingdings" panose="05000000000000000000" pitchFamily="2" charset="2"/>
              <a:buChar char="p"/>
            </a:pPr>
            <a:r>
              <a:rPr lang="zh-CN" altLang="en-US" dirty="0">
                <a:latin typeface="+mn-ea"/>
                <a:ea typeface="+mn-ea"/>
              </a:rPr>
              <a:t>惠勒</a:t>
            </a:r>
            <a:r>
              <a:rPr lang="en-US" altLang="zh-CN" dirty="0">
                <a:latin typeface="+mn-ea"/>
                <a:ea typeface="+mn-ea"/>
              </a:rPr>
              <a:t>(Wheeler) </a:t>
            </a:r>
            <a:r>
              <a:rPr lang="zh-CN" altLang="en-US" dirty="0">
                <a:latin typeface="+mn-ea"/>
                <a:ea typeface="+mn-ea"/>
              </a:rPr>
              <a:t>：</a:t>
            </a:r>
            <a:r>
              <a:rPr lang="en-US" altLang="zh-CN" dirty="0">
                <a:latin typeface="+mn-ea"/>
                <a:ea typeface="+mn-ea"/>
              </a:rPr>
              <a:t>“</a:t>
            </a:r>
            <a:r>
              <a:rPr lang="zh-CN" altLang="en-US" dirty="0">
                <a:latin typeface="+mn-ea"/>
                <a:ea typeface="+mn-ea"/>
              </a:rPr>
              <a:t>在西方，互补观念似乎是革命性的。然而，玻尔高兴地发现，在东方，互补观念乃是一种自然的思想方法</a:t>
            </a:r>
            <a:r>
              <a:rPr lang="en-US" altLang="zh-CN" dirty="0">
                <a:latin typeface="+mn-ea"/>
                <a:ea typeface="+mn-ea"/>
              </a:rPr>
              <a:t>.</a:t>
            </a:r>
            <a:r>
              <a:rPr lang="zh-CN" altLang="en-US" dirty="0">
                <a:latin typeface="+mn-ea"/>
                <a:ea typeface="+mn-ea"/>
              </a:rPr>
              <a:t>为了采用象征性的方法来表述互补性，玻尔选择中文的‘阴阳’</a:t>
            </a:r>
            <a:r>
              <a:rPr lang="en-US" altLang="zh-CN" dirty="0">
                <a:latin typeface="+mn-ea"/>
                <a:ea typeface="+mn-ea"/>
              </a:rPr>
              <a:t>…</a:t>
            </a:r>
          </a:p>
          <a:p>
            <a:pPr marL="342900" indent="-342900">
              <a:buFont typeface="Wingdings" panose="05000000000000000000" pitchFamily="2" charset="2"/>
              <a:buChar char="p"/>
            </a:pPr>
            <a:r>
              <a:rPr lang="zh-CN" altLang="en-US" dirty="0">
                <a:latin typeface="+mn-ea"/>
                <a:ea typeface="+mn-ea"/>
              </a:rPr>
              <a:t>在</a:t>
            </a:r>
            <a:r>
              <a:rPr lang="en-US" altLang="zh-CN" dirty="0">
                <a:latin typeface="+mn-ea"/>
                <a:ea typeface="+mn-ea"/>
              </a:rPr>
              <a:t>1937 </a:t>
            </a:r>
            <a:r>
              <a:rPr lang="zh-CN" altLang="en-US" dirty="0">
                <a:latin typeface="+mn-ea"/>
                <a:ea typeface="+mn-ea"/>
              </a:rPr>
              <a:t>年玻尔访华期间，对我国道家思想产生了浓的兴趣，并意识到东西方文化的互补性</a:t>
            </a:r>
            <a:r>
              <a:rPr lang="en-US" altLang="zh-CN" dirty="0">
                <a:latin typeface="+mn-ea"/>
                <a:ea typeface="+mn-ea"/>
              </a:rPr>
              <a:t>.</a:t>
            </a:r>
          </a:p>
        </p:txBody>
      </p:sp>
      <p:pic>
        <p:nvPicPr>
          <p:cNvPr id="4" name="Picture 2" descr="C:\Documents and Settings\Administrator\桌面\T52\0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151666"/>
            <a:ext cx="3829050" cy="52165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51520" y="5358839"/>
            <a:ext cx="8565639" cy="830997"/>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玻尔本人还尝试把互补原理推广到社会科学领域，使它成为具有普遍意义的哲学思想</a:t>
            </a:r>
            <a:r>
              <a:rPr lang="en-US" altLang="zh-CN" dirty="0">
                <a:latin typeface="黑体" panose="02010609060101010101" pitchFamily="49" charset="-122"/>
                <a:ea typeface="黑体" panose="02010609060101010101" pitchFamily="49" charset="-122"/>
              </a:rPr>
              <a:t>.</a:t>
            </a:r>
          </a:p>
        </p:txBody>
      </p:sp>
      <p:sp>
        <p:nvSpPr>
          <p:cNvPr id="6" name="矩形 5"/>
          <p:cNvSpPr/>
          <p:nvPr/>
        </p:nvSpPr>
        <p:spPr>
          <a:xfrm>
            <a:off x="6497597" y="1836695"/>
            <a:ext cx="1467068" cy="400110"/>
          </a:xfrm>
          <a:prstGeom prst="rect">
            <a:avLst/>
          </a:prstGeom>
        </p:spPr>
        <p:txBody>
          <a:bodyPr wrap="none">
            <a:spAutoFit/>
          </a:bodyPr>
          <a:lstStyle/>
          <a:p>
            <a:r>
              <a:rPr lang="zh-CN" altLang="en-US" sz="2000" dirty="0">
                <a:solidFill>
                  <a:schemeClr val="bg1"/>
                </a:solidFill>
              </a:rPr>
              <a:t>对立即互补</a:t>
            </a:r>
          </a:p>
        </p:txBody>
      </p:sp>
    </p:spTree>
    <p:extLst>
      <p:ext uri="{BB962C8B-B14F-4D97-AF65-F5344CB8AC3E}">
        <p14:creationId xmlns:p14="http://schemas.microsoft.com/office/powerpoint/2010/main" val="313265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556792"/>
            <a:ext cx="7488832" cy="1384995"/>
          </a:xfrm>
          <a:prstGeom prst="rect">
            <a:avLst/>
          </a:prstGeom>
        </p:spPr>
        <p:txBody>
          <a:bodyPr wrap="square">
            <a:spAutoFit/>
          </a:bodyPr>
          <a:lstStyle/>
          <a:p>
            <a:r>
              <a:rPr lang="zh-CN" altLang="en-US" sz="2800" dirty="0">
                <a:solidFill>
                  <a:srgbClr val="C00000"/>
                </a:solidFill>
              </a:rPr>
              <a:t>无论是不确定关系，还是互补原理，必然导致</a:t>
            </a:r>
            <a:r>
              <a:rPr lang="en-US" altLang="zh-CN" sz="2800" dirty="0">
                <a:solidFill>
                  <a:srgbClr val="C00000"/>
                </a:solidFill>
              </a:rPr>
              <a:t>"</a:t>
            </a:r>
            <a:r>
              <a:rPr lang="zh-CN" altLang="en-US" sz="2800" dirty="0">
                <a:solidFill>
                  <a:srgbClr val="C00000"/>
                </a:solidFill>
              </a:rPr>
              <a:t>微观理论是统计性的</a:t>
            </a:r>
            <a:r>
              <a:rPr lang="en-US" altLang="zh-CN" sz="2800" dirty="0">
                <a:solidFill>
                  <a:srgbClr val="C00000"/>
                </a:solidFill>
              </a:rPr>
              <a:t>"</a:t>
            </a:r>
            <a:r>
              <a:rPr lang="zh-CN" altLang="en-US" sz="2800" dirty="0">
                <a:solidFill>
                  <a:srgbClr val="C00000"/>
                </a:solidFill>
              </a:rPr>
              <a:t>观念，它与经典物理的</a:t>
            </a:r>
            <a:r>
              <a:rPr lang="en-US" altLang="zh-CN" sz="2800" dirty="0">
                <a:solidFill>
                  <a:srgbClr val="C00000"/>
                </a:solidFill>
              </a:rPr>
              <a:t>"</a:t>
            </a:r>
            <a:r>
              <a:rPr lang="zh-CN" altLang="en-US" sz="2800" dirty="0">
                <a:solidFill>
                  <a:srgbClr val="C00000"/>
                </a:solidFill>
              </a:rPr>
              <a:t>决定性</a:t>
            </a:r>
            <a:r>
              <a:rPr lang="en-US" altLang="zh-CN" sz="2800" dirty="0">
                <a:solidFill>
                  <a:srgbClr val="C00000"/>
                </a:solidFill>
              </a:rPr>
              <a:t>"</a:t>
            </a:r>
            <a:r>
              <a:rPr lang="zh-CN" altLang="en-US" sz="2800" dirty="0">
                <a:solidFill>
                  <a:srgbClr val="C00000"/>
                </a:solidFill>
              </a:rPr>
              <a:t>观念截然不同</a:t>
            </a:r>
            <a:r>
              <a:rPr lang="en-US" altLang="zh-CN" sz="2800" dirty="0">
                <a:solidFill>
                  <a:srgbClr val="C00000"/>
                </a:solidFill>
              </a:rPr>
              <a:t>.</a:t>
            </a:r>
          </a:p>
        </p:txBody>
      </p:sp>
      <p:sp>
        <p:nvSpPr>
          <p:cNvPr id="3" name="文本框 2"/>
          <p:cNvSpPr txBox="1"/>
          <p:nvPr/>
        </p:nvSpPr>
        <p:spPr>
          <a:xfrm>
            <a:off x="827584" y="3573016"/>
            <a:ext cx="7366119" cy="523220"/>
          </a:xfrm>
          <a:prstGeom prst="rect">
            <a:avLst/>
          </a:prstGeom>
          <a:noFill/>
        </p:spPr>
        <p:txBody>
          <a:bodyPr wrap="none" rtlCol="0">
            <a:spAutoFit/>
          </a:bodyPr>
          <a:lstStyle/>
          <a:p>
            <a:r>
              <a:rPr lang="zh-CN" altLang="en-US" sz="2800" dirty="0">
                <a:solidFill>
                  <a:srgbClr val="0070C0"/>
                </a:solidFill>
              </a:rPr>
              <a:t>波函数，统计诠释，态叠加原理，薛定谔方程</a:t>
            </a:r>
          </a:p>
        </p:txBody>
      </p:sp>
    </p:spTree>
    <p:extLst>
      <p:ext uri="{BB962C8B-B14F-4D97-AF65-F5344CB8AC3E}">
        <p14:creationId xmlns:p14="http://schemas.microsoft.com/office/powerpoint/2010/main" val="277255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内容占位符 20"/>
          <p:cNvSpPr>
            <a:spLocks noGrp="1"/>
          </p:cNvSpPr>
          <p:nvPr>
            <p:ph idx="1"/>
          </p:nvPr>
        </p:nvSpPr>
        <p:spPr>
          <a:xfrm>
            <a:off x="323528" y="1412776"/>
            <a:ext cx="8229600" cy="4525962"/>
          </a:xfrm>
        </p:spPr>
        <p:txBody>
          <a:bodyPr>
            <a:normAutofit/>
          </a:bodyPr>
          <a:lstStyle/>
          <a:p>
            <a:pPr>
              <a:spcAft>
                <a:spcPts val="600"/>
              </a:spcAft>
            </a:pPr>
            <a:r>
              <a:rPr lang="zh-CN" altLang="en-US" sz="2400" dirty="0"/>
              <a:t>在</a:t>
            </a:r>
            <a:r>
              <a:rPr lang="zh-CN" altLang="en-US" sz="2400" dirty="0">
                <a:solidFill>
                  <a:srgbClr val="C00000"/>
                </a:solidFill>
              </a:rPr>
              <a:t>宏观系统</a:t>
            </a:r>
            <a:r>
              <a:rPr lang="zh-CN" altLang="en-US" sz="2400" dirty="0"/>
              <a:t>中，只要知道初始条件，就可以给出粒子在任何时刻的位置与动量</a:t>
            </a:r>
            <a:endParaRPr lang="en-US" altLang="zh-CN" sz="2400" dirty="0"/>
          </a:p>
          <a:p>
            <a:pPr>
              <a:spcAft>
                <a:spcPts val="600"/>
              </a:spcAft>
            </a:pPr>
            <a:endParaRPr lang="en-US" altLang="zh-CN" sz="2400" dirty="0"/>
          </a:p>
          <a:p>
            <a:pPr>
              <a:spcAft>
                <a:spcPts val="600"/>
              </a:spcAft>
            </a:pPr>
            <a:r>
              <a:rPr lang="zh-CN" altLang="en-US" sz="2400" dirty="0"/>
              <a:t>对微观粒子，我们</a:t>
            </a:r>
            <a:r>
              <a:rPr lang="zh-CN" altLang="en-US" sz="2400" dirty="0">
                <a:solidFill>
                  <a:srgbClr val="C00000"/>
                </a:solidFill>
              </a:rPr>
              <a:t>不能同时确定</a:t>
            </a:r>
            <a:r>
              <a:rPr lang="zh-CN" altLang="en-US" sz="2400" dirty="0"/>
              <a:t>物质或辐射的位置与动量，不能比海森堡不确定关系所允许的更准确</a:t>
            </a:r>
            <a:r>
              <a:rPr lang="en-US" altLang="zh-CN" sz="2400" dirty="0"/>
              <a:t>.</a:t>
            </a:r>
          </a:p>
          <a:p>
            <a:pPr>
              <a:spcAft>
                <a:spcPts val="600"/>
              </a:spcAft>
            </a:pPr>
            <a:r>
              <a:rPr lang="zh-CN" altLang="en-US" sz="2400" dirty="0"/>
              <a:t>我们只能预言这些粒子的可能行为</a:t>
            </a:r>
            <a:r>
              <a:rPr lang="en-US" altLang="zh-CN" sz="2400" dirty="0"/>
              <a:t>.</a:t>
            </a:r>
            <a:r>
              <a:rPr lang="zh-CN" altLang="en-US" sz="2400" dirty="0"/>
              <a:t>海森伯与玻尔认为，概率性观点在量子物理学中是基本观点</a:t>
            </a:r>
            <a:r>
              <a:rPr lang="en-US" altLang="zh-CN" sz="2400" dirty="0"/>
              <a:t>;</a:t>
            </a:r>
            <a:r>
              <a:rPr lang="zh-CN" altLang="en-US" sz="2400" dirty="0"/>
              <a:t>决定论必须放弃</a:t>
            </a:r>
            <a:r>
              <a:rPr lang="en-US" altLang="zh-CN" sz="2400" dirty="0"/>
              <a:t>.</a:t>
            </a:r>
            <a:r>
              <a:rPr lang="zh-CN" altLang="en-US" sz="2400" dirty="0"/>
              <a:t>这就是量子力学的</a:t>
            </a:r>
            <a:r>
              <a:rPr lang="zh-CN" altLang="en-US" sz="2400" dirty="0">
                <a:solidFill>
                  <a:srgbClr val="C00000"/>
                </a:solidFill>
              </a:rPr>
              <a:t>哥本哈理解释</a:t>
            </a:r>
            <a:r>
              <a:rPr lang="zh-CN" altLang="en-US" sz="2400" dirty="0"/>
              <a:t>的核心内容</a:t>
            </a:r>
            <a:r>
              <a:rPr lang="en-US" altLang="zh-CN" sz="2400" dirty="0"/>
              <a:t>.</a:t>
            </a:r>
            <a:endParaRPr lang="zh-CN" altLang="en-US" sz="2400" dirty="0"/>
          </a:p>
        </p:txBody>
      </p:sp>
      <p:sp>
        <p:nvSpPr>
          <p:cNvPr id="2" name="标题 1"/>
          <p:cNvSpPr>
            <a:spLocks noGrp="1"/>
          </p:cNvSpPr>
          <p:nvPr>
            <p:ph type="title"/>
          </p:nvPr>
        </p:nvSpPr>
        <p:spPr/>
        <p:txBody>
          <a:bodyPr/>
          <a:lstStyle/>
          <a:p>
            <a:r>
              <a:rPr lang="en-US" altLang="zh-CN" dirty="0">
                <a:solidFill>
                  <a:srgbClr val="C00000"/>
                </a:solidFill>
              </a:rPr>
              <a:t>2.3 </a:t>
            </a:r>
            <a:r>
              <a:rPr lang="zh-CN" altLang="en-US" dirty="0">
                <a:solidFill>
                  <a:srgbClr val="C00000"/>
                </a:solidFill>
              </a:rPr>
              <a:t>波函数的统计诠释</a:t>
            </a:r>
          </a:p>
        </p:txBody>
      </p:sp>
      <p:sp>
        <p:nvSpPr>
          <p:cNvPr id="5" name="Text Box 5"/>
          <p:cNvSpPr txBox="1">
            <a:spLocks noChangeArrowheads="1"/>
          </p:cNvSpPr>
          <p:nvPr/>
        </p:nvSpPr>
        <p:spPr bwMode="auto">
          <a:xfrm>
            <a:off x="658375" y="2319263"/>
            <a:ext cx="152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spcAft>
                <a:spcPts val="600"/>
              </a:spcAft>
            </a:pPr>
            <a:r>
              <a:rPr lang="zh-CN" altLang="en-US" dirty="0">
                <a:solidFill>
                  <a:srgbClr val="000000"/>
                </a:solidFill>
              </a:rPr>
              <a:t>经典力学</a:t>
            </a:r>
          </a:p>
        </p:txBody>
      </p:sp>
      <p:sp>
        <p:nvSpPr>
          <p:cNvPr id="6" name="AutoShape 6"/>
          <p:cNvSpPr>
            <a:spLocks noChangeArrowheads="1"/>
          </p:cNvSpPr>
          <p:nvPr/>
        </p:nvSpPr>
        <p:spPr bwMode="auto">
          <a:xfrm>
            <a:off x="2258575" y="2409146"/>
            <a:ext cx="914400" cy="2286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Aft>
                <a:spcPts val="600"/>
              </a:spcAft>
            </a:pPr>
            <a:endParaRPr lang="zh-CN" altLang="en-US"/>
          </a:p>
        </p:txBody>
      </p:sp>
      <p:sp>
        <p:nvSpPr>
          <p:cNvPr id="7" name="Text Box 7"/>
          <p:cNvSpPr txBox="1">
            <a:spLocks noChangeArrowheads="1"/>
          </p:cNvSpPr>
          <p:nvPr/>
        </p:nvSpPr>
        <p:spPr bwMode="auto">
          <a:xfrm>
            <a:off x="3249175" y="2256746"/>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spcAft>
                <a:spcPts val="600"/>
              </a:spcAft>
            </a:pPr>
            <a:r>
              <a:rPr lang="zh-CN" altLang="en-US" dirty="0">
                <a:solidFill>
                  <a:srgbClr val="000000"/>
                </a:solidFill>
              </a:rPr>
              <a:t>决定论、因果律</a:t>
            </a:r>
          </a:p>
        </p:txBody>
      </p:sp>
      <p:sp>
        <p:nvSpPr>
          <p:cNvPr id="8" name="Text Box 8"/>
          <p:cNvSpPr txBox="1">
            <a:spLocks noChangeArrowheads="1"/>
          </p:cNvSpPr>
          <p:nvPr/>
        </p:nvSpPr>
        <p:spPr bwMode="auto">
          <a:xfrm>
            <a:off x="734575" y="4941168"/>
            <a:ext cx="152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spcAft>
                <a:spcPts val="600"/>
              </a:spcAft>
            </a:pPr>
            <a:r>
              <a:rPr lang="zh-CN" altLang="en-US" dirty="0">
                <a:solidFill>
                  <a:srgbClr val="000000"/>
                </a:solidFill>
              </a:rPr>
              <a:t>量子力学微观系统</a:t>
            </a:r>
          </a:p>
        </p:txBody>
      </p:sp>
      <p:sp>
        <p:nvSpPr>
          <p:cNvPr id="9" name="AutoShape 9"/>
          <p:cNvSpPr>
            <a:spLocks noChangeArrowheads="1"/>
          </p:cNvSpPr>
          <p:nvPr/>
        </p:nvSpPr>
        <p:spPr bwMode="auto">
          <a:xfrm>
            <a:off x="2334775" y="5093568"/>
            <a:ext cx="914400" cy="2286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Aft>
                <a:spcPts val="600"/>
              </a:spcAft>
            </a:pPr>
            <a:endParaRPr lang="zh-CN" altLang="en-US"/>
          </a:p>
        </p:txBody>
      </p:sp>
      <p:sp>
        <p:nvSpPr>
          <p:cNvPr id="10" name="Text Box 10"/>
          <p:cNvSpPr txBox="1">
            <a:spLocks noChangeArrowheads="1"/>
          </p:cNvSpPr>
          <p:nvPr/>
        </p:nvSpPr>
        <p:spPr bwMode="auto">
          <a:xfrm>
            <a:off x="3325375" y="494116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spcAft>
                <a:spcPts val="600"/>
              </a:spcAft>
            </a:pPr>
            <a:r>
              <a:rPr lang="zh-CN" altLang="en-US" dirty="0">
                <a:solidFill>
                  <a:srgbClr val="000000"/>
                </a:solidFill>
              </a:rPr>
              <a:t>几率性、统计律</a:t>
            </a:r>
          </a:p>
        </p:txBody>
      </p:sp>
    </p:spTree>
    <p:extLst>
      <p:ext uri="{BB962C8B-B14F-4D97-AF65-F5344CB8AC3E}">
        <p14:creationId xmlns:p14="http://schemas.microsoft.com/office/powerpoint/2010/main" val="274823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solidFill>
                      <a:srgbClr val="0070C0"/>
                    </a:solidFill>
                    <a:latin typeface="+mn-ea"/>
                  </a:rPr>
                  <a:t>电子的单缝衍射</a:t>
                </a:r>
                <a:r>
                  <a:rPr lang="zh-CN" altLang="en-US" sz="2400" dirty="0">
                    <a:latin typeface="+mn-ea"/>
                  </a:rPr>
                  <a:t>：</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𝑝</m:t>
                    </m:r>
                  </m:oMath>
                </a14:m>
                <a:r>
                  <a:rPr lang="zh-CN" altLang="en-US" sz="2400" dirty="0">
                    <a:latin typeface="+mn-ea"/>
                  </a:rPr>
                  <a:t>的不确定性</a:t>
                </a:r>
                <a14:m>
                  <m:oMath xmlns:m="http://schemas.openxmlformats.org/officeDocument/2006/math">
                    <m:r>
                      <a:rPr lang="zh-CN" altLang="en-US" sz="2400" i="1" smtClean="0">
                        <a:latin typeface="Cambria Math" panose="02040503050406030204" pitchFamily="18" charset="0"/>
                      </a:rPr>
                      <m:t>⟶</m:t>
                    </m:r>
                  </m:oMath>
                </a14:m>
                <a:r>
                  <a:rPr lang="zh-CN" altLang="en-US" sz="2400" dirty="0">
                    <a:latin typeface="+mn-ea"/>
                  </a:rPr>
                  <a:t>不能精确确定电子落在屏上的位置，不确定性中又有完全的确定性</a:t>
                </a:r>
                <a:r>
                  <a:rPr lang="en-US" altLang="zh-CN" sz="2400" dirty="0">
                    <a:latin typeface="+mn-ea"/>
                  </a:rPr>
                  <a:t>:</a:t>
                </a:r>
                <a:r>
                  <a:rPr lang="zh-CN" altLang="en-US" sz="2400" dirty="0">
                    <a:latin typeface="+mn-ea"/>
                  </a:rPr>
                  <a:t>譬如，电子落入中区的概率是完全确定的</a:t>
                </a:r>
                <a:r>
                  <a:rPr lang="en-US" altLang="zh-CN" sz="2400" dirty="0">
                    <a:latin typeface="+mn-ea"/>
                  </a:rPr>
                  <a:t>.</a:t>
                </a:r>
                <a:r>
                  <a:rPr lang="zh-CN" altLang="en-US" sz="2400" dirty="0">
                    <a:latin typeface="+mn-ea"/>
                  </a:rPr>
                  <a:t>（波的干涉条纹）</a:t>
                </a:r>
                <a:endParaRPr lang="en-US" altLang="zh-CN" sz="2400" dirty="0">
                  <a:latin typeface="+mn-ea"/>
                </a:endParaRPr>
              </a:p>
              <a:p>
                <a:r>
                  <a:rPr lang="zh-CN" altLang="en-US" sz="2400" dirty="0">
                    <a:solidFill>
                      <a:srgbClr val="0070C0"/>
                    </a:solidFill>
                    <a:latin typeface="+mn-ea"/>
                  </a:rPr>
                  <a:t>粒子的衰变</a:t>
                </a:r>
                <a:r>
                  <a:rPr lang="zh-CN" altLang="en-US" sz="2400" dirty="0">
                    <a:latin typeface="+mn-ea"/>
                  </a:rPr>
                  <a:t>：能级宽度为</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𝐸</m:t>
                    </m:r>
                    <m:r>
                      <a:rPr lang="zh-CN" altLang="en-US" sz="2400" i="1">
                        <a:latin typeface="Cambria Math" panose="02040503050406030204" pitchFamily="18" charset="0"/>
                      </a:rPr>
                      <m:t>⟶</m:t>
                    </m:r>
                  </m:oMath>
                </a14:m>
                <a:r>
                  <a:rPr lang="zh-CN" altLang="en-US" sz="2400" dirty="0">
                    <a:latin typeface="+mn-ea"/>
                  </a:rPr>
                  <a:t>寿命为</a:t>
                </a:r>
                <a14:m>
                  <m:oMath xmlns:m="http://schemas.openxmlformats.org/officeDocument/2006/math">
                    <m:r>
                      <m:rPr>
                        <m:sty m:val="p"/>
                      </m:rPr>
                      <a:rPr lang="en-US" altLang="zh-CN" sz="2400" b="0" i="0" dirty="0" smtClean="0">
                        <a:latin typeface="Cambria Math" panose="02040503050406030204" pitchFamily="18" charset="0"/>
                      </a:rPr>
                      <m:t>Δ</m:t>
                    </m:r>
                    <m:r>
                      <a:rPr lang="en-US" altLang="zh-CN" sz="2400" b="0" i="1" dirty="0" smtClean="0">
                        <a:latin typeface="Cambria Math" panose="02040503050406030204" pitchFamily="18" charset="0"/>
                      </a:rPr>
                      <m:t>𝑡</m:t>
                    </m:r>
                  </m:oMath>
                </a14:m>
                <a:r>
                  <a:rPr lang="en-US" altLang="zh-CN" sz="2400" dirty="0">
                    <a:latin typeface="+mn-ea"/>
                  </a:rPr>
                  <a:t>. </a:t>
                </a:r>
                <a:r>
                  <a:rPr lang="zh-CN" altLang="en-US" sz="2400" dirty="0">
                    <a:latin typeface="+mn-ea"/>
                  </a:rPr>
                  <a:t>在</a:t>
                </a:r>
                <a14:m>
                  <m:oMath xmlns:m="http://schemas.openxmlformats.org/officeDocument/2006/math">
                    <m:r>
                      <m:rPr>
                        <m:sty m:val="p"/>
                      </m:rPr>
                      <a:rPr lang="en-US" altLang="zh-CN" sz="2400" dirty="0">
                        <a:latin typeface="Cambria Math" panose="02040503050406030204" pitchFamily="18" charset="0"/>
                      </a:rPr>
                      <m:t>Δ</m:t>
                    </m:r>
                    <m:r>
                      <a:rPr lang="en-US" altLang="zh-CN" sz="2400" i="1" dirty="0">
                        <a:latin typeface="Cambria Math" panose="02040503050406030204" pitchFamily="18" charset="0"/>
                      </a:rPr>
                      <m:t>𝑡</m:t>
                    </m:r>
                  </m:oMath>
                </a14:m>
                <a:r>
                  <a:rPr lang="zh-CN" altLang="en-US" sz="2400" dirty="0">
                    <a:latin typeface="+mn-ea"/>
                  </a:rPr>
                  <a:t>时间何时衰变</a:t>
                </a:r>
                <a:r>
                  <a:rPr lang="en-US" altLang="zh-CN" sz="2400" dirty="0">
                    <a:latin typeface="+mn-ea"/>
                  </a:rPr>
                  <a:t>(</a:t>
                </a:r>
                <a:r>
                  <a:rPr lang="zh-CN" altLang="en-US" sz="2400" dirty="0">
                    <a:latin typeface="+mn-ea"/>
                  </a:rPr>
                  <a:t>或者，是否跃迁到低能态</a:t>
                </a:r>
                <a:r>
                  <a:rPr lang="en-US" altLang="zh-CN" sz="2400" dirty="0">
                    <a:latin typeface="+mn-ea"/>
                  </a:rPr>
                  <a:t>)</a:t>
                </a:r>
                <a:r>
                  <a:rPr lang="zh-CN" altLang="en-US" sz="2400" dirty="0">
                    <a:latin typeface="+mn-ea"/>
                  </a:rPr>
                  <a:t>是完全不确定的</a:t>
                </a:r>
                <a:r>
                  <a:rPr lang="en-US" altLang="zh-CN" sz="2400" dirty="0">
                    <a:latin typeface="+mn-ea"/>
                  </a:rPr>
                  <a:t>.</a:t>
                </a:r>
                <a:r>
                  <a:rPr lang="zh-CN" altLang="en-US" sz="2400" dirty="0">
                    <a:latin typeface="+mn-ea"/>
                  </a:rPr>
                  <a:t>不过，它的衰变概率则是完全确定的</a:t>
                </a:r>
                <a:r>
                  <a:rPr lang="en-US" altLang="zh-CN" sz="2400" dirty="0">
                    <a:latin typeface="+mn-ea"/>
                  </a:rPr>
                  <a:t>.</a:t>
                </a:r>
              </a:p>
              <a:p>
                <a:r>
                  <a:rPr lang="zh-CN" altLang="en-US" sz="2400" dirty="0">
                    <a:solidFill>
                      <a:srgbClr val="C00000"/>
                    </a:solidFill>
                    <a:latin typeface="+mn-ea"/>
                  </a:rPr>
                  <a:t>波粒二象性必然导致事物的统计解释</a:t>
                </a:r>
                <a:r>
                  <a:rPr lang="en-US" altLang="zh-CN" sz="2400" dirty="0">
                    <a:solidFill>
                      <a:srgbClr val="C00000"/>
                    </a:solidFill>
                    <a:latin typeface="+mn-ea"/>
                  </a:rPr>
                  <a:t>:</a:t>
                </a:r>
                <a:r>
                  <a:rPr lang="zh-CN" altLang="en-US" sz="2400" dirty="0">
                    <a:solidFill>
                      <a:srgbClr val="C00000"/>
                    </a:solidFill>
                    <a:latin typeface="+mn-ea"/>
                  </a:rPr>
                  <a:t>统计性把波与粒子两个截然不同的经典概念联系了起来</a:t>
                </a:r>
                <a:r>
                  <a:rPr lang="en-US" altLang="zh-CN" sz="2400" dirty="0">
                    <a:solidFill>
                      <a:srgbClr val="C00000"/>
                    </a:solidFill>
                    <a:latin typeface="+mn-ea"/>
                  </a:rPr>
                  <a:t>.</a:t>
                </a:r>
              </a:p>
              <a:p>
                <a:r>
                  <a:rPr lang="zh-CN" altLang="en-US" sz="2400" dirty="0">
                    <a:latin typeface="+mn-ea"/>
                  </a:rPr>
                  <a:t>单电子衍射，一个电子的行为是波还是粒子？</a:t>
                </a:r>
                <a:endParaRPr lang="en-US" altLang="zh-CN" sz="2400" dirty="0">
                  <a:latin typeface="+mn-ea"/>
                </a:endParaRPr>
              </a:p>
              <a:p>
                <a:r>
                  <a:rPr lang="zh-CN" altLang="en-US" sz="2400" dirty="0">
                    <a:latin typeface="+mn-ea"/>
                  </a:rPr>
                  <a:t>物质波的必然结果</a:t>
                </a:r>
                <a:r>
                  <a:rPr lang="en-US" altLang="zh-CN" sz="2400" dirty="0">
                    <a:latin typeface="+mn-ea"/>
                  </a:rPr>
                  <a:t>——</a:t>
                </a:r>
                <a:r>
                  <a:rPr lang="zh-CN" altLang="en-US" sz="2400" dirty="0">
                    <a:latin typeface="+mn-ea"/>
                  </a:rPr>
                  <a:t>概率波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84784"/>
                <a:ext cx="8536201" cy="5202528"/>
              </a:xfrm>
              <a:blipFill rotWithShape="0">
                <a:blip r:embed="rId2"/>
                <a:stretch>
                  <a:fillRect l="-999" t="-129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不确定性中的确定性</a:t>
            </a:r>
            <a:r>
              <a:rPr lang="en-US" altLang="zh-CN" sz="2800" dirty="0"/>
              <a:t>——</a:t>
            </a:r>
            <a:r>
              <a:rPr lang="zh-CN" altLang="en-US" sz="2800" dirty="0"/>
              <a:t>概率</a:t>
            </a:r>
          </a:p>
        </p:txBody>
      </p:sp>
      <p:pic>
        <p:nvPicPr>
          <p:cNvPr id="5" name="图片 4"/>
          <p:cNvPicPr>
            <a:picLocks noChangeAspect="1"/>
          </p:cNvPicPr>
          <p:nvPr/>
        </p:nvPicPr>
        <p:blipFill>
          <a:blip r:embed="rId3"/>
          <a:stretch>
            <a:fillRect/>
          </a:stretch>
        </p:blipFill>
        <p:spPr>
          <a:xfrm>
            <a:off x="2195736" y="1988840"/>
            <a:ext cx="5328592" cy="3908345"/>
          </a:xfrm>
          <a:prstGeom prst="rect">
            <a:avLst/>
          </a:prstGeom>
        </p:spPr>
      </p:pic>
    </p:spTree>
    <p:extLst>
      <p:ext uri="{BB962C8B-B14F-4D97-AF65-F5344CB8AC3E}">
        <p14:creationId xmlns:p14="http://schemas.microsoft.com/office/powerpoint/2010/main" val="16640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zh-CN" altLang="en-US" sz="2400" dirty="0"/>
                  <a:t>经典理论告诉我们，</a:t>
                </a:r>
                <a:r>
                  <a:rPr lang="zh-CN" altLang="en-US" sz="2400" dirty="0">
                    <a:solidFill>
                      <a:srgbClr val="0070C0"/>
                    </a:solidFill>
                  </a:rPr>
                  <a:t>电磁波的能量流</a:t>
                </a:r>
                <a:r>
                  <a:rPr lang="en-US" altLang="zh-CN" sz="2400" dirty="0"/>
                  <a:t>(</a:t>
                </a:r>
                <a:r>
                  <a:rPr lang="zh-CN" altLang="en-US" sz="2400" dirty="0"/>
                  <a:t>单位时间单位面积上的能量大小</a:t>
                </a:r>
                <a:r>
                  <a:rPr lang="en-US" altLang="zh-CN" sz="2400" dirty="0"/>
                  <a:t>)</a:t>
                </a:r>
                <a:r>
                  <a:rPr lang="zh-CN" altLang="en-US" sz="2400" dirty="0">
                    <a:solidFill>
                      <a:srgbClr val="0070C0"/>
                    </a:solidFill>
                  </a:rPr>
                  <a:t>正比于波的电场强度平方</a:t>
                </a:r>
                <a:r>
                  <a:rPr lang="zh-CN" altLang="en-US" sz="2400" dirty="0"/>
                  <a:t>，即</a:t>
                </a:r>
                <a14:m>
                  <m:oMath xmlns:m="http://schemas.openxmlformats.org/officeDocument/2006/math">
                    <m:sSup>
                      <m:sSupPr>
                        <m:ctrlPr>
                          <a:rPr lang="en-US" altLang="zh-CN" sz="2400" b="0" i="1" dirty="0" smtClean="0">
                            <a:latin typeface="Cambria Math" panose="02040503050406030204" pitchFamily="18" charset="0"/>
                          </a:rPr>
                        </m:ctrlPr>
                      </m:sSupPr>
                      <m:e>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𝑬</m:t>
                            </m:r>
                          </m:e>
                        </m:d>
                      </m:e>
                      <m:sup>
                        <m:r>
                          <a:rPr lang="en-US" altLang="zh-CN" sz="2400" b="0" i="0" dirty="0" smtClean="0">
                            <a:latin typeface="Cambria Math" panose="02040503050406030204" pitchFamily="18" charset="0"/>
                          </a:rPr>
                          <m:t>2</m:t>
                        </m:r>
                      </m:sup>
                    </m:sSup>
                  </m:oMath>
                </a14:m>
                <a:endParaRPr lang="en-US" altLang="zh-CN" sz="2400" dirty="0"/>
              </a:p>
              <a:p>
                <a:r>
                  <a:rPr lang="zh-CN" altLang="en-US" sz="2400" dirty="0"/>
                  <a:t>粒子观点，</a:t>
                </a:r>
                <a14:m>
                  <m:oMath xmlns:m="http://schemas.openxmlformats.org/officeDocument/2006/math">
                    <m:sSup>
                      <m:sSupPr>
                        <m:ctrlPr>
                          <a:rPr lang="en-US" altLang="zh-CN" sz="2400" i="1" dirty="0" smtClean="0">
                            <a:solidFill>
                              <a:srgbClr val="C00000"/>
                            </a:solidFill>
                            <a:latin typeface="Cambria Math" panose="02040503050406030204" pitchFamily="18" charset="0"/>
                          </a:rPr>
                        </m:ctrlPr>
                      </m:sSupPr>
                      <m:e>
                        <m:d>
                          <m:dPr>
                            <m:begChr m:val="|"/>
                            <m:endChr m:val="|"/>
                            <m:ctrlPr>
                              <a:rPr lang="en-US" altLang="zh-CN" sz="2400" i="1" dirty="0">
                                <a:solidFill>
                                  <a:srgbClr val="C00000"/>
                                </a:solidFill>
                                <a:latin typeface="Cambria Math" panose="02040503050406030204" pitchFamily="18" charset="0"/>
                              </a:rPr>
                            </m:ctrlPr>
                          </m:dPr>
                          <m:e>
                            <m:r>
                              <a:rPr lang="en-US" altLang="zh-CN" sz="2400" b="1" i="1" dirty="0">
                                <a:solidFill>
                                  <a:srgbClr val="C00000"/>
                                </a:solidFill>
                                <a:latin typeface="Cambria Math" panose="02040503050406030204" pitchFamily="18" charset="0"/>
                              </a:rPr>
                              <m:t>𝑬</m:t>
                            </m:r>
                          </m:e>
                        </m:d>
                      </m:e>
                      <m:sup>
                        <m:r>
                          <a:rPr lang="en-US" altLang="zh-CN" sz="2400" dirty="0">
                            <a:solidFill>
                              <a:srgbClr val="C00000"/>
                            </a:solidFill>
                            <a:latin typeface="Cambria Math" panose="02040503050406030204" pitchFamily="18" charset="0"/>
                          </a:rPr>
                          <m:t>2</m:t>
                        </m:r>
                      </m:sup>
                    </m:sSup>
                    <m:r>
                      <a:rPr lang="en-US" altLang="zh-CN" sz="2400" i="1" dirty="0" smtClean="0">
                        <a:solidFill>
                          <a:srgbClr val="C00000"/>
                        </a:solidFill>
                        <a:latin typeface="Cambria Math" panose="02040503050406030204" pitchFamily="18" charset="0"/>
                      </a:rPr>
                      <m:t>~</m:t>
                    </m:r>
                    <m:r>
                      <a:rPr lang="en-US" altLang="zh-CN" sz="2400" i="1" dirty="0" smtClean="0">
                        <a:solidFill>
                          <a:srgbClr val="C00000"/>
                        </a:solidFill>
                        <a:latin typeface="Cambria Math" panose="02040503050406030204" pitchFamily="18" charset="0"/>
                      </a:rPr>
                      <m:t>h</m:t>
                    </m:r>
                    <m:r>
                      <a:rPr lang="en-US" altLang="zh-CN" sz="2400" b="0" i="1" dirty="0" smtClean="0">
                        <a:solidFill>
                          <a:srgbClr val="C00000"/>
                        </a:solidFill>
                        <a:latin typeface="Cambria Math" panose="02040503050406030204" pitchFamily="18" charset="0"/>
                      </a:rPr>
                      <m:t>𝜈</m:t>
                    </m:r>
                    <m:r>
                      <a:rPr lang="en-US" altLang="zh-CN" sz="2400" i="1" dirty="0" smtClean="0">
                        <a:solidFill>
                          <a:srgbClr val="C00000"/>
                        </a:solidFill>
                        <a:latin typeface="Cambria Math" panose="02040503050406030204" pitchFamily="18" charset="0"/>
                      </a:rPr>
                      <m:t>𝑁</m:t>
                    </m:r>
                  </m:oMath>
                </a14:m>
                <a:r>
                  <a:rPr lang="zh-CN" altLang="en-US" sz="2400" dirty="0"/>
                  <a:t>， 其中</a:t>
                </a:r>
                <a:r>
                  <a:rPr lang="en-US" altLang="zh-CN" sz="2400" dirty="0"/>
                  <a:t>N </a:t>
                </a:r>
                <a:r>
                  <a:rPr lang="zh-CN" altLang="en-US" sz="2400" dirty="0"/>
                  <a:t>是光子的通量，即单位时间穿过垂直传播方向的单位面积的光子数</a:t>
                </a:r>
                <a:r>
                  <a:rPr lang="en-US" altLang="zh-CN" sz="2400" dirty="0"/>
                  <a:t>.</a:t>
                </a:r>
              </a:p>
              <a:p>
                <a:r>
                  <a:rPr lang="zh-CN" altLang="en-US" sz="2400" dirty="0"/>
                  <a:t>俩如，一束非常弱的紫外光，单个光子能量为</a:t>
                </a:r>
                <a14:m>
                  <m:oMath xmlns:m="http://schemas.openxmlformats.org/officeDocument/2006/math">
                    <m:r>
                      <a:rPr lang="en-US" altLang="zh-CN" sz="2400" i="1" dirty="0" smtClean="0">
                        <a:latin typeface="Cambria Math" panose="02040503050406030204" pitchFamily="18" charset="0"/>
                      </a:rPr>
                      <m:t>h</m:t>
                    </m:r>
                    <m:r>
                      <a:rPr lang="en-US" altLang="zh-CN" sz="2400" b="0" i="1" dirty="0" smtClean="0">
                        <a:latin typeface="Cambria Math" panose="02040503050406030204" pitchFamily="18" charset="0"/>
                      </a:rPr>
                      <m:t>𝜈</m:t>
                    </m:r>
                    <m:r>
                      <a:rPr lang="en-US" altLang="zh-CN" sz="2400" i="1" dirty="0" smtClean="0">
                        <a:latin typeface="Cambria Math" panose="02040503050406030204" pitchFamily="18" charset="0"/>
                      </a:rPr>
                      <m:t>= </m:t>
                    </m:r>
                    <m:r>
                      <a:rPr lang="en-US" altLang="zh-CN" sz="2400" i="1" dirty="0">
                        <a:latin typeface="Cambria Math" panose="02040503050406030204" pitchFamily="18" charset="0"/>
                      </a:rPr>
                      <m:t>5 </m:t>
                    </m:r>
                    <m:r>
                      <a:rPr lang="en-US" altLang="zh-CN" sz="2400" i="1" dirty="0">
                        <a:latin typeface="Cambria Math" panose="02040503050406030204" pitchFamily="18" charset="0"/>
                      </a:rPr>
                      <m:t>𝑒𝑉</m:t>
                    </m:r>
                  </m:oMath>
                </a14:m>
                <a:r>
                  <a:rPr lang="zh-CN" altLang="en-US" sz="2400" dirty="0"/>
                  <a:t>，光强为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10</m:t>
                        </m:r>
                      </m:e>
                      <m:sup>
                        <m:r>
                          <a:rPr lang="en-US" altLang="zh-CN" sz="2400" i="1">
                            <a:latin typeface="Cambria Math" panose="02040503050406030204" pitchFamily="18" charset="0"/>
                          </a:rPr>
                          <m:t>−13</m:t>
                        </m:r>
                      </m:sup>
                    </m:sSup>
                    <m:r>
                      <m:rPr>
                        <m:sty m:val="p"/>
                      </m:rPr>
                      <a:rPr lang="en-US" altLang="zh-CN" sz="2400" i="0">
                        <a:latin typeface="Cambria Math" panose="02040503050406030204" pitchFamily="18" charset="0"/>
                      </a:rPr>
                      <m:t>W</m:t>
                    </m:r>
                    <m:r>
                      <a:rPr lang="en-US" altLang="zh-CN" sz="2400" b="0" i="0" smtClean="0">
                        <a:latin typeface="Cambria Math" panose="02040503050406030204" pitchFamily="18" charset="0"/>
                      </a:rPr>
                      <m:t>/</m:t>
                    </m:r>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m</m:t>
                        </m:r>
                      </m:e>
                      <m:sup>
                        <m:r>
                          <a:rPr lang="en-US" altLang="zh-CN" sz="2400" b="0" i="0" smtClean="0">
                            <a:latin typeface="Cambria Math" panose="02040503050406030204" pitchFamily="18" charset="0"/>
                          </a:rPr>
                          <m:t>2</m:t>
                        </m:r>
                      </m:sup>
                    </m:sSup>
                    <m:r>
                      <a:rPr lang="en-US" altLang="zh-CN" sz="2400" i="1">
                        <a:latin typeface="Cambria Math" panose="02040503050406030204" pitchFamily="18" charset="0"/>
                      </a:rPr>
                      <m:t> </m:t>
                    </m:r>
                  </m:oMath>
                </a14:m>
                <a:r>
                  <a:rPr lang="en-US" altLang="zh-CN" sz="2400" dirty="0"/>
                  <a:t>, </a:t>
                </a:r>
                <a:r>
                  <a:rPr lang="zh-CN" altLang="en-US" sz="2400" dirty="0"/>
                  <a:t>相当于地球表面上星光强度的一亿分之一</a:t>
                </a:r>
              </a:p>
              <a:p>
                <a:r>
                  <a:rPr lang="en-US" altLang="zh-CN" sz="2400" dirty="0"/>
                  <a:t>N </a:t>
                </a:r>
                <a:r>
                  <a:rPr lang="zh-CN" altLang="en-US" sz="2400" dirty="0"/>
                  <a:t>为</a:t>
                </a:r>
                <a:r>
                  <a:rPr lang="en-US" altLang="zh-CN" sz="2400" dirty="0"/>
                  <a:t>12.5 </a:t>
                </a:r>
                <a14:m>
                  <m:oMath xmlns:m="http://schemas.openxmlformats.org/officeDocument/2006/math">
                    <m:r>
                      <m:rPr>
                        <m:sty m:val="p"/>
                      </m:rPr>
                      <a:rPr lang="en-US" altLang="zh-CN" sz="2400" i="0" dirty="0" smtClean="0">
                        <a:latin typeface="Cambria Math" panose="02040503050406030204" pitchFamily="18" charset="0"/>
                      </a:rPr>
                      <m:t>c</m:t>
                    </m:r>
                    <m:sSup>
                      <m:sSupPr>
                        <m:ctrlPr>
                          <a:rPr lang="en-US" altLang="zh-CN" sz="2400" b="0" i="1" dirty="0" smtClean="0">
                            <a:latin typeface="Cambria Math" panose="02040503050406030204" pitchFamily="18" charset="0"/>
                          </a:rPr>
                        </m:ctrlPr>
                      </m:sSupPr>
                      <m:e>
                        <m:r>
                          <m:rPr>
                            <m:sty m:val="p"/>
                          </m:rPr>
                          <a:rPr lang="en-US" altLang="zh-CN" sz="2400" i="0" dirty="0" smtClean="0">
                            <a:latin typeface="Cambria Math" panose="02040503050406030204" pitchFamily="18" charset="0"/>
                          </a:rPr>
                          <m:t>m</m:t>
                        </m:r>
                      </m:e>
                      <m:sup>
                        <m:r>
                          <a:rPr lang="en-US" altLang="zh-CN" sz="2400" b="0" i="0" dirty="0" smtClean="0">
                            <a:latin typeface="Cambria Math" panose="02040503050406030204" pitchFamily="18" charset="0"/>
                          </a:rPr>
                          <m:t>−2</m:t>
                        </m:r>
                      </m:sup>
                    </m:sSup>
                    <m:r>
                      <a:rPr lang="en-US" altLang="zh-CN" sz="2400" b="0" i="0"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m:rPr>
                            <m:sty m:val="p"/>
                          </m:rPr>
                          <a:rPr lang="en-US" altLang="zh-CN" sz="2400" b="0" i="0" dirty="0" smtClean="0">
                            <a:latin typeface="Cambria Math" panose="02040503050406030204" pitchFamily="18" charset="0"/>
                          </a:rPr>
                          <m:t>s</m:t>
                        </m:r>
                      </m:e>
                      <m:sup>
                        <m:r>
                          <a:rPr lang="en-US" altLang="zh-CN" sz="2400" b="0" i="0" dirty="0" smtClean="0">
                            <a:latin typeface="Cambria Math" panose="02040503050406030204" pitchFamily="18" charset="0"/>
                          </a:rPr>
                          <m:t>−1</m:t>
                        </m:r>
                      </m:sup>
                    </m:sSup>
                    <m:r>
                      <a:rPr lang="zh-CN" altLang="en-US" sz="2400" b="0" i="1" dirty="0" smtClean="0">
                        <a:latin typeface="Cambria Math" panose="02040503050406030204" pitchFamily="18" charset="0"/>
                      </a:rPr>
                      <m:t>，</m:t>
                    </m:r>
                  </m:oMath>
                </a14:m>
                <a:r>
                  <a:rPr lang="zh-CN" altLang="en-US" sz="2400" dirty="0"/>
                  <a:t>量子化光子出现非整数？</a:t>
                </a:r>
                <a:endParaRPr lang="en-US" altLang="zh-CN" sz="2400" dirty="0"/>
              </a:p>
              <a:p>
                <a:r>
                  <a:rPr lang="zh-CN" altLang="en-US" sz="2400" dirty="0"/>
                  <a:t>唯一的解释只能表明，</a:t>
                </a:r>
                <a:r>
                  <a:rPr lang="en-US" altLang="zh-CN" sz="2400" dirty="0"/>
                  <a:t>N</a:t>
                </a:r>
                <a:r>
                  <a:rPr lang="zh-CN" altLang="en-US" sz="2400" dirty="0"/>
                  <a:t>是个平均值，其中包含概率的概念，</a:t>
                </a:r>
                <a:r>
                  <a:rPr lang="en-US" altLang="zh-CN" sz="2400" dirty="0"/>
                  <a:t>N</a:t>
                </a:r>
                <a:r>
                  <a:rPr lang="zh-CN" altLang="en-US" sz="2400" dirty="0"/>
                  <a:t>在</a:t>
                </a:r>
                <a:r>
                  <a:rPr lang="en-US" altLang="zh-CN" sz="2400" dirty="0"/>
                  <a:t>12 </a:t>
                </a:r>
                <a:r>
                  <a:rPr lang="zh-CN" altLang="en-US" sz="2400" dirty="0"/>
                  <a:t>附近变动，平均值是</a:t>
                </a:r>
                <a:r>
                  <a:rPr lang="en-US" altLang="zh-CN" sz="2400" dirty="0"/>
                  <a:t>12.5. </a:t>
                </a:r>
              </a:p>
              <a:p>
                <a:r>
                  <a:rPr lang="en-US" altLang="zh-CN" sz="2400" dirty="0"/>
                  <a:t>N</a:t>
                </a:r>
                <a:r>
                  <a:rPr lang="zh-CN" altLang="en-US" sz="2400" dirty="0"/>
                  <a:t>量度单光子在单位时间内穿过单位面积的概率</a:t>
                </a:r>
                <a:r>
                  <a:rPr lang="en-US" altLang="zh-CN" sz="2400" dirty="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405724"/>
                <a:ext cx="8064896" cy="5119619"/>
              </a:xfrm>
              <a:blipFill rotWithShape="0">
                <a:blip r:embed="rId2"/>
                <a:stretch>
                  <a:fillRect l="-1059" t="-13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光的辐射</a:t>
            </a:r>
            <a:r>
              <a:rPr lang="en-US" altLang="zh-CN" sz="2800" dirty="0"/>
              <a:t>——</a:t>
            </a:r>
            <a:r>
              <a:rPr lang="zh-CN" altLang="en-US" sz="2800" dirty="0"/>
              <a:t>光子的概率</a:t>
            </a:r>
          </a:p>
        </p:txBody>
      </p:sp>
    </p:spTree>
    <p:extLst>
      <p:ext uri="{BB962C8B-B14F-4D97-AF65-F5344CB8AC3E}">
        <p14:creationId xmlns:p14="http://schemas.microsoft.com/office/powerpoint/2010/main" val="3799693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12776"/>
                <a:ext cx="8892480" cy="5184576"/>
              </a:xfrm>
            </p:spPr>
            <p:txBody>
              <a:bodyPr>
                <a:noAutofit/>
              </a:bodyPr>
              <a:lstStyle/>
              <a:p>
                <a:r>
                  <a:rPr lang="zh-CN" altLang="en-US" sz="2400" dirty="0"/>
                  <a:t>在某处发现一个光子的概率与光波的电场强度的平方成正比</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𝐸</m:t>
                              </m:r>
                            </m:e>
                          </m:d>
                        </m:e>
                        <m:sup>
                          <m:r>
                            <a:rPr lang="en-US" altLang="zh-CN" sz="2400" b="0" i="1" smtClean="0">
                              <a:latin typeface="Cambria Math" panose="02040503050406030204" pitchFamily="18" charset="0"/>
                              <a:ea typeface="Cambria Math" panose="02040503050406030204" pitchFamily="18" charset="0"/>
                            </a:rPr>
                            <m:t>2</m:t>
                          </m:r>
                        </m:sup>
                      </m:sSup>
                    </m:oMath>
                  </m:oMathPara>
                </a14:m>
                <a:endParaRPr lang="en-US" altLang="zh-CN" sz="2400" dirty="0"/>
              </a:p>
              <a:p>
                <a:r>
                  <a:rPr lang="zh-CN" altLang="en-US" sz="2400" dirty="0"/>
                  <a:t>波长为</a:t>
                </a:r>
                <a14:m>
                  <m:oMath xmlns:m="http://schemas.openxmlformats.org/officeDocument/2006/math">
                    <m:r>
                      <a:rPr lang="en-US" altLang="zh-CN" sz="2400" b="0" i="1" smtClean="0">
                        <a:latin typeface="Cambria Math" panose="02040503050406030204" pitchFamily="18" charset="0"/>
                      </a:rPr>
                      <m:t>𝜆</m:t>
                    </m:r>
                  </m:oMath>
                </a14:m>
                <a:r>
                  <a:rPr lang="zh-CN" altLang="en-US" sz="2400" dirty="0"/>
                  <a:t>，频率为</a:t>
                </a:r>
                <a14:m>
                  <m:oMath xmlns:m="http://schemas.openxmlformats.org/officeDocument/2006/math">
                    <m:r>
                      <a:rPr lang="en-US" altLang="zh-CN" sz="2400" b="0" i="1" smtClean="0">
                        <a:latin typeface="Cambria Math" panose="02040503050406030204" pitchFamily="18" charset="0"/>
                      </a:rPr>
                      <m:t>𝜈</m:t>
                    </m:r>
                  </m:oMath>
                </a14:m>
                <a:r>
                  <a:rPr lang="zh-CN" altLang="en-US" sz="2400" dirty="0"/>
                  <a:t>在</a:t>
                </a:r>
                <a:r>
                  <a:rPr lang="en-US" altLang="zh-CN" sz="2400" dirty="0"/>
                  <a:t>x</a:t>
                </a:r>
                <a:r>
                  <a:rPr lang="zh-CN" altLang="en-US" sz="2400" dirty="0"/>
                  <a:t>方向运动的正弦电磁波电场强度为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0</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d>
                            <m:dPr>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𝑥</m:t>
                                  </m:r>
                                </m:num>
                                <m:den>
                                  <m:r>
                                    <a:rPr lang="en-US" altLang="zh-CN" sz="2400" i="1">
                                      <a:latin typeface="Cambria Math" panose="02040503050406030204" pitchFamily="18" charset="0"/>
                                    </a:rPr>
                                    <m:t>𝜆</m:t>
                                  </m:r>
                                </m:den>
                              </m:f>
                              <m:r>
                                <a:rPr lang="en-US" altLang="zh-CN" sz="2400" i="1">
                                  <a:latin typeface="Cambria Math" panose="02040503050406030204" pitchFamily="18" charset="0"/>
                                </a:rPr>
                                <m:t>−</m:t>
                              </m:r>
                              <m:r>
                                <a:rPr lang="en-US" altLang="zh-CN" sz="2400" i="1">
                                  <a:latin typeface="Cambria Math" panose="02040503050406030204" pitchFamily="18" charset="0"/>
                                </a:rPr>
                                <m:t>𝜈</m:t>
                              </m:r>
                              <m:r>
                                <a:rPr lang="en-US" altLang="zh-CN" sz="2400" i="1">
                                  <a:latin typeface="Cambria Math" panose="02040503050406030204" pitchFamily="18" charset="0"/>
                                </a:rPr>
                                <m:t>𝑡</m:t>
                              </m:r>
                            </m:e>
                          </m:d>
                        </m:e>
                      </m:func>
                    </m:oMath>
                  </m:oMathPara>
                </a14:m>
                <a:endParaRPr lang="en-US" altLang="zh-CN" sz="2400" dirty="0"/>
              </a:p>
              <a:p>
                <a:r>
                  <a:rPr lang="zh-CN" altLang="en-US" sz="2400" dirty="0"/>
                  <a:t>相应地对于</a:t>
                </a:r>
                <a:r>
                  <a:rPr lang="en-US" altLang="zh-CN" sz="2400" dirty="0"/>
                  <a:t>x</a:t>
                </a:r>
                <a:r>
                  <a:rPr lang="zh-CN" altLang="en-US" sz="2400" dirty="0"/>
                  <a:t>方向恒定动量运动的粒子，德布罗意波为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a:rPr lang="en-US" altLang="zh-CN" sz="2400" b="0" i="1" smtClean="0">
                              <a:latin typeface="Cambria Math" panose="02040503050406030204" pitchFamily="18" charset="0"/>
                            </a:rPr>
                            <m:t>0</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i="1">
                              <a:latin typeface="Cambria Math" panose="02040503050406030204" pitchFamily="18" charset="0"/>
                            </a:rPr>
                            <m:t>2</m:t>
                          </m:r>
                          <m:r>
                            <a:rPr lang="zh-CN" altLang="en-US" sz="2400" i="1">
                              <a:latin typeface="Cambria Math" panose="02040503050406030204" pitchFamily="18" charset="0"/>
                            </a:rPr>
                            <m:t>𝜋</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𝑥</m:t>
                                  </m:r>
                                </m:num>
                                <m:den>
                                  <m:r>
                                    <a:rPr lang="zh-CN" altLang="en-US" sz="2400" i="1">
                                      <a:latin typeface="Cambria Math" panose="02040503050406030204" pitchFamily="18" charset="0"/>
                                    </a:rPr>
                                    <m:t>𝜆</m:t>
                                  </m:r>
                                </m:den>
                              </m:f>
                              <m:r>
                                <a:rPr lang="zh-CN" altLang="en-US" sz="2400" i="1">
                                  <a:latin typeface="Cambria Math" panose="02040503050406030204" pitchFamily="18" charset="0"/>
                                </a:rPr>
                                <m:t>−</m:t>
                              </m:r>
                              <m:r>
                                <a:rPr lang="zh-CN" altLang="en-US" sz="2400" i="1">
                                  <a:latin typeface="Cambria Math" panose="02040503050406030204" pitchFamily="18" charset="0"/>
                                </a:rPr>
                                <m:t>𝜈</m:t>
                              </m:r>
                              <m:r>
                                <a:rPr lang="zh-CN" altLang="en-US" sz="2400" i="1">
                                  <a:latin typeface="Cambria Math" panose="02040503050406030204" pitchFamily="18" charset="0"/>
                                </a:rPr>
                                <m:t>𝑡</m:t>
                              </m:r>
                            </m:e>
                          </m:d>
                        </m:e>
                      </m:func>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𝜓</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i="1">
                              <a:latin typeface="Cambria Math" panose="02040503050406030204" pitchFamily="18" charset="0"/>
                            </a:rPr>
                            <m:t>𝑖</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𝑡</m:t>
                              </m:r>
                            </m:e>
                          </m:d>
                        </m:sup>
                      </m:sSup>
                    </m:oMath>
                  </m:oMathPara>
                </a14:m>
                <a:endParaRPr lang="en-US" altLang="zh-CN" sz="2400" dirty="0"/>
              </a:p>
              <a:p>
                <a:pPr marL="400050" lvl="1" indent="0">
                  <a:buNone/>
                </a:pPr>
                <a:r>
                  <a:rPr lang="zh-CN" altLang="en-US" sz="2400" dirty="0"/>
                  <a:t>其中定义</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𝒌</m:t>
                        </m:r>
                      </m:e>
                    </m:d>
                    <m:r>
                      <a:rPr lang="en-US" altLang="zh-CN" sz="2400" b="1"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𝜆</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/ℏ</m:t>
                    </m:r>
                  </m:oMath>
                </a14:m>
                <a:r>
                  <a:rPr lang="en-US" altLang="zh-CN" sz="2400" dirty="0"/>
                  <a:t>,</a:t>
                </a:r>
                <a14:m>
                  <m:oMath xmlns:m="http://schemas.openxmlformats.org/officeDocument/2006/math">
                    <m:r>
                      <a:rPr lang="en-US" altLang="zh-CN" sz="2400" b="0" i="1" dirty="0" smtClean="0">
                        <a:latin typeface="Cambria Math" panose="02040503050406030204" pitchFamily="18" charset="0"/>
                      </a:rPr>
                      <m:t>𝜔</m:t>
                    </m:r>
                    <m:r>
                      <a:rPr lang="en-US" altLang="zh-CN" sz="2400" b="0" i="1" dirty="0" smtClean="0">
                        <a:latin typeface="Cambria Math" panose="02040503050406030204" pitchFamily="18" charset="0"/>
                      </a:rPr>
                      <m:t>=2</m:t>
                    </m:r>
                    <m:r>
                      <a:rPr lang="en-US" altLang="zh-CN" sz="2400" b="0" i="1" dirty="0" smtClean="0">
                        <a:latin typeface="Cambria Math" panose="02040503050406030204" pitchFamily="18" charset="0"/>
                      </a:rPr>
                      <m:t>𝜋𝜈</m:t>
                    </m:r>
                  </m:oMath>
                </a14:m>
                <a:r>
                  <a:rPr lang="en-US" altLang="zh-CN" sz="2400" dirty="0"/>
                  <a:t>.</a:t>
                </a:r>
                <a:r>
                  <a:rPr lang="zh-CN" altLang="en-US" sz="2400" dirty="0"/>
                  <a:t>这样，与物质波相联系的不仅有一个波长，而且还有一个振幅</a:t>
                </a:r>
                <a:r>
                  <a:rPr lang="en-US" altLang="zh-CN" sz="2400" dirty="0"/>
                  <a:t>ψ </a:t>
                </a:r>
                <a:r>
                  <a:rPr lang="zh-CN" altLang="en-US" sz="2400" dirty="0"/>
                  <a:t>，称之为波函数</a:t>
                </a:r>
                <a:endParaRPr lang="en-US" altLang="zh-CN" sz="2400" dirty="0"/>
              </a:p>
              <a:p>
                <a:r>
                  <a:rPr lang="zh-CN" altLang="en-US" sz="2400" dirty="0"/>
                  <a:t>爱因斯坦：</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𝐸</m:t>
                            </m:r>
                          </m:e>
                        </m:d>
                      </m:e>
                      <m:sup>
                        <m:r>
                          <a:rPr lang="en-US" altLang="zh-CN" sz="2400" i="1">
                            <a:latin typeface="Cambria Math" panose="02040503050406030204" pitchFamily="18" charset="0"/>
                            <a:ea typeface="Cambria Math" panose="02040503050406030204" pitchFamily="18" charset="0"/>
                          </a:rPr>
                          <m:t>2</m:t>
                        </m:r>
                      </m:sup>
                    </m:sSup>
                  </m:oMath>
                </a14:m>
                <a:r>
                  <a:rPr lang="zh-CN" altLang="en-US" sz="2400" dirty="0"/>
                  <a:t>光子的概率量度</a:t>
                </a:r>
                <a:endParaRPr lang="en-US" altLang="zh-CN" sz="2400" dirty="0"/>
              </a:p>
              <a:p>
                <a:r>
                  <a:rPr lang="zh-CN" altLang="en-US" sz="2400" dirty="0"/>
                  <a:t>马克思</a:t>
                </a:r>
                <a:r>
                  <a:rPr lang="en-US" altLang="zh-CN" sz="2400" dirty="0"/>
                  <a:t>·</a:t>
                </a:r>
                <a:r>
                  <a:rPr lang="zh-CN" altLang="en-US" sz="2400" dirty="0"/>
                  <a:t>玻恩：</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𝜓</m:t>
                            </m:r>
                          </m:e>
                        </m:d>
                      </m:e>
                      <m:sup>
                        <m:r>
                          <a:rPr lang="en-US" altLang="zh-CN" sz="2400" i="1">
                            <a:latin typeface="Cambria Math" panose="02040503050406030204" pitchFamily="18" charset="0"/>
                            <a:ea typeface="Cambria Math" panose="02040503050406030204" pitchFamily="18" charset="0"/>
                          </a:rPr>
                          <m:t>2</m:t>
                        </m:r>
                      </m:sup>
                    </m:sSup>
                  </m:oMath>
                </a14:m>
                <a:r>
                  <a:rPr lang="zh-CN" altLang="en-US" sz="2400" dirty="0"/>
                  <a:t>给定时间，</a:t>
                </a:r>
                <a:r>
                  <a:rPr lang="en-US" altLang="zh-CN" sz="2400" b="1" i="1" dirty="0"/>
                  <a:t>r</a:t>
                </a:r>
                <a:r>
                  <a:rPr lang="zh-CN" altLang="en-US" sz="2400" dirty="0"/>
                  <a:t>处单位体积发现粒子的概率</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12776"/>
                <a:ext cx="8892480" cy="5184576"/>
              </a:xfrm>
              <a:blipFill rotWithShape="0">
                <a:blip r:embed="rId2"/>
                <a:stretch>
                  <a:fillRect t="-1765" r="-617"/>
                </a:stretch>
              </a:blipFill>
            </p:spPr>
            <p:txBody>
              <a:bodyPr/>
              <a:lstStyle/>
              <a:p>
                <a:r>
                  <a:rPr lang="zh-CN" altLang="en-US">
                    <a:noFill/>
                  </a:rPr>
                  <a:t> </a:t>
                </a:r>
              </a:p>
            </p:txBody>
          </p:sp>
        </mc:Fallback>
      </mc:AlternateContent>
      <p:sp>
        <p:nvSpPr>
          <p:cNvPr id="2" name="标题 1"/>
          <p:cNvSpPr>
            <a:spLocks noGrp="1"/>
          </p:cNvSpPr>
          <p:nvPr>
            <p:ph type="title"/>
          </p:nvPr>
        </p:nvSpPr>
        <p:spPr>
          <a:xfrm>
            <a:off x="323528" y="260648"/>
            <a:ext cx="6589199" cy="1004690"/>
          </a:xfrm>
        </p:spPr>
        <p:txBody>
          <a:bodyPr>
            <a:normAutofit/>
          </a:bodyPr>
          <a:lstStyle/>
          <a:p>
            <a:r>
              <a:rPr lang="zh-CN" altLang="en-US" sz="2800" dirty="0"/>
              <a:t>量子力学的基本假设</a:t>
            </a:r>
            <a:r>
              <a:rPr lang="en-US" altLang="zh-CN" sz="2800" dirty="0"/>
              <a:t>——</a:t>
            </a:r>
            <a:r>
              <a:rPr lang="zh-CN" altLang="en-US" sz="2800" dirty="0"/>
              <a:t>概率解释</a:t>
            </a:r>
          </a:p>
        </p:txBody>
      </p:sp>
    </p:spTree>
    <p:extLst>
      <p:ext uri="{BB962C8B-B14F-4D97-AF65-F5344CB8AC3E}">
        <p14:creationId xmlns:p14="http://schemas.microsoft.com/office/powerpoint/2010/main" val="3420799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95536" y="1917766"/>
                <a:ext cx="8424936" cy="4535569"/>
              </a:xfrm>
            </p:spPr>
            <p:txBody>
              <a:bodyPr>
                <a:normAutofit/>
              </a:bodyPr>
              <a:lstStyle/>
              <a:p>
                <a:r>
                  <a:rPr lang="en-US" altLang="zh-CN" sz="2400" dirty="0"/>
                  <a:t>“</a:t>
                </a:r>
                <a:r>
                  <a:rPr lang="zh-CN" altLang="en-US" sz="2400" dirty="0">
                    <a:solidFill>
                      <a:srgbClr val="C00000"/>
                    </a:solidFill>
                  </a:rPr>
                  <a:t>对应</a:t>
                </a:r>
                <a:r>
                  <a:rPr lang="zh-CN" altLang="en-US" sz="2400" dirty="0"/>
                  <a:t>于空间的</a:t>
                </a:r>
                <a:r>
                  <a:rPr lang="zh-CN" altLang="en-US" sz="2400" dirty="0">
                    <a:solidFill>
                      <a:srgbClr val="C00000"/>
                    </a:solidFill>
                  </a:rPr>
                  <a:t>一个状态</a:t>
                </a:r>
                <a:r>
                  <a:rPr lang="zh-CN" altLang="en-US" sz="2400" dirty="0"/>
                  <a:t>，就有一个由伴随这状态的德布罗意波确定的</a:t>
                </a:r>
                <a:r>
                  <a:rPr lang="zh-CN" altLang="en-US" sz="2400" dirty="0">
                    <a:solidFill>
                      <a:srgbClr val="C00000"/>
                    </a:solidFill>
                  </a:rPr>
                  <a:t>概率</a:t>
                </a:r>
                <a:r>
                  <a:rPr lang="en-US" altLang="zh-CN" sz="2400" dirty="0"/>
                  <a:t>“</a:t>
                </a:r>
              </a:p>
              <a:p>
                <a:r>
                  <a:rPr lang="en-US" altLang="zh-CN" sz="2400" dirty="0"/>
                  <a:t>"</a:t>
                </a:r>
                <a:r>
                  <a:rPr lang="zh-CN" altLang="en-US" sz="2400" dirty="0"/>
                  <a:t>若与电子对应的波函数在空间某点为零，这就意味着在这点发现电子的概率小到零</a:t>
                </a:r>
                <a:r>
                  <a:rPr lang="en-US" altLang="zh-CN" sz="2400" dirty="0"/>
                  <a:t>. “</a:t>
                </a:r>
              </a:p>
              <a:p>
                <a:r>
                  <a:rPr lang="zh-CN" altLang="en-US" sz="2400" dirty="0"/>
                  <a:t>波函数</a:t>
                </a:r>
                <a14:m>
                  <m:oMath xmlns:m="http://schemas.openxmlformats.org/officeDocument/2006/math">
                    <m:r>
                      <a:rPr lang="en-US" altLang="zh-CN" sz="2400" b="0" i="1" smtClean="0">
                        <a:latin typeface="Cambria Math" panose="02040503050406030204" pitchFamily="18" charset="0"/>
                      </a:rPr>
                      <m:t>→</m:t>
                    </m:r>
                  </m:oMath>
                </a14:m>
                <a:r>
                  <a:rPr lang="zh-CN" altLang="en-US" sz="2400" dirty="0"/>
                  <a:t>概率波</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不可测量，不同于经典波幅</a:t>
                </a:r>
                <a:endParaRPr lang="en-US" altLang="zh-CN" sz="2400" dirty="0"/>
              </a:p>
              <a:p>
                <a:r>
                  <a:rPr lang="zh-CN" altLang="en-US" sz="2400" dirty="0"/>
                  <a:t>对于概率分布而言，只有相对概率分布有意义，显然对于概率而言，</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与</a:t>
                </a:r>
                <a14:m>
                  <m:oMath xmlns:m="http://schemas.openxmlformats.org/officeDocument/2006/math">
                    <m:r>
                      <a:rPr lang="en-US" altLang="zh-CN" sz="2400" b="0" i="1" dirty="0" smtClean="0">
                        <a:latin typeface="Cambria Math" panose="02040503050406030204" pitchFamily="18" charset="0"/>
                      </a:rPr>
                      <m:t>𝐶</m:t>
                    </m:r>
                    <m:r>
                      <a:rPr lang="en-US" altLang="zh-CN" sz="2400" b="0" i="1" dirty="0" smtClean="0">
                        <a:latin typeface="Cambria Math" panose="02040503050406030204" pitchFamily="18" charset="0"/>
                      </a:rPr>
                      <m:t>𝜓</m:t>
                    </m:r>
                  </m:oMath>
                </a14:m>
                <a:r>
                  <a:rPr lang="zh-CN" altLang="en-US" sz="2400" dirty="0"/>
                  <a:t>所描述的现对概率是一致的。</a:t>
                </a:r>
                <a:endParaRPr lang="en-US" altLang="zh-CN" sz="2400" dirty="0"/>
              </a:p>
              <a:p>
                <a:r>
                  <a:rPr lang="zh-CN" altLang="en-US" sz="2400" dirty="0"/>
                  <a:t>经典波幅乘上一个常数，相应能量会变化。</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95536" y="1917766"/>
                <a:ext cx="8424936" cy="4535569"/>
              </a:xfrm>
              <a:blipFill rotWithShape="0">
                <a:blip r:embed="rId2"/>
                <a:stretch>
                  <a:fillRect l="-1013" t="-1478"/>
                </a:stretch>
              </a:blipFill>
            </p:spPr>
            <p:txBody>
              <a:bodyPr/>
              <a:lstStyle/>
              <a:p>
                <a:r>
                  <a:rPr lang="zh-CN" altLang="en-US">
                    <a:noFill/>
                  </a:rPr>
                  <a:t> </a:t>
                </a:r>
              </a:p>
            </p:txBody>
          </p:sp>
        </mc:Fallback>
      </mc:AlternateContent>
      <p:sp>
        <p:nvSpPr>
          <p:cNvPr id="4" name="标题 3"/>
          <p:cNvSpPr>
            <a:spLocks noGrp="1"/>
          </p:cNvSpPr>
          <p:nvPr>
            <p:ph type="title"/>
          </p:nvPr>
        </p:nvSpPr>
        <p:spPr>
          <a:xfrm>
            <a:off x="371465" y="260648"/>
            <a:ext cx="7596336" cy="1280890"/>
          </a:xfrm>
        </p:spPr>
        <p:txBody>
          <a:bodyPr>
            <a:normAutofit/>
          </a:bodyPr>
          <a:lstStyle/>
          <a:p>
            <a:r>
              <a:rPr lang="zh-CN" altLang="en-US" sz="3200" dirty="0"/>
              <a:t>玻恩的波函数统计诠释</a:t>
            </a:r>
            <a:r>
              <a:rPr lang="en-US" altLang="zh-CN" sz="3200" dirty="0"/>
              <a:t>——</a:t>
            </a:r>
            <a:r>
              <a:rPr lang="zh-CN" altLang="en-US" sz="3200" dirty="0"/>
              <a:t>骰子物理学（</a:t>
            </a:r>
            <a:r>
              <a:rPr lang="en-US" altLang="zh-CN" sz="3200" dirty="0"/>
              <a:t>probabilistic interpretation</a:t>
            </a:r>
            <a:r>
              <a:rPr lang="zh-CN" altLang="en-US" sz="3200" dirty="0"/>
              <a:t>）</a:t>
            </a:r>
          </a:p>
        </p:txBody>
      </p:sp>
    </p:spTree>
    <p:extLst>
      <p:ext uri="{BB962C8B-B14F-4D97-AF65-F5344CB8AC3E}">
        <p14:creationId xmlns:p14="http://schemas.microsoft.com/office/powerpoint/2010/main" val="128863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3824" y="620688"/>
            <a:ext cx="2914832" cy="860674"/>
          </a:xfrm>
        </p:spPr>
        <p:txBody>
          <a:bodyPr/>
          <a:lstStyle/>
          <a:p>
            <a:r>
              <a:rPr lang="zh-CN" altLang="en-US" dirty="0"/>
              <a:t>光是什么？</a:t>
            </a:r>
          </a:p>
        </p:txBody>
      </p:sp>
      <p:sp>
        <p:nvSpPr>
          <p:cNvPr id="4" name="内容占位符 3"/>
          <p:cNvSpPr>
            <a:spLocks noGrp="1"/>
          </p:cNvSpPr>
          <p:nvPr>
            <p:ph sz="half" idx="1"/>
          </p:nvPr>
        </p:nvSpPr>
        <p:spPr>
          <a:xfrm>
            <a:off x="80201" y="2255797"/>
            <a:ext cx="4385208" cy="3948158"/>
          </a:xfrm>
        </p:spPr>
        <p:txBody>
          <a:bodyPr>
            <a:normAutofit lnSpcReduction="10000"/>
          </a:bodyPr>
          <a:lstStyle/>
          <a:p>
            <a:pPr marL="0" indent="0" algn="ctr">
              <a:buNone/>
            </a:pPr>
            <a:r>
              <a:rPr lang="zh-CN" altLang="en-US" sz="2000" dirty="0"/>
              <a:t>光是粒子</a:t>
            </a:r>
            <a:endParaRPr lang="en-US" altLang="zh-CN" sz="2000" dirty="0"/>
          </a:p>
          <a:p>
            <a:r>
              <a:rPr lang="zh-CN" altLang="en-US" sz="2000" dirty="0"/>
              <a:t>光的反射、折射</a:t>
            </a:r>
            <a:r>
              <a:rPr lang="en-US" altLang="zh-CN" sz="2000" dirty="0"/>
              <a:t>——</a:t>
            </a:r>
            <a:r>
              <a:rPr lang="zh-CN" altLang="en-US" sz="2000" dirty="0"/>
              <a:t>阿尔</a:t>
            </a:r>
            <a:r>
              <a:rPr lang="en-US" altLang="zh-CN" sz="2000" dirty="0"/>
              <a:t>·</a:t>
            </a:r>
            <a:r>
              <a:rPr lang="zh-CN" altLang="en-US" sz="2000" dirty="0"/>
              <a:t>哈桑</a:t>
            </a:r>
            <a:r>
              <a:rPr lang="en-US" altLang="zh-CN" sz="2000" dirty="0"/>
              <a:t>(al-Haytham)</a:t>
            </a:r>
            <a:r>
              <a:rPr lang="zh-CN" altLang="en-US" sz="2000" dirty="0"/>
              <a:t>，欧几里得</a:t>
            </a:r>
            <a:r>
              <a:rPr lang="en-US" altLang="zh-CN" sz="2000" dirty="0"/>
              <a:t>(Euclid)</a:t>
            </a:r>
            <a:r>
              <a:rPr lang="zh-CN" altLang="en-US" sz="2000" dirty="0"/>
              <a:t>，托勒密</a:t>
            </a:r>
            <a:r>
              <a:rPr lang="en-US" altLang="zh-CN" sz="2000" dirty="0"/>
              <a:t>(Ptolemy)</a:t>
            </a:r>
            <a:r>
              <a:rPr lang="zh-CN" altLang="en-US" sz="2000" dirty="0"/>
              <a:t>，开普勒</a:t>
            </a:r>
            <a:r>
              <a:rPr lang="en-US" altLang="zh-CN" sz="2000" dirty="0"/>
              <a:t>(Kepler)</a:t>
            </a:r>
          </a:p>
          <a:p>
            <a:r>
              <a:rPr lang="zh-CN" altLang="en-US" sz="2000" dirty="0"/>
              <a:t>光路最短</a:t>
            </a:r>
            <a:r>
              <a:rPr lang="en-US" altLang="zh-CN" sz="2000" dirty="0"/>
              <a:t>——</a:t>
            </a:r>
            <a:r>
              <a:rPr lang="zh-CN" altLang="en-US" sz="2000" dirty="0"/>
              <a:t>费马</a:t>
            </a:r>
            <a:r>
              <a:rPr lang="en-US" altLang="zh-CN" sz="2000" dirty="0"/>
              <a:t>(Fermat)</a:t>
            </a:r>
          </a:p>
          <a:p>
            <a:r>
              <a:rPr lang="en-US" altLang="zh-CN" sz="2000" dirty="0"/>
              <a:t>1672</a:t>
            </a:r>
            <a:r>
              <a:rPr lang="zh-CN" altLang="en-US" sz="2000" dirty="0"/>
              <a:t>，光是微粒</a:t>
            </a:r>
            <a:r>
              <a:rPr lang="en-US" altLang="zh-CN" sz="2000" dirty="0"/>
              <a:t>——</a:t>
            </a:r>
            <a:r>
              <a:rPr lang="zh-CN" altLang="en-US" sz="2000" dirty="0"/>
              <a:t>牛顿，色散，引入振动，周期的力学体系。</a:t>
            </a:r>
            <a:r>
              <a:rPr lang="zh-CN" altLang="en-US" sz="2000" dirty="0">
                <a:solidFill>
                  <a:srgbClr val="C00000"/>
                </a:solidFill>
              </a:rPr>
              <a:t>光无法绕开障碍物</a:t>
            </a:r>
            <a:endParaRPr lang="en-US" altLang="zh-CN" sz="2000" dirty="0">
              <a:solidFill>
                <a:srgbClr val="C00000"/>
              </a:solidFill>
            </a:endParaRPr>
          </a:p>
          <a:p>
            <a:r>
              <a:rPr lang="en-US" altLang="zh-CN" sz="2000" dirty="0">
                <a:solidFill>
                  <a:schemeClr val="tx1"/>
                </a:solidFill>
              </a:rPr>
              <a:t>1905</a:t>
            </a:r>
            <a:r>
              <a:rPr lang="zh-CN" altLang="en-US" sz="2000" dirty="0">
                <a:solidFill>
                  <a:schemeClr val="tx1"/>
                </a:solidFill>
              </a:rPr>
              <a:t>，光量子假说</a:t>
            </a:r>
            <a:r>
              <a:rPr lang="en-US" altLang="zh-CN" sz="2000" dirty="0">
                <a:solidFill>
                  <a:schemeClr val="tx1"/>
                </a:solidFill>
              </a:rPr>
              <a:t>——</a:t>
            </a:r>
            <a:r>
              <a:rPr lang="zh-CN" altLang="en-US" sz="2000" dirty="0">
                <a:solidFill>
                  <a:schemeClr val="tx1"/>
                </a:solidFill>
              </a:rPr>
              <a:t>爱因斯坦，</a:t>
            </a:r>
            <a:r>
              <a:rPr lang="zh-CN" altLang="en-US" sz="2000" dirty="0">
                <a:solidFill>
                  <a:srgbClr val="0070C0"/>
                </a:solidFill>
              </a:rPr>
              <a:t>光量子假说</a:t>
            </a:r>
            <a:endParaRPr lang="en-US" altLang="zh-CN" sz="2000" dirty="0">
              <a:solidFill>
                <a:srgbClr val="0070C0"/>
              </a:solidFill>
            </a:endParaRPr>
          </a:p>
          <a:p>
            <a:r>
              <a:rPr lang="en-US" altLang="zh-CN" sz="2000" dirty="0">
                <a:solidFill>
                  <a:schemeClr val="tx1"/>
                </a:solidFill>
              </a:rPr>
              <a:t>1923</a:t>
            </a:r>
            <a:r>
              <a:rPr lang="zh-CN" altLang="en-US" sz="2000" dirty="0">
                <a:solidFill>
                  <a:schemeClr val="tx1"/>
                </a:solidFill>
              </a:rPr>
              <a:t>，</a:t>
            </a:r>
            <a:r>
              <a:rPr lang="en-US" altLang="zh-CN" sz="2000" dirty="0">
                <a:solidFill>
                  <a:schemeClr val="tx1"/>
                </a:solidFill>
              </a:rPr>
              <a:t>X</a:t>
            </a:r>
            <a:r>
              <a:rPr lang="zh-CN" altLang="en-US" sz="2000" dirty="0">
                <a:solidFill>
                  <a:schemeClr val="tx1"/>
                </a:solidFill>
              </a:rPr>
              <a:t>射线散射</a:t>
            </a:r>
            <a:r>
              <a:rPr lang="en-US" altLang="zh-CN" sz="2000" dirty="0">
                <a:solidFill>
                  <a:schemeClr val="tx1"/>
                </a:solidFill>
              </a:rPr>
              <a:t>——</a:t>
            </a:r>
            <a:r>
              <a:rPr lang="zh-CN" altLang="en-US" sz="2000" dirty="0">
                <a:solidFill>
                  <a:schemeClr val="tx1"/>
                </a:solidFill>
              </a:rPr>
              <a:t>康普顿</a:t>
            </a:r>
          </a:p>
        </p:txBody>
      </p:sp>
      <p:sp>
        <p:nvSpPr>
          <p:cNvPr id="5" name="内容占位符 4"/>
          <p:cNvSpPr>
            <a:spLocks noGrp="1"/>
          </p:cNvSpPr>
          <p:nvPr>
            <p:ph sz="half" idx="2"/>
          </p:nvPr>
        </p:nvSpPr>
        <p:spPr>
          <a:xfrm>
            <a:off x="4355976" y="2240814"/>
            <a:ext cx="4752528" cy="4411622"/>
          </a:xfrm>
        </p:spPr>
        <p:txBody>
          <a:bodyPr>
            <a:normAutofit lnSpcReduction="10000"/>
          </a:bodyPr>
          <a:lstStyle/>
          <a:p>
            <a:pPr marL="0" indent="0" algn="ctr">
              <a:buNone/>
            </a:pPr>
            <a:r>
              <a:rPr lang="zh-CN" altLang="en-US" sz="2000" dirty="0"/>
              <a:t>光是波</a:t>
            </a:r>
            <a:endParaRPr lang="en-US" altLang="zh-CN" sz="2000" dirty="0"/>
          </a:p>
          <a:p>
            <a:r>
              <a:rPr lang="en-US" altLang="zh-CN" sz="2000" dirty="0"/>
              <a:t>1655</a:t>
            </a:r>
            <a:r>
              <a:rPr lang="zh-CN" altLang="en-US" sz="2000" dirty="0"/>
              <a:t>，光的衍射</a:t>
            </a:r>
            <a:r>
              <a:rPr lang="en-US" altLang="zh-CN" sz="2000" dirty="0"/>
              <a:t>——</a:t>
            </a:r>
            <a:r>
              <a:rPr lang="zh-CN" altLang="en-US" sz="2000" dirty="0"/>
              <a:t>格里马第</a:t>
            </a:r>
            <a:r>
              <a:rPr lang="en-US" altLang="zh-CN" sz="2000" dirty="0"/>
              <a:t>(</a:t>
            </a:r>
            <a:r>
              <a:rPr lang="en-US" altLang="zh-CN" sz="2000" dirty="0" err="1"/>
              <a:t>Grimaldi</a:t>
            </a:r>
            <a:r>
              <a:rPr lang="en-US" altLang="zh-CN" sz="2000" dirty="0"/>
              <a:t>)</a:t>
            </a:r>
            <a:r>
              <a:rPr lang="zh-CN" altLang="en-US" sz="2000" dirty="0"/>
              <a:t>，</a:t>
            </a:r>
            <a:r>
              <a:rPr lang="zh-CN" altLang="en-US" sz="2000" dirty="0">
                <a:solidFill>
                  <a:srgbClr val="C00000"/>
                </a:solidFill>
              </a:rPr>
              <a:t>以太</a:t>
            </a:r>
            <a:endParaRPr lang="en-US" altLang="zh-CN" sz="2000" dirty="0">
              <a:solidFill>
                <a:srgbClr val="C00000"/>
              </a:solidFill>
            </a:endParaRPr>
          </a:p>
          <a:p>
            <a:r>
              <a:rPr lang="en-US" altLang="zh-CN" sz="2000" dirty="0"/>
              <a:t>1678</a:t>
            </a:r>
            <a:r>
              <a:rPr lang="zh-CN" altLang="en-US" sz="2000" dirty="0"/>
              <a:t>，光是纵向波动</a:t>
            </a:r>
            <a:r>
              <a:rPr lang="en-US" altLang="zh-CN" sz="2000" dirty="0"/>
              <a:t>——</a:t>
            </a:r>
            <a:r>
              <a:rPr lang="zh-CN" altLang="en-US" sz="2000" dirty="0"/>
              <a:t>惠更斯</a:t>
            </a:r>
            <a:r>
              <a:rPr lang="en-US" altLang="zh-CN" sz="2000" dirty="0"/>
              <a:t>(Huygens)</a:t>
            </a:r>
            <a:r>
              <a:rPr lang="zh-CN" altLang="en-US" sz="2000" dirty="0"/>
              <a:t>，波前（直线，反射，折射，双折射）</a:t>
            </a:r>
            <a:r>
              <a:rPr lang="zh-CN" altLang="en-US" sz="2000" dirty="0">
                <a:solidFill>
                  <a:srgbClr val="C00000"/>
                </a:solidFill>
              </a:rPr>
              <a:t>光学战争开始</a:t>
            </a:r>
            <a:endParaRPr lang="en-US" altLang="zh-CN" sz="2000" dirty="0">
              <a:solidFill>
                <a:srgbClr val="C00000"/>
              </a:solidFill>
            </a:endParaRPr>
          </a:p>
          <a:p>
            <a:r>
              <a:rPr lang="en-US" altLang="zh-CN" sz="2000" dirty="0">
                <a:solidFill>
                  <a:schemeClr val="tx1"/>
                </a:solidFill>
              </a:rPr>
              <a:t>1807</a:t>
            </a:r>
            <a:r>
              <a:rPr lang="zh-CN" altLang="en-US" sz="2000" dirty="0">
                <a:solidFill>
                  <a:schemeClr val="tx1"/>
                </a:solidFill>
              </a:rPr>
              <a:t>，光的双缝干涉</a:t>
            </a:r>
            <a:r>
              <a:rPr lang="en-US" altLang="zh-CN" sz="2000" dirty="0">
                <a:solidFill>
                  <a:schemeClr val="tx1"/>
                </a:solidFill>
              </a:rPr>
              <a:t>——</a:t>
            </a:r>
            <a:r>
              <a:rPr lang="zh-CN" altLang="en-US" sz="2000" dirty="0">
                <a:solidFill>
                  <a:schemeClr val="tx1"/>
                </a:solidFill>
              </a:rPr>
              <a:t>托马斯</a:t>
            </a:r>
            <a:r>
              <a:rPr lang="en-US" altLang="zh-CN" sz="2000" dirty="0">
                <a:solidFill>
                  <a:schemeClr val="tx1"/>
                </a:solidFill>
              </a:rPr>
              <a:t>·</a:t>
            </a:r>
            <a:r>
              <a:rPr lang="zh-CN" altLang="en-US" sz="2000" dirty="0">
                <a:solidFill>
                  <a:schemeClr val="tx1"/>
                </a:solidFill>
              </a:rPr>
              <a:t>杨</a:t>
            </a:r>
            <a:r>
              <a:rPr lang="en-US" altLang="zh-CN" sz="2000" dirty="0">
                <a:solidFill>
                  <a:schemeClr val="tx1"/>
                </a:solidFill>
              </a:rPr>
              <a:t>(Thomas Young)</a:t>
            </a:r>
          </a:p>
          <a:p>
            <a:r>
              <a:rPr lang="en-US" altLang="zh-CN" sz="2000" dirty="0">
                <a:solidFill>
                  <a:schemeClr val="tx1"/>
                </a:solidFill>
              </a:rPr>
              <a:t>1819</a:t>
            </a:r>
            <a:r>
              <a:rPr lang="zh-CN" altLang="en-US" sz="2000" dirty="0">
                <a:solidFill>
                  <a:schemeClr val="tx1"/>
                </a:solidFill>
              </a:rPr>
              <a:t>，光的衍射</a:t>
            </a:r>
            <a:r>
              <a:rPr lang="en-US" altLang="zh-CN" sz="2000" dirty="0">
                <a:solidFill>
                  <a:schemeClr val="tx1"/>
                </a:solidFill>
              </a:rPr>
              <a:t>——</a:t>
            </a:r>
            <a:r>
              <a:rPr lang="zh-CN" altLang="en-US" sz="2000" dirty="0">
                <a:solidFill>
                  <a:schemeClr val="tx1"/>
                </a:solidFill>
              </a:rPr>
              <a:t>菲涅耳</a:t>
            </a:r>
            <a:r>
              <a:rPr lang="en-US" altLang="zh-CN" sz="2000" dirty="0">
                <a:solidFill>
                  <a:schemeClr val="tx1"/>
                </a:solidFill>
              </a:rPr>
              <a:t>(Fresnel)</a:t>
            </a:r>
            <a:r>
              <a:rPr lang="zh-CN" altLang="en-US" sz="2000" dirty="0">
                <a:solidFill>
                  <a:schemeClr val="tx1"/>
                </a:solidFill>
              </a:rPr>
              <a:t>，泊松亮斑，横波解释偏振</a:t>
            </a:r>
            <a:endParaRPr lang="en-US" altLang="zh-CN" sz="2000" dirty="0">
              <a:solidFill>
                <a:schemeClr val="tx1"/>
              </a:solidFill>
            </a:endParaRPr>
          </a:p>
          <a:p>
            <a:r>
              <a:rPr lang="en-US" altLang="zh-CN" sz="2000" dirty="0">
                <a:solidFill>
                  <a:schemeClr val="tx1"/>
                </a:solidFill>
              </a:rPr>
              <a:t>1821</a:t>
            </a:r>
            <a:r>
              <a:rPr lang="zh-CN" altLang="en-US" sz="2000" dirty="0">
                <a:solidFill>
                  <a:schemeClr val="tx1"/>
                </a:solidFill>
              </a:rPr>
              <a:t>，光的单缝衍射</a:t>
            </a:r>
            <a:r>
              <a:rPr lang="en-US" altLang="zh-CN" sz="2000" dirty="0">
                <a:solidFill>
                  <a:schemeClr val="tx1"/>
                </a:solidFill>
              </a:rPr>
              <a:t>——</a:t>
            </a:r>
            <a:r>
              <a:rPr lang="zh-CN" altLang="en-US" sz="2000" dirty="0">
                <a:solidFill>
                  <a:schemeClr val="tx1"/>
                </a:solidFill>
              </a:rPr>
              <a:t>夫琅和费</a:t>
            </a:r>
            <a:r>
              <a:rPr lang="en-US" altLang="zh-CN" sz="2000" dirty="0">
                <a:solidFill>
                  <a:schemeClr val="tx1"/>
                </a:solidFill>
              </a:rPr>
              <a:t>(</a:t>
            </a:r>
            <a:r>
              <a:rPr lang="en-US" altLang="zh-CN" sz="2000" dirty="0" err="1"/>
              <a:t>Fraunhofer</a:t>
            </a:r>
            <a:r>
              <a:rPr lang="en-US" altLang="zh-CN" sz="2000" dirty="0">
                <a:solidFill>
                  <a:schemeClr val="tx1"/>
                </a:solidFill>
              </a:rPr>
              <a:t>)</a:t>
            </a:r>
          </a:p>
          <a:p>
            <a:r>
              <a:rPr lang="en-US" altLang="zh-CN" sz="2000" dirty="0">
                <a:solidFill>
                  <a:schemeClr val="tx1"/>
                </a:solidFill>
              </a:rPr>
              <a:t>1887</a:t>
            </a:r>
            <a:r>
              <a:rPr lang="zh-CN" altLang="en-US" sz="2000" dirty="0">
                <a:solidFill>
                  <a:schemeClr val="tx1"/>
                </a:solidFill>
              </a:rPr>
              <a:t>，光是电磁波</a:t>
            </a:r>
            <a:r>
              <a:rPr lang="en-US" altLang="zh-CN" sz="2000" dirty="0">
                <a:solidFill>
                  <a:schemeClr val="tx1"/>
                </a:solidFill>
              </a:rPr>
              <a:t>——</a:t>
            </a:r>
            <a:r>
              <a:rPr lang="zh-CN" altLang="en-US" sz="2000" dirty="0">
                <a:solidFill>
                  <a:schemeClr val="tx1"/>
                </a:solidFill>
              </a:rPr>
              <a:t>赫兹，麦克斯韦</a:t>
            </a:r>
          </a:p>
        </p:txBody>
      </p:sp>
      <p:pic>
        <p:nvPicPr>
          <p:cNvPr id="6" name="图片 5"/>
          <p:cNvPicPr>
            <a:picLocks noChangeAspect="1"/>
          </p:cNvPicPr>
          <p:nvPr/>
        </p:nvPicPr>
        <p:blipFill>
          <a:blip r:embed="rId2" cstate="print"/>
          <a:stretch>
            <a:fillRect/>
          </a:stretch>
        </p:blipFill>
        <p:spPr>
          <a:xfrm>
            <a:off x="6159018" y="28762"/>
            <a:ext cx="2730619" cy="2047964"/>
          </a:xfrm>
          <a:prstGeom prst="rect">
            <a:avLst/>
          </a:prstGeom>
        </p:spPr>
      </p:pic>
      <p:sp>
        <p:nvSpPr>
          <p:cNvPr id="7" name="文本框 6"/>
          <p:cNvSpPr txBox="1"/>
          <p:nvPr/>
        </p:nvSpPr>
        <p:spPr>
          <a:xfrm>
            <a:off x="704235" y="1361036"/>
            <a:ext cx="4634602" cy="707886"/>
          </a:xfrm>
          <a:prstGeom prst="rect">
            <a:avLst/>
          </a:prstGeom>
          <a:noFill/>
          <a:ln w="3175">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342900" indent="-342900">
              <a:buFont typeface="Wingdings" panose="05000000000000000000" pitchFamily="2" charset="2"/>
              <a:buChar char="ü"/>
            </a:pPr>
            <a:r>
              <a:rPr lang="zh-CN" altLang="en-US" sz="2000" dirty="0"/>
              <a:t>每个人</a:t>
            </a:r>
            <a:r>
              <a:rPr lang="zh-CN" altLang="en-US" sz="2000" dirty="0">
                <a:solidFill>
                  <a:srgbClr val="C00000"/>
                </a:solidFill>
              </a:rPr>
              <a:t>见</a:t>
            </a:r>
            <a:r>
              <a:rPr lang="zh-CN" altLang="en-US" sz="2000" dirty="0"/>
              <a:t>得最多的东西</a:t>
            </a:r>
            <a:endParaRPr lang="en-US" altLang="zh-CN" sz="2000" dirty="0"/>
          </a:p>
          <a:p>
            <a:pPr marL="342900" indent="-342900">
              <a:buFont typeface="Wingdings" panose="05000000000000000000" pitchFamily="2" charset="2"/>
              <a:buChar char="ü"/>
            </a:pPr>
            <a:r>
              <a:rPr lang="zh-CN" altLang="en-US" sz="2000" dirty="0"/>
              <a:t>无数神话中生命，活力和希望的象征</a:t>
            </a:r>
          </a:p>
        </p:txBody>
      </p:sp>
    </p:spTree>
    <p:extLst>
      <p:ext uri="{BB962C8B-B14F-4D97-AF65-F5344CB8AC3E}">
        <p14:creationId xmlns:p14="http://schemas.microsoft.com/office/powerpoint/2010/main" val="153747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196752"/>
            <a:ext cx="6741368" cy="5083721"/>
          </a:xfrm>
        </p:spPr>
        <p:txBody>
          <a:bodyPr>
            <a:noAutofit/>
          </a:bodyPr>
          <a:lstStyle/>
          <a:p>
            <a:r>
              <a:rPr lang="zh-CN" altLang="en-US" sz="2200" dirty="0"/>
              <a:t>出生于德国一个犹太教授的家庭</a:t>
            </a:r>
            <a:endParaRPr lang="en-US" altLang="zh-CN" sz="2200" dirty="0"/>
          </a:p>
          <a:p>
            <a:r>
              <a:rPr lang="zh-CN" altLang="en-US" sz="2200" dirty="0"/>
              <a:t>大学专业从法律和伦理学，到数学、物理和天文学</a:t>
            </a:r>
            <a:endParaRPr lang="en-US" altLang="zh-CN" sz="2200" dirty="0"/>
          </a:p>
          <a:p>
            <a:r>
              <a:rPr lang="zh-CN" altLang="en-US" sz="2200" dirty="0"/>
              <a:t>跟随克莱因、希尔伯特、闵可夫斯基、汤姆孙等人</a:t>
            </a:r>
            <a:endParaRPr lang="en-US" altLang="zh-CN" sz="2200" dirty="0"/>
          </a:p>
          <a:p>
            <a:r>
              <a:rPr lang="zh-CN" altLang="en-US" sz="2200" dirty="0"/>
              <a:t>普朗克、爱因斯坦和能斯特的好友</a:t>
            </a:r>
            <a:endParaRPr lang="en-US" altLang="zh-CN" sz="2200" dirty="0"/>
          </a:p>
          <a:p>
            <a:r>
              <a:rPr lang="zh-CN" altLang="en-US" sz="2200" dirty="0"/>
              <a:t>手下的诺贝尔奖得主：费米（</a:t>
            </a:r>
            <a:r>
              <a:rPr lang="en-US" altLang="zh-CN" sz="2200" dirty="0"/>
              <a:t>1938</a:t>
            </a:r>
            <a:r>
              <a:rPr lang="zh-CN" altLang="en-US" sz="2200" dirty="0"/>
              <a:t>），施特恩（</a:t>
            </a:r>
            <a:r>
              <a:rPr lang="en-US" altLang="zh-CN" sz="2200" dirty="0"/>
              <a:t>1043</a:t>
            </a:r>
            <a:r>
              <a:rPr lang="zh-CN" altLang="en-US" sz="2200" dirty="0"/>
              <a:t>），狄拉克（</a:t>
            </a:r>
            <a:r>
              <a:rPr lang="en-US" altLang="zh-CN" sz="2200" dirty="0"/>
              <a:t>1933</a:t>
            </a:r>
            <a:r>
              <a:rPr lang="zh-CN" altLang="en-US" sz="2200" dirty="0"/>
              <a:t>），泡利（</a:t>
            </a:r>
            <a:r>
              <a:rPr lang="en-US" altLang="zh-CN" sz="2200" dirty="0"/>
              <a:t>1945</a:t>
            </a:r>
            <a:r>
              <a:rPr lang="zh-CN" altLang="en-US" sz="2200" dirty="0"/>
              <a:t>），海森堡（</a:t>
            </a:r>
            <a:r>
              <a:rPr lang="en-US" altLang="zh-CN" sz="2200" dirty="0"/>
              <a:t>1932</a:t>
            </a:r>
            <a:r>
              <a:rPr lang="zh-CN" altLang="en-US" sz="2200" dirty="0"/>
              <a:t>），格佩特</a:t>
            </a:r>
            <a:r>
              <a:rPr lang="en-US" altLang="zh-CN" sz="2200" dirty="0"/>
              <a:t>-</a:t>
            </a:r>
            <a:r>
              <a:rPr lang="zh-CN" altLang="en-US" sz="2200" dirty="0"/>
              <a:t>梅耶</a:t>
            </a:r>
            <a:r>
              <a:rPr lang="en-US" altLang="zh-CN" sz="2200" dirty="0"/>
              <a:t>(1963)</a:t>
            </a:r>
            <a:r>
              <a:rPr lang="zh-CN" altLang="en-US" sz="2200" dirty="0"/>
              <a:t>，</a:t>
            </a:r>
            <a:r>
              <a:rPr lang="zh-CN" altLang="zh-CN" sz="2200" dirty="0"/>
              <a:t>德尔布吕克</a:t>
            </a:r>
            <a:r>
              <a:rPr lang="en-US" altLang="zh-CN" sz="2200" dirty="0"/>
              <a:t>(1969),</a:t>
            </a:r>
            <a:endParaRPr lang="zh-CN" altLang="zh-CN" sz="2200" dirty="0"/>
          </a:p>
          <a:p>
            <a:r>
              <a:rPr lang="zh-CN" altLang="en-US" sz="2200" dirty="0"/>
              <a:t>哥廷根成为量子力学继哥本哈根之后的第二大中心</a:t>
            </a:r>
            <a:endParaRPr lang="en-US" altLang="zh-CN" sz="2200" dirty="0"/>
          </a:p>
          <a:p>
            <a:r>
              <a:rPr lang="zh-CN" altLang="en-US" sz="2200" dirty="0"/>
              <a:t>因为犹太血统</a:t>
            </a:r>
            <a:r>
              <a:rPr lang="en-US" altLang="zh-CN" sz="2200" dirty="0"/>
              <a:t>1936</a:t>
            </a:r>
            <a:r>
              <a:rPr lang="zh-CN" altLang="en-US" sz="2200" dirty="0"/>
              <a:t>年被剥夺德国国籍，</a:t>
            </a:r>
            <a:r>
              <a:rPr lang="en-US" altLang="zh-CN" sz="2200" dirty="0"/>
              <a:t>1939</a:t>
            </a:r>
            <a:r>
              <a:rPr lang="zh-CN" altLang="en-US" sz="2200" dirty="0"/>
              <a:t>年加入英国籍</a:t>
            </a:r>
            <a:endParaRPr lang="en-US" altLang="zh-CN" sz="2200" dirty="0"/>
          </a:p>
          <a:p>
            <a:r>
              <a:rPr lang="zh-CN" altLang="en-US" sz="2200" dirty="0"/>
              <a:t>挑起了</a:t>
            </a:r>
            <a:r>
              <a:rPr lang="en-US" altLang="zh-CN" sz="2200" dirty="0"/>
              <a:t>20</a:t>
            </a:r>
            <a:r>
              <a:rPr lang="zh-CN" altLang="en-US" sz="2200" dirty="0"/>
              <a:t>世纪物理学最有名的一次大论战，直到</a:t>
            </a:r>
            <a:r>
              <a:rPr lang="en-US" altLang="zh-CN" sz="2200" dirty="0"/>
              <a:t>28</a:t>
            </a:r>
            <a:r>
              <a:rPr lang="zh-CN" altLang="en-US" sz="2200" dirty="0"/>
              <a:t>年后才获得诺贝尔奖</a:t>
            </a:r>
            <a:r>
              <a:rPr lang="en-US" altLang="zh-CN" sz="2200" dirty="0"/>
              <a:t>(1954)</a:t>
            </a:r>
            <a:endParaRPr lang="zh-CN" altLang="en-US" sz="2200" dirty="0"/>
          </a:p>
        </p:txBody>
      </p:sp>
      <p:sp>
        <p:nvSpPr>
          <p:cNvPr id="2" name="标题 1"/>
          <p:cNvSpPr>
            <a:spLocks noGrp="1"/>
          </p:cNvSpPr>
          <p:nvPr>
            <p:ph type="title"/>
          </p:nvPr>
        </p:nvSpPr>
        <p:spPr>
          <a:xfrm>
            <a:off x="501420" y="500531"/>
            <a:ext cx="6589199" cy="860674"/>
          </a:xfrm>
        </p:spPr>
        <p:txBody>
          <a:bodyPr>
            <a:normAutofit/>
          </a:bodyPr>
          <a:lstStyle/>
          <a:p>
            <a:r>
              <a:rPr lang="zh-CN" altLang="en-US" sz="3200" dirty="0"/>
              <a:t>哥廷根的大老板</a:t>
            </a:r>
            <a:r>
              <a:rPr lang="en-US" altLang="zh-CN" sz="3200" dirty="0"/>
              <a:t>——</a:t>
            </a:r>
            <a:r>
              <a:rPr lang="zh-CN" altLang="en-US" sz="3200" dirty="0"/>
              <a:t>玻恩</a:t>
            </a:r>
          </a:p>
        </p:txBody>
      </p:sp>
      <p:pic>
        <p:nvPicPr>
          <p:cNvPr id="4" name="图片 3"/>
          <p:cNvPicPr>
            <a:picLocks noChangeAspect="1"/>
          </p:cNvPicPr>
          <p:nvPr/>
        </p:nvPicPr>
        <p:blipFill>
          <a:blip r:embed="rId2"/>
          <a:stretch>
            <a:fillRect/>
          </a:stretch>
        </p:blipFill>
        <p:spPr>
          <a:xfrm>
            <a:off x="6741368" y="42018"/>
            <a:ext cx="2286000" cy="2943225"/>
          </a:xfrm>
          <a:prstGeom prst="rect">
            <a:avLst/>
          </a:prstGeom>
        </p:spPr>
      </p:pic>
      <p:sp>
        <p:nvSpPr>
          <p:cNvPr id="5" name="文本框 4"/>
          <p:cNvSpPr txBox="1"/>
          <p:nvPr/>
        </p:nvSpPr>
        <p:spPr>
          <a:xfrm>
            <a:off x="7063574" y="2985243"/>
            <a:ext cx="1936749" cy="1200329"/>
          </a:xfrm>
          <a:prstGeom prst="rect">
            <a:avLst/>
          </a:prstGeom>
          <a:noFill/>
        </p:spPr>
        <p:txBody>
          <a:bodyPr wrap="none" rtlCol="0">
            <a:spAutoFit/>
          </a:bodyPr>
          <a:lstStyle/>
          <a:p>
            <a:pPr algn="ctr"/>
            <a:r>
              <a:rPr lang="en-US" altLang="zh-CN" dirty="0"/>
              <a:t>Max Born </a:t>
            </a:r>
          </a:p>
          <a:p>
            <a:pPr algn="ctr"/>
            <a:r>
              <a:rPr lang="en-US" altLang="zh-CN" dirty="0"/>
              <a:t>(1882–1970)</a:t>
            </a:r>
          </a:p>
          <a:p>
            <a:pPr algn="ctr"/>
            <a:r>
              <a:rPr lang="en-US" altLang="zh-CN" dirty="0"/>
              <a:t>1954 NP</a:t>
            </a:r>
            <a:endParaRPr lang="zh-CN" altLang="en-US" dirty="0"/>
          </a:p>
        </p:txBody>
      </p:sp>
    </p:spTree>
    <p:extLst>
      <p:ext uri="{BB962C8B-B14F-4D97-AF65-F5344CB8AC3E}">
        <p14:creationId xmlns:p14="http://schemas.microsoft.com/office/powerpoint/2010/main" val="2696935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412776"/>
            <a:ext cx="8720689" cy="4828741"/>
          </a:xfrm>
        </p:spPr>
      </p:pic>
      <p:sp>
        <p:nvSpPr>
          <p:cNvPr id="2" name="标题 1"/>
          <p:cNvSpPr>
            <a:spLocks noGrp="1"/>
          </p:cNvSpPr>
          <p:nvPr>
            <p:ph type="title"/>
          </p:nvPr>
        </p:nvSpPr>
        <p:spPr>
          <a:xfrm>
            <a:off x="395536" y="188640"/>
            <a:ext cx="7496553" cy="1280890"/>
          </a:xfrm>
        </p:spPr>
        <p:txBody>
          <a:bodyPr>
            <a:normAutofit/>
          </a:bodyPr>
          <a:lstStyle/>
          <a:p>
            <a:r>
              <a:rPr lang="zh-CN" altLang="en-US" sz="2800" dirty="0"/>
              <a:t>哥廷根大学（</a:t>
            </a:r>
            <a:r>
              <a:rPr lang="en-US" altLang="zh-CN" sz="2800" dirty="0"/>
              <a:t>1737——</a:t>
            </a:r>
            <a:r>
              <a:rPr lang="zh-CN" altLang="en-US" sz="2800" dirty="0"/>
              <a:t>至今）</a:t>
            </a:r>
            <a:br>
              <a:rPr lang="en-US" altLang="zh-CN" sz="2800" dirty="0"/>
            </a:br>
            <a:r>
              <a:rPr lang="en-US" altLang="zh-CN" sz="2800" dirty="0"/>
              <a:t>(Georg-August-</a:t>
            </a:r>
            <a:r>
              <a:rPr lang="en-US" altLang="zh-CN" sz="2800" dirty="0" err="1"/>
              <a:t>Universität</a:t>
            </a:r>
            <a:r>
              <a:rPr lang="en-US" altLang="zh-CN" sz="2800" dirty="0"/>
              <a:t> </a:t>
            </a:r>
            <a:r>
              <a:rPr lang="en-US" altLang="zh-CN" sz="2800" dirty="0" err="1"/>
              <a:t>Göttingen</a:t>
            </a:r>
            <a:r>
              <a:rPr lang="en-US" altLang="zh-CN" sz="2800" dirty="0"/>
              <a:t>)</a:t>
            </a:r>
            <a:endParaRPr lang="zh-CN" altLang="en-US" sz="2800" dirty="0"/>
          </a:p>
        </p:txBody>
      </p:sp>
    </p:spTree>
    <p:extLst>
      <p:ext uri="{BB962C8B-B14F-4D97-AF65-F5344CB8AC3E}">
        <p14:creationId xmlns:p14="http://schemas.microsoft.com/office/powerpoint/2010/main" val="3694149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9877" y="1405149"/>
                <a:ext cx="4968552" cy="4695774"/>
              </a:xfrm>
            </p:spPr>
            <p:txBody>
              <a:bodyPr>
                <a:normAutofit/>
              </a:bodyPr>
              <a:lstStyle/>
              <a:p>
                <a:r>
                  <a:rPr lang="zh-CN" altLang="en-US" sz="2000" dirty="0"/>
                  <a:t>经典光源的干涉</a:t>
                </a:r>
                <a:r>
                  <a:rPr lang="en-US" altLang="zh-CN" sz="2000" dirty="0"/>
                  <a:t>——</a:t>
                </a:r>
                <a:r>
                  <a:rPr lang="zh-CN" altLang="en-US" sz="2000" dirty="0"/>
                  <a:t>双缝干涉</a:t>
                </a:r>
                <a:endParaRPr lang="en-US" altLang="zh-CN" sz="2000" dirty="0"/>
              </a:p>
              <a:p>
                <a:r>
                  <a:rPr lang="zh-CN" altLang="en-US" sz="2000" dirty="0"/>
                  <a:t>粒子通过双缝</a:t>
                </a:r>
                <a:r>
                  <a:rPr lang="en-US" altLang="zh-CN" sz="2000" dirty="0"/>
                  <a:t>: </a:t>
                </a:r>
                <a:r>
                  <a:rPr lang="zh-CN" altLang="en-US" sz="2000" dirty="0"/>
                  <a:t>如果有一个机枪向两孔乱射，那么分别打开孔</a:t>
                </a:r>
                <a:r>
                  <a:rPr lang="en-US" altLang="zh-CN" sz="2000" dirty="0"/>
                  <a:t>1</a:t>
                </a:r>
                <a:r>
                  <a:rPr lang="zh-CN" altLang="en-US" sz="2000" dirty="0"/>
                  <a:t>和孔</a:t>
                </a:r>
                <a:r>
                  <a:rPr lang="en-US" altLang="zh-CN" sz="2000" dirty="0"/>
                  <a:t>2</a:t>
                </a:r>
                <a:r>
                  <a:rPr lang="zh-CN" altLang="en-US" sz="2000" dirty="0"/>
                  <a:t>时的强度和同时打开的强度关系为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m:oMathPara>
                </a14:m>
                <a:endParaRPr lang="en-US" altLang="zh-CN" sz="2000" dirty="0"/>
              </a:p>
              <a:p>
                <a:r>
                  <a:rPr lang="zh-CN" altLang="en-US" sz="2000" i="0" dirty="0">
                    <a:latin typeface="+mj-lt"/>
                  </a:rPr>
                  <a:t>经典粒子并不存在干涉现象。</a:t>
                </a:r>
                <a:endParaRPr lang="en-US" altLang="zh-CN" sz="2000" i="0" dirty="0">
                  <a:latin typeface="+mj-lt"/>
                </a:endParaRPr>
              </a:p>
              <a:p>
                <a:r>
                  <a:rPr lang="zh-CN" altLang="en-US" sz="2000" dirty="0"/>
                  <a:t>如果</a:t>
                </a:r>
                <a:r>
                  <a:rPr lang="en-US" altLang="zh-CN" sz="2000" dirty="0"/>
                  <a:t>S</a:t>
                </a:r>
                <a:r>
                  <a:rPr lang="zh-CN" altLang="en-US" sz="2000" dirty="0"/>
                  <a:t>处放一个电子枪，得到了类似经典光的结果</a:t>
                </a:r>
                <a:endParaRPr lang="en-US" altLang="zh-CN" sz="2000" dirty="0"/>
              </a:p>
              <a:p>
                <a:r>
                  <a:rPr lang="zh-CN" altLang="en-US" sz="2000" dirty="0"/>
                  <a:t>无论将入射光强减弱到什么程度只要屏幕曝光足够长，总能观察到干涉图像。</a:t>
                </a:r>
                <a:endParaRPr lang="en-US" altLang="zh-CN" sz="2000" dirty="0"/>
              </a:p>
              <a:p>
                <a:r>
                  <a:rPr lang="zh-CN" altLang="en-US" sz="2000" dirty="0"/>
                  <a:t>按照光量子理论，入射光变成光子一个一个通过狭缝，开始图像没有规律。累计时间长了还是会出现干涉图像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9877" y="1405149"/>
                <a:ext cx="4968552" cy="4695774"/>
              </a:xfrm>
              <a:blipFill rotWithShape="0">
                <a:blip r:embed="rId2"/>
                <a:stretch>
                  <a:fillRect t="-1429" r="-982"/>
                </a:stretch>
              </a:blipFill>
            </p:spPr>
            <p:txBody>
              <a:bodyPr/>
              <a:lstStyle/>
              <a:p>
                <a:r>
                  <a:rPr lang="zh-CN" altLang="en-US">
                    <a:noFill/>
                  </a:rPr>
                  <a:t> </a:t>
                </a:r>
              </a:p>
            </p:txBody>
          </p:sp>
        </mc:Fallback>
      </mc:AlternateContent>
      <p:sp>
        <p:nvSpPr>
          <p:cNvPr id="2" name="标题 1"/>
          <p:cNvSpPr>
            <a:spLocks noGrp="1"/>
          </p:cNvSpPr>
          <p:nvPr>
            <p:ph type="title"/>
          </p:nvPr>
        </p:nvSpPr>
        <p:spPr>
          <a:xfrm>
            <a:off x="524352" y="260648"/>
            <a:ext cx="5830647" cy="1280890"/>
          </a:xfrm>
        </p:spPr>
        <p:txBody>
          <a:bodyPr>
            <a:normAutofit/>
          </a:bodyPr>
          <a:lstStyle/>
          <a:p>
            <a:r>
              <a:rPr lang="zh-CN" altLang="en-US" sz="2800" dirty="0"/>
              <a:t>实验证实</a:t>
            </a:r>
            <a:r>
              <a:rPr lang="en-US" altLang="zh-CN" sz="2800" dirty="0"/>
              <a:t>——</a:t>
            </a:r>
            <a:r>
              <a:rPr lang="zh-CN" altLang="en-US" sz="2800" dirty="0"/>
              <a:t>电子的双缝干涉实验</a:t>
            </a:r>
            <a:br>
              <a:rPr lang="en-US" altLang="zh-CN" sz="2800" dirty="0"/>
            </a:br>
            <a:r>
              <a:rPr lang="en-US" altLang="zh-CN" sz="2800" dirty="0"/>
              <a:t>(Double-slit interference)</a:t>
            </a:r>
            <a:endParaRPr lang="zh-CN" altLang="en-US" sz="2800" dirty="0"/>
          </a:p>
        </p:txBody>
      </p:sp>
      <p:pic>
        <p:nvPicPr>
          <p:cNvPr id="5" name="Picture 2" descr="D:\Physics\F7_16.JPG"/>
          <p:cNvPicPr>
            <a:picLocks noChangeAspect="1" noChangeArrowheads="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5227538" y="764704"/>
            <a:ext cx="38735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89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616752"/>
            <a:ext cx="6591985" cy="864096"/>
          </a:xfrm>
        </p:spPr>
        <p:txBody>
          <a:bodyPr>
            <a:normAutofit/>
          </a:bodyPr>
          <a:lstStyle/>
          <a:p>
            <a:pPr marL="0" indent="0">
              <a:buNone/>
            </a:pPr>
            <a:r>
              <a:rPr lang="zh-CN" altLang="en-US" sz="2400" b="1" dirty="0">
                <a:solidFill>
                  <a:srgbClr val="C00000"/>
                </a:solidFill>
              </a:rPr>
              <a:t>干涉图像不是微观粒子相互作用产生的，而是个别微观粒子属性的集体表示</a:t>
            </a:r>
          </a:p>
        </p:txBody>
      </p:sp>
      <p:pic>
        <p:nvPicPr>
          <p:cNvPr id="5" name="Picture 3" descr="C:\WINDOWS\Application Data\Microsoft\Media Catalog\F7_17_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10" y="1891164"/>
            <a:ext cx="24384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D:\Physics\F7_17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10" y="3139362"/>
            <a:ext cx="2362200" cy="1198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Physics\F7_17_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379" y="4355768"/>
            <a:ext cx="2325688" cy="1179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Physics\F7_17_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2310" y="1872794"/>
            <a:ext cx="2325688" cy="1179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Physics\F7_17_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3545" y="3561627"/>
            <a:ext cx="2325688" cy="11795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9"/>
          <p:cNvSpPr txBox="1">
            <a:spLocks noChangeArrowheads="1"/>
          </p:cNvSpPr>
          <p:nvPr/>
        </p:nvSpPr>
        <p:spPr bwMode="auto">
          <a:xfrm>
            <a:off x="2958107" y="2239098"/>
            <a:ext cx="19681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ea typeface="宋体" panose="02010600030101010101" pitchFamily="2" charset="-122"/>
              </a:rPr>
              <a:t>10个电子</a:t>
            </a:r>
            <a:endParaRPr lang="en-US" altLang="zh-CN" sz="3200" dirty="0">
              <a:ea typeface="宋体" panose="02010600030101010101" pitchFamily="2" charset="-122"/>
            </a:endParaRPr>
          </a:p>
        </p:txBody>
      </p:sp>
      <p:sp>
        <p:nvSpPr>
          <p:cNvPr id="16" name="Text Box 10"/>
          <p:cNvSpPr txBox="1">
            <a:spLocks noChangeArrowheads="1"/>
          </p:cNvSpPr>
          <p:nvPr/>
        </p:nvSpPr>
        <p:spPr bwMode="auto">
          <a:xfrm>
            <a:off x="3072408" y="3446255"/>
            <a:ext cx="13874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ea typeface="宋体" panose="02010600030101010101" pitchFamily="2" charset="-122"/>
              </a:rPr>
              <a:t>100</a:t>
            </a:r>
          </a:p>
        </p:txBody>
      </p:sp>
      <p:sp>
        <p:nvSpPr>
          <p:cNvPr id="17" name="Text Box 15"/>
          <p:cNvSpPr txBox="1">
            <a:spLocks noChangeArrowheads="1"/>
          </p:cNvSpPr>
          <p:nvPr/>
        </p:nvSpPr>
        <p:spPr bwMode="auto">
          <a:xfrm>
            <a:off x="2843808" y="4653136"/>
            <a:ext cx="1616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ea typeface="宋体" panose="02010600030101010101" pitchFamily="2" charset="-122"/>
              </a:rPr>
              <a:t>3000</a:t>
            </a:r>
          </a:p>
        </p:txBody>
      </p:sp>
      <p:sp>
        <p:nvSpPr>
          <p:cNvPr id="18" name="Text Box 16"/>
          <p:cNvSpPr txBox="1">
            <a:spLocks noChangeArrowheads="1"/>
          </p:cNvSpPr>
          <p:nvPr/>
        </p:nvSpPr>
        <p:spPr bwMode="auto">
          <a:xfrm>
            <a:off x="7488875" y="2103230"/>
            <a:ext cx="14350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ea typeface="宋体" panose="02010600030101010101" pitchFamily="2" charset="-122"/>
              </a:rPr>
              <a:t>20 000</a:t>
            </a:r>
          </a:p>
        </p:txBody>
      </p:sp>
      <p:sp>
        <p:nvSpPr>
          <p:cNvPr id="19" name="Text Box 17"/>
          <p:cNvSpPr txBox="1">
            <a:spLocks noChangeArrowheads="1"/>
          </p:cNvSpPr>
          <p:nvPr/>
        </p:nvSpPr>
        <p:spPr bwMode="auto">
          <a:xfrm>
            <a:off x="7439233" y="3794284"/>
            <a:ext cx="14350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70 000</a:t>
            </a:r>
          </a:p>
        </p:txBody>
      </p:sp>
    </p:spTree>
    <p:extLst>
      <p:ext uri="{BB962C8B-B14F-4D97-AF65-F5344CB8AC3E}">
        <p14:creationId xmlns:p14="http://schemas.microsoft.com/office/powerpoint/2010/main" val="2498972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3401341"/>
            <a:ext cx="7776864" cy="3168352"/>
          </a:xfrm>
        </p:spPr>
        <p:txBody>
          <a:bodyPr>
            <a:normAutofit/>
          </a:bodyPr>
          <a:lstStyle/>
          <a:p>
            <a:r>
              <a:rPr lang="zh-CN" altLang="en-US" sz="2400" dirty="0"/>
              <a:t>必须指出，关于电子的结果是究全出乎人们意料之外的</a:t>
            </a:r>
            <a:r>
              <a:rPr lang="en-US" altLang="zh-CN" sz="2400" dirty="0"/>
              <a:t>.</a:t>
            </a:r>
            <a:r>
              <a:rPr lang="zh-CN" altLang="en-US" sz="2400" dirty="0"/>
              <a:t>单个电子通过缝</a:t>
            </a:r>
            <a:r>
              <a:rPr lang="en-US" altLang="zh-CN" sz="2400" dirty="0"/>
              <a:t>1 </a:t>
            </a:r>
            <a:r>
              <a:rPr lang="zh-CN" altLang="en-US" sz="2400" dirty="0"/>
              <a:t>时，应该说，缝</a:t>
            </a:r>
            <a:r>
              <a:rPr lang="en-US" altLang="zh-CN" sz="2400" dirty="0"/>
              <a:t>2 </a:t>
            </a:r>
            <a:r>
              <a:rPr lang="zh-CN" altLang="en-US" sz="2400" dirty="0"/>
              <a:t>是否打开对它不应有任何影响</a:t>
            </a:r>
            <a:r>
              <a:rPr lang="en-US" altLang="zh-CN" sz="2400" dirty="0"/>
              <a:t>. </a:t>
            </a:r>
            <a:r>
              <a:rPr lang="zh-CN" altLang="en-US" sz="2400" dirty="0"/>
              <a:t>若是如此，缝</a:t>
            </a:r>
            <a:r>
              <a:rPr lang="en-US" altLang="zh-CN" sz="2400" dirty="0"/>
              <a:t>1</a:t>
            </a:r>
            <a:r>
              <a:rPr lang="zh-CN" altLang="en-US" sz="2400" dirty="0"/>
              <a:t>，</a:t>
            </a:r>
            <a:r>
              <a:rPr lang="en-US" altLang="zh-CN" sz="2400" dirty="0"/>
              <a:t>2 </a:t>
            </a:r>
            <a:r>
              <a:rPr lang="zh-CN" altLang="en-US" sz="2400" dirty="0"/>
              <a:t>同时打开时，屏上电子的强度应是分别打开时强度之和。</a:t>
            </a:r>
          </a:p>
          <a:p>
            <a:r>
              <a:rPr lang="zh-CN" altLang="en-US" sz="2400" dirty="0"/>
              <a:t>事实却不是如此</a:t>
            </a:r>
            <a:r>
              <a:rPr lang="en-US" altLang="zh-CN" sz="2400" dirty="0"/>
              <a:t>!</a:t>
            </a:r>
            <a:r>
              <a:rPr lang="zh-CN" altLang="en-US" sz="2400" dirty="0"/>
              <a:t>这只能说明缝</a:t>
            </a:r>
            <a:r>
              <a:rPr lang="en-US" altLang="zh-CN" sz="2400" dirty="0"/>
              <a:t>1 </a:t>
            </a:r>
            <a:r>
              <a:rPr lang="zh-CN" altLang="en-US" sz="2400" dirty="0"/>
              <a:t>和缝</a:t>
            </a:r>
            <a:r>
              <a:rPr lang="en-US" altLang="zh-CN" sz="2400" dirty="0"/>
              <a:t>2 </a:t>
            </a:r>
            <a:r>
              <a:rPr lang="zh-CN" altLang="en-US" sz="2400" dirty="0"/>
              <a:t>同时在起作用，似乎是电子同时通过缝</a:t>
            </a:r>
            <a:r>
              <a:rPr lang="en-US" altLang="zh-CN" sz="2400" dirty="0"/>
              <a:t>1 </a:t>
            </a:r>
            <a:r>
              <a:rPr lang="zh-CN" altLang="en-US" sz="2400" dirty="0"/>
              <a:t>和缝</a:t>
            </a:r>
            <a:r>
              <a:rPr lang="en-US" altLang="zh-CN" sz="2400" dirty="0"/>
              <a:t>2! </a:t>
            </a:r>
          </a:p>
          <a:p>
            <a:r>
              <a:rPr lang="zh-CN" altLang="en-US" sz="2400" b="1" dirty="0">
                <a:solidFill>
                  <a:srgbClr val="C00000"/>
                </a:solidFill>
              </a:rPr>
              <a:t>电子哪里来的分身术</a:t>
            </a:r>
            <a:r>
              <a:rPr lang="en-US" altLang="zh-CN" sz="2400" b="1" dirty="0">
                <a:solidFill>
                  <a:srgbClr val="C00000"/>
                </a:solidFill>
              </a:rPr>
              <a:t>! </a:t>
            </a:r>
          </a:p>
          <a:p>
            <a:endParaRPr lang="zh-CN" altLang="en-US" sz="2400" dirty="0"/>
          </a:p>
        </p:txBody>
      </p:sp>
      <p:sp>
        <p:nvSpPr>
          <p:cNvPr id="15" name="Text Box 4"/>
          <p:cNvSpPr txBox="1">
            <a:spLocks noChangeArrowheads="1"/>
          </p:cNvSpPr>
          <p:nvPr/>
        </p:nvSpPr>
        <p:spPr bwMode="auto">
          <a:xfrm>
            <a:off x="5057056" y="164827"/>
            <a:ext cx="2350323" cy="830997"/>
          </a:xfrm>
          <a:prstGeom prst="rect">
            <a:avLst/>
          </a:prstGeom>
          <a:noFill/>
          <a:ln w="9525">
            <a:solidFill>
              <a:srgbClr val="2B54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弱电子流</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长时间</a:t>
            </a:r>
            <a:r>
              <a:rPr kumimoji="0" lang="zh-CN" altLang="en-US" b="1" i="0" u="none" strike="noStrike" kern="0" cap="none" spc="0" normalizeH="0" baseline="0" noProof="0">
                <a:ln>
                  <a:noFill/>
                </a:ln>
                <a:solidFill>
                  <a:srgbClr val="000000"/>
                </a:solidFill>
                <a:effectLst/>
                <a:uLnTx/>
                <a:uFillTx/>
                <a:latin typeface="宋体" panose="02010600030101010101" pitchFamily="2" charset="-122"/>
                <a:ea typeface="楷体_GB2312" pitchFamily="49" charset="-122"/>
              </a:rPr>
              <a:t>“</a:t>
            </a:r>
            <a:r>
              <a:rPr kumimoji="0" lang="zh-CN" altLang="en-US"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rPr>
              <a:t>曝光</a:t>
            </a:r>
            <a:r>
              <a:rPr kumimoji="0" lang="zh-CN" altLang="en-US" b="1" i="0" u="none" strike="noStrike" kern="0" cap="none" spc="0" normalizeH="0" baseline="0" noProof="0">
                <a:ln>
                  <a:noFill/>
                </a:ln>
                <a:solidFill>
                  <a:srgbClr val="000000"/>
                </a:solidFill>
                <a:effectLst/>
                <a:uLnTx/>
                <a:uFillTx/>
                <a:latin typeface="宋体" panose="02010600030101010101" pitchFamily="2" charset="-122"/>
                <a:ea typeface="楷体_GB2312" pitchFamily="49" charset="-122"/>
              </a:rPr>
              <a:t>”</a:t>
            </a:r>
            <a:endParaRPr kumimoji="0" lang="zh-CN" altLang="en-US" b="1" i="0" u="none" strike="noStrike" kern="0" cap="none" spc="0" normalizeH="0" baseline="0" noProof="0">
              <a:ln>
                <a:noFill/>
              </a:ln>
              <a:solidFill>
                <a:srgbClr val="000000"/>
              </a:solidFill>
              <a:effectLst/>
              <a:uLnTx/>
              <a:uFillTx/>
              <a:latin typeface="Arial" panose="020B0604020202020204" pitchFamily="34" charset="0"/>
              <a:ea typeface="楷体_GB2312" pitchFamily="49" charset="-122"/>
            </a:endParaRPr>
          </a:p>
        </p:txBody>
      </p:sp>
      <p:sp>
        <p:nvSpPr>
          <p:cNvPr id="16" name="Text Box 5"/>
          <p:cNvSpPr txBox="1">
            <a:spLocks noChangeArrowheads="1"/>
          </p:cNvSpPr>
          <p:nvPr/>
        </p:nvSpPr>
        <p:spPr bwMode="auto">
          <a:xfrm>
            <a:off x="1475656" y="188640"/>
            <a:ext cx="2350323" cy="830997"/>
          </a:xfrm>
          <a:prstGeom prst="rect">
            <a:avLst/>
          </a:prstGeom>
          <a:noFill/>
          <a:ln w="9525">
            <a:solidFill>
              <a:srgbClr val="2B54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rPr>
              <a:t>强电子流</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rPr>
              <a:t>短时间</a:t>
            </a:r>
            <a:r>
              <a:rPr kumimoji="0" lang="zh-CN" altLang="en-US" b="1" i="0" u="none" strike="noStrike" kern="0" cap="none" spc="0" normalizeH="0" baseline="0" noProof="0" dirty="0">
                <a:ln>
                  <a:noFill/>
                </a:ln>
                <a:solidFill>
                  <a:srgbClr val="000000"/>
                </a:solidFill>
                <a:effectLst/>
                <a:uLnTx/>
                <a:uFillTx/>
                <a:latin typeface="宋体" panose="02010600030101010101" pitchFamily="2" charset="-122"/>
                <a:ea typeface="楷体_GB2312" pitchFamily="49" charset="-122"/>
              </a:rPr>
              <a:t>“</a:t>
            </a: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rPr>
              <a:t>曝光</a:t>
            </a:r>
            <a:r>
              <a:rPr kumimoji="0" lang="zh-CN" altLang="en-US" b="1" i="0" u="none" strike="noStrike" kern="0" cap="none" spc="0" normalizeH="0" baseline="0" noProof="0" dirty="0">
                <a:ln>
                  <a:noFill/>
                </a:ln>
                <a:solidFill>
                  <a:srgbClr val="000000"/>
                </a:solidFill>
                <a:effectLst/>
                <a:uLnTx/>
                <a:uFillTx/>
                <a:latin typeface="宋体" panose="02010600030101010101" pitchFamily="2" charset="-122"/>
                <a:ea typeface="楷体_GB2312" pitchFamily="49" charset="-122"/>
              </a:rPr>
              <a:t>”</a:t>
            </a:r>
            <a:endPar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endParaRPr>
          </a:p>
        </p:txBody>
      </p:sp>
      <p:grpSp>
        <p:nvGrpSpPr>
          <p:cNvPr id="17" name="Group 6"/>
          <p:cNvGrpSpPr>
            <a:grpSpLocks/>
          </p:cNvGrpSpPr>
          <p:nvPr/>
        </p:nvGrpSpPr>
        <p:grpSpPr bwMode="auto">
          <a:xfrm>
            <a:off x="2720066" y="1019637"/>
            <a:ext cx="3657600" cy="704850"/>
            <a:chOff x="1526" y="732"/>
            <a:chExt cx="2304" cy="672"/>
          </a:xfrm>
        </p:grpSpPr>
        <p:sp>
          <p:nvSpPr>
            <p:cNvPr id="18" name="Line 7"/>
            <p:cNvSpPr>
              <a:spLocks noChangeShapeType="1"/>
            </p:cNvSpPr>
            <p:nvPr/>
          </p:nvSpPr>
          <p:spPr bwMode="auto">
            <a:xfrm>
              <a:off x="1526" y="732"/>
              <a:ext cx="0" cy="336"/>
            </a:xfrm>
            <a:prstGeom prst="line">
              <a:avLst/>
            </a:prstGeom>
            <a:noFill/>
            <a:ln w="19050">
              <a:solidFill>
                <a:srgbClr val="2B548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楷体_GB2312" pitchFamily="49" charset="-122"/>
              </a:endParaRPr>
            </a:p>
          </p:txBody>
        </p:sp>
        <p:sp>
          <p:nvSpPr>
            <p:cNvPr id="19" name="Line 8"/>
            <p:cNvSpPr>
              <a:spLocks noChangeShapeType="1"/>
            </p:cNvSpPr>
            <p:nvPr/>
          </p:nvSpPr>
          <p:spPr bwMode="auto">
            <a:xfrm>
              <a:off x="3830" y="732"/>
              <a:ext cx="0" cy="336"/>
            </a:xfrm>
            <a:prstGeom prst="line">
              <a:avLst/>
            </a:prstGeom>
            <a:noFill/>
            <a:ln w="19050">
              <a:solidFill>
                <a:srgbClr val="2B548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楷体_GB2312" pitchFamily="49" charset="-122"/>
              </a:endParaRPr>
            </a:p>
          </p:txBody>
        </p:sp>
        <p:sp>
          <p:nvSpPr>
            <p:cNvPr id="20" name="Line 9"/>
            <p:cNvSpPr>
              <a:spLocks noChangeShapeType="1"/>
            </p:cNvSpPr>
            <p:nvPr/>
          </p:nvSpPr>
          <p:spPr bwMode="auto">
            <a:xfrm>
              <a:off x="1526" y="1068"/>
              <a:ext cx="2304" cy="0"/>
            </a:xfrm>
            <a:prstGeom prst="line">
              <a:avLst/>
            </a:prstGeom>
            <a:noFill/>
            <a:ln w="19050">
              <a:solidFill>
                <a:srgbClr val="2B548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楷体_GB2312" pitchFamily="49" charset="-122"/>
              </a:endParaRPr>
            </a:p>
          </p:txBody>
        </p:sp>
        <p:sp>
          <p:nvSpPr>
            <p:cNvPr id="21" name="Line 10"/>
            <p:cNvSpPr>
              <a:spLocks noChangeShapeType="1"/>
            </p:cNvSpPr>
            <p:nvPr/>
          </p:nvSpPr>
          <p:spPr bwMode="auto">
            <a:xfrm flipH="1">
              <a:off x="2678" y="1068"/>
              <a:ext cx="0" cy="336"/>
            </a:xfrm>
            <a:prstGeom prst="line">
              <a:avLst/>
            </a:prstGeom>
            <a:noFill/>
            <a:ln w="19050">
              <a:solidFill>
                <a:srgbClr val="2B548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楷体_GB2312" pitchFamily="49" charset="-122"/>
              </a:endParaRPr>
            </a:p>
          </p:txBody>
        </p:sp>
      </p:grpSp>
      <p:sp>
        <p:nvSpPr>
          <p:cNvPr id="22" name="Text Box 11"/>
          <p:cNvSpPr txBox="1">
            <a:spLocks noChangeArrowheads="1"/>
          </p:cNvSpPr>
          <p:nvPr/>
        </p:nvSpPr>
        <p:spPr bwMode="auto">
          <a:xfrm>
            <a:off x="3191554" y="1702262"/>
            <a:ext cx="2350323" cy="461665"/>
          </a:xfrm>
          <a:prstGeom prst="rect">
            <a:avLst/>
          </a:prstGeom>
          <a:noFill/>
          <a:ln w="9525">
            <a:solidFill>
              <a:srgbClr val="2B54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rPr>
              <a:t>相同的衍射花样</a:t>
            </a:r>
          </a:p>
        </p:txBody>
      </p:sp>
      <p:sp>
        <p:nvSpPr>
          <p:cNvPr id="23" name="AutoShape 12"/>
          <p:cNvSpPr>
            <a:spLocks noChangeArrowheads="1"/>
          </p:cNvSpPr>
          <p:nvPr/>
        </p:nvSpPr>
        <p:spPr bwMode="auto">
          <a:xfrm rot="5400000">
            <a:off x="4253591" y="2421400"/>
            <a:ext cx="649287" cy="3635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9525">
            <a:solidFill>
              <a:srgbClr val="2B548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楷体_GB2312" pitchFamily="49" charset="-122"/>
            </a:endParaRPr>
          </a:p>
        </p:txBody>
      </p:sp>
      <p:sp>
        <p:nvSpPr>
          <p:cNvPr id="24" name="Text Box 13"/>
          <p:cNvSpPr txBox="1">
            <a:spLocks noChangeArrowheads="1"/>
          </p:cNvSpPr>
          <p:nvPr/>
        </p:nvSpPr>
        <p:spPr bwMode="auto">
          <a:xfrm>
            <a:off x="2358116" y="2926225"/>
            <a:ext cx="4206601" cy="461665"/>
          </a:xfrm>
          <a:prstGeom prst="rect">
            <a:avLst/>
          </a:prstGeom>
          <a:noFill/>
          <a:ln w="9525">
            <a:solidFill>
              <a:srgbClr val="2B548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0000"/>
                </a:solidFill>
                <a:effectLst/>
                <a:uLnTx/>
                <a:uFillTx/>
                <a:latin typeface="Arial" panose="020B0604020202020204" pitchFamily="34" charset="0"/>
                <a:ea typeface="楷体_GB2312" pitchFamily="49" charset="-122"/>
              </a:rPr>
              <a:t>波动性是单个粒子的本征属性</a:t>
            </a:r>
          </a:p>
        </p:txBody>
      </p:sp>
    </p:spTree>
    <p:extLst>
      <p:ext uri="{BB962C8B-B14F-4D97-AF65-F5344CB8AC3E}">
        <p14:creationId xmlns:p14="http://schemas.microsoft.com/office/powerpoint/2010/main" val="1824156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628799"/>
                <a:ext cx="5544616" cy="5097747"/>
              </a:xfrm>
            </p:spPr>
            <p:txBody>
              <a:bodyPr>
                <a:normAutofit/>
              </a:bodyPr>
              <a:lstStyle/>
              <a:p>
                <a:r>
                  <a:rPr lang="zh-CN" altLang="en-US" sz="2000" dirty="0"/>
                  <a:t>为了</a:t>
                </a:r>
                <a:r>
                  <a:rPr lang="en-US" altLang="zh-CN" sz="2000" dirty="0"/>
                  <a:t>"</a:t>
                </a:r>
                <a:r>
                  <a:rPr lang="zh-CN" altLang="en-US" sz="2000" dirty="0"/>
                  <a:t>看看</a:t>
                </a:r>
                <a:r>
                  <a:rPr lang="en-US" altLang="zh-CN" sz="2000" dirty="0"/>
                  <a:t>"</a:t>
                </a:r>
                <a:r>
                  <a:rPr lang="zh-CN" altLang="en-US" sz="2000" dirty="0"/>
                  <a:t>电子究竟如何通过双缝，试在双缝旁边各放一光源</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𝑃</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m:t>
                    </m:r>
                    <m:r>
                      <a:rPr lang="en-US" altLang="zh-CN" sz="2000" b="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𝑃</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 </m:t>
                    </m:r>
                  </m:oMath>
                </a14:m>
                <a:r>
                  <a:rPr lang="zh-CN" altLang="en-US" sz="2000" dirty="0"/>
                  <a:t>和一光探测器</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𝐷</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𝐷</m:t>
                        </m:r>
                      </m:e>
                      <m:sub>
                        <m:r>
                          <a:rPr lang="en-US" altLang="zh-CN" sz="2000" b="0" i="1" dirty="0" smtClean="0">
                            <a:latin typeface="Cambria Math" panose="02040503050406030204" pitchFamily="18" charset="0"/>
                          </a:rPr>
                          <m:t>2</m:t>
                        </m:r>
                      </m:sub>
                    </m:sSub>
                  </m:oMath>
                </a14:m>
                <a:r>
                  <a:rPr lang="zh-CN" altLang="en-US" sz="2000" dirty="0"/>
                  <a:t>，光源发出之光子打在经过狭缝的电子上，被散射出来由探测器记录</a:t>
                </a:r>
                <a:r>
                  <a:rPr lang="en-US" altLang="zh-CN" sz="2000" dirty="0"/>
                  <a:t>.</a:t>
                </a:r>
                <a:r>
                  <a:rPr lang="zh-CN" altLang="en-US" sz="2000" dirty="0"/>
                  <a:t>假如电子同时通过双缝</a:t>
                </a:r>
                <a:r>
                  <a:rPr lang="en-US" altLang="zh-CN" sz="2000" dirty="0"/>
                  <a:t>.</a:t>
                </a:r>
              </a:p>
              <a:p>
                <a:r>
                  <a:rPr lang="zh-CN" altLang="en-US" sz="2000" dirty="0"/>
                  <a:t>控制电子流，使电子一个一个地射向屏幕</a:t>
                </a:r>
                <a:endParaRPr lang="en-US" altLang="zh-CN" sz="2000" dirty="0"/>
              </a:p>
              <a:p>
                <a:r>
                  <a:rPr lang="zh-CN" altLang="en-US" sz="2000" dirty="0"/>
                  <a:t>我们要想在狭缝旁边窥视电子的行为，干涉就消失了</a:t>
                </a:r>
                <a:r>
                  <a:rPr lang="en-US" altLang="zh-CN" sz="2000" dirty="0"/>
                  <a:t>.</a:t>
                </a:r>
                <a:r>
                  <a:rPr lang="zh-CN" altLang="en-US" sz="2000" dirty="0"/>
                  <a:t>重复实验，把光源关掉，我们又得到了干涉图像</a:t>
                </a:r>
                <a:r>
                  <a:rPr lang="en-US" altLang="zh-CN" sz="2000" dirty="0"/>
                  <a:t>!</a:t>
                </a:r>
              </a:p>
              <a:p>
                <a:r>
                  <a:rPr lang="zh-CN" altLang="en-US" sz="2000" dirty="0"/>
                  <a:t>经过各种条件、不同方式的实验的反复试验与考虑，人们发现，</a:t>
                </a:r>
                <a:r>
                  <a:rPr lang="zh-CN" altLang="en-US" sz="2000" b="1" dirty="0">
                    <a:solidFill>
                      <a:srgbClr val="C00000"/>
                    </a:solidFill>
                  </a:rPr>
                  <a:t>观察效应使干涉消失</a:t>
                </a:r>
                <a:r>
                  <a:rPr lang="en-US" altLang="zh-CN" sz="2000" b="1" dirty="0">
                    <a:solidFill>
                      <a:srgbClr val="C00000"/>
                    </a:solidFill>
                  </a:rPr>
                  <a:t>"</a:t>
                </a:r>
                <a:r>
                  <a:rPr lang="zh-CN" altLang="en-US" sz="2000" b="1" dirty="0">
                    <a:solidFill>
                      <a:srgbClr val="C00000"/>
                    </a:solidFill>
                  </a:rPr>
                  <a:t>在原则上是无法避免的</a:t>
                </a:r>
                <a:r>
                  <a:rPr lang="en-US" altLang="zh-CN" sz="2000" b="1" dirty="0">
                    <a:solidFill>
                      <a:srgbClr val="C00000"/>
                    </a:solidFill>
                  </a:rPr>
                  <a:t>.</a:t>
                </a:r>
              </a:p>
              <a:p>
                <a:r>
                  <a:rPr lang="en-US" altLang="zh-CN" sz="2000" dirty="0"/>
                  <a:t>"</a:t>
                </a:r>
                <a:r>
                  <a:rPr lang="zh-CN" altLang="en-US" sz="2000" dirty="0"/>
                  <a:t>这些实验，都是用任何经典方法所绝对不能解释的，但是，量子力学的核心正是包含在这些实验之中</a:t>
                </a:r>
                <a:r>
                  <a:rPr lang="en-US" altLang="zh-CN" sz="2000" dirty="0"/>
                  <a:t>"(</a:t>
                </a:r>
                <a:r>
                  <a:rPr lang="zh-CN" altLang="en-US" sz="2000" dirty="0"/>
                  <a:t>费曼语</a:t>
                </a:r>
                <a:r>
                  <a:rPr lang="en-US" altLang="zh-CN" sz="2000" dirty="0"/>
                  <a:t>) .</a:t>
                </a: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628799"/>
                <a:ext cx="5544616" cy="5097747"/>
              </a:xfrm>
              <a:blipFill rotWithShape="0">
                <a:blip r:embed="rId2"/>
                <a:stretch>
                  <a:fillRect t="-1196" r="-990"/>
                </a:stretch>
              </a:blipFill>
            </p:spPr>
            <p:txBody>
              <a:bodyPr/>
              <a:lstStyle/>
              <a:p>
                <a:r>
                  <a:rPr lang="zh-CN" altLang="en-US">
                    <a:noFill/>
                  </a:rPr>
                  <a:t> </a:t>
                </a:r>
              </a:p>
            </p:txBody>
          </p:sp>
        </mc:Fallback>
      </mc:AlternateContent>
      <p:sp>
        <p:nvSpPr>
          <p:cNvPr id="2" name="标题 1"/>
          <p:cNvSpPr>
            <a:spLocks noGrp="1"/>
          </p:cNvSpPr>
          <p:nvPr>
            <p:ph type="title"/>
          </p:nvPr>
        </p:nvSpPr>
        <p:spPr>
          <a:xfrm>
            <a:off x="539552" y="484082"/>
            <a:ext cx="6589199" cy="936104"/>
          </a:xfrm>
        </p:spPr>
        <p:txBody>
          <a:bodyPr>
            <a:normAutofit/>
          </a:bodyPr>
          <a:lstStyle/>
          <a:p>
            <a:r>
              <a:rPr lang="zh-CN" altLang="en-US" sz="2800" dirty="0"/>
              <a:t>如果我们观察电子的诡异行为</a:t>
            </a:r>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5508104" y="1211572"/>
            <a:ext cx="3448050" cy="5514975"/>
          </a:xfrm>
          <a:prstGeom prst="rect">
            <a:avLst/>
          </a:prstGeom>
        </p:spPr>
      </p:pic>
    </p:spTree>
    <p:extLst>
      <p:ext uri="{BB962C8B-B14F-4D97-AF65-F5344CB8AC3E}">
        <p14:creationId xmlns:p14="http://schemas.microsoft.com/office/powerpoint/2010/main" val="4185885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srcRect b="20492"/>
          <a:stretch/>
        </p:blipFill>
        <p:spPr>
          <a:xfrm>
            <a:off x="6621780" y="2336335"/>
            <a:ext cx="2424288" cy="1236682"/>
          </a:xfrm>
          <a:prstGeom prst="rect">
            <a:avLst/>
          </a:prstGeom>
        </p:spPr>
      </p:pic>
      <p:pic>
        <p:nvPicPr>
          <p:cNvPr id="27" name="图片 26"/>
          <p:cNvPicPr>
            <a:picLocks noChangeAspect="1"/>
          </p:cNvPicPr>
          <p:nvPr/>
        </p:nvPicPr>
        <p:blipFill rotWithShape="1">
          <a:blip r:embed="rId4" cstate="print"/>
          <a:srcRect b="18498"/>
          <a:stretch/>
        </p:blipFill>
        <p:spPr>
          <a:xfrm>
            <a:off x="6673566" y="3461951"/>
            <a:ext cx="2304482" cy="1241019"/>
          </a:xfrm>
          <a:prstGeom prst="rect">
            <a:avLst/>
          </a:prstGeom>
        </p:spPr>
      </p:pic>
      <p:sp>
        <p:nvSpPr>
          <p:cNvPr id="2" name="标题 1"/>
          <p:cNvSpPr>
            <a:spLocks noGrp="1"/>
          </p:cNvSpPr>
          <p:nvPr>
            <p:ph type="title"/>
          </p:nvPr>
        </p:nvSpPr>
        <p:spPr/>
        <p:txBody>
          <a:bodyPr/>
          <a:lstStyle/>
          <a:p>
            <a:r>
              <a:rPr lang="zh-CN" altLang="en-US" dirty="0"/>
              <a:t>态叠加原理</a:t>
            </a:r>
            <a:r>
              <a:rPr lang="en-US" altLang="zh-CN" dirty="0"/>
              <a:t>——</a:t>
            </a:r>
            <a:r>
              <a:rPr lang="zh-CN" altLang="en-US" dirty="0"/>
              <a:t>狄拉克符号表示</a:t>
            </a:r>
          </a:p>
        </p:txBody>
      </p:sp>
      <p:grpSp>
        <p:nvGrpSpPr>
          <p:cNvPr id="4" name="Group 49"/>
          <p:cNvGrpSpPr>
            <a:grpSpLocks/>
          </p:cNvGrpSpPr>
          <p:nvPr/>
        </p:nvGrpSpPr>
        <p:grpSpPr bwMode="auto">
          <a:xfrm>
            <a:off x="328725" y="1374775"/>
            <a:ext cx="8136904" cy="830263"/>
            <a:chOff x="960" y="960"/>
            <a:chExt cx="3360" cy="523"/>
          </a:xfrm>
        </p:grpSpPr>
        <p:sp>
          <p:nvSpPr>
            <p:cNvPr id="5" name="Text Box 31"/>
            <p:cNvSpPr txBox="1">
              <a:spLocks noChangeArrowheads="1"/>
            </p:cNvSpPr>
            <p:nvPr/>
          </p:nvSpPr>
          <p:spPr bwMode="auto">
            <a:xfrm>
              <a:off x="960" y="960"/>
              <a:ext cx="30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从初态</a:t>
              </a:r>
              <a:r>
                <a:rPr lang="en-US" altLang="zh-CN" b="0" dirty="0" err="1">
                  <a:solidFill>
                    <a:srgbClr val="000000"/>
                  </a:solidFill>
                  <a:latin typeface="+mn-ea"/>
                  <a:ea typeface="+mn-ea"/>
                </a:rPr>
                <a:t>i</a:t>
              </a:r>
              <a:r>
                <a:rPr lang="en-US" altLang="zh-CN" b="0" dirty="0">
                  <a:solidFill>
                    <a:srgbClr val="000000"/>
                  </a:solidFill>
                  <a:latin typeface="+mn-ea"/>
                  <a:ea typeface="+mn-ea"/>
                </a:rPr>
                <a:t>(</a:t>
              </a:r>
              <a:r>
                <a:rPr lang="en-US" altLang="zh-CN" dirty="0">
                  <a:solidFill>
                    <a:srgbClr val="0070C0"/>
                  </a:solidFill>
                  <a:latin typeface="+mn-ea"/>
                  <a:ea typeface="+mn-ea"/>
                </a:rPr>
                <a:t>I</a:t>
              </a:r>
              <a:r>
                <a:rPr lang="en-US" altLang="zh-CN" b="0" dirty="0">
                  <a:solidFill>
                    <a:srgbClr val="000000"/>
                  </a:solidFill>
                  <a:latin typeface="+mn-ea"/>
                  <a:ea typeface="+mn-ea"/>
                </a:rPr>
                <a:t>nitial)</a:t>
              </a:r>
              <a:r>
                <a:rPr lang="zh-CN" altLang="en-US" b="0" dirty="0">
                  <a:solidFill>
                    <a:srgbClr val="000000"/>
                  </a:solidFill>
                  <a:latin typeface="+mn-ea"/>
                  <a:ea typeface="+mn-ea"/>
                </a:rPr>
                <a:t>到末态</a:t>
              </a:r>
              <a:r>
                <a:rPr lang="en-US" altLang="zh-CN" b="0" dirty="0">
                  <a:solidFill>
                    <a:srgbClr val="000000"/>
                  </a:solidFill>
                  <a:latin typeface="+mn-ea"/>
                  <a:ea typeface="+mn-ea"/>
                </a:rPr>
                <a:t>f(</a:t>
              </a:r>
              <a:r>
                <a:rPr lang="en-US" altLang="zh-CN" dirty="0">
                  <a:solidFill>
                    <a:srgbClr val="0070C0"/>
                  </a:solidFill>
                  <a:latin typeface="+mn-ea"/>
                  <a:ea typeface="+mn-ea"/>
                </a:rPr>
                <a:t>F</a:t>
              </a:r>
              <a:r>
                <a:rPr lang="en-US" altLang="zh-CN" b="0" dirty="0">
                  <a:solidFill>
                    <a:srgbClr val="000000"/>
                  </a:solidFill>
                  <a:latin typeface="+mn-ea"/>
                  <a:ea typeface="+mn-ea"/>
                </a:rPr>
                <a:t>inal)</a:t>
              </a:r>
              <a:r>
                <a:rPr lang="zh-CN" altLang="en-US" b="0" dirty="0">
                  <a:solidFill>
                    <a:srgbClr val="000000"/>
                  </a:solidFill>
                  <a:latin typeface="+mn-ea"/>
                  <a:ea typeface="+mn-ea"/>
                </a:rPr>
                <a:t>的跃迁几率振幅为</a:t>
              </a:r>
            </a:p>
          </p:txBody>
        </p:sp>
        <p:graphicFrame>
          <p:nvGraphicFramePr>
            <p:cNvPr id="6" name="Object 32"/>
            <p:cNvGraphicFramePr>
              <a:graphicFrameLocks noChangeAspect="1"/>
            </p:cNvGraphicFramePr>
            <p:nvPr/>
          </p:nvGraphicFramePr>
          <p:xfrm>
            <a:off x="3888" y="970"/>
            <a:ext cx="432" cy="279"/>
          </p:xfrm>
          <a:graphic>
            <a:graphicData uri="http://schemas.openxmlformats.org/presentationml/2006/ole">
              <mc:AlternateContent xmlns:mc="http://schemas.openxmlformats.org/markup-compatibility/2006">
                <mc:Choice xmlns:v="urn:schemas-microsoft-com:vml" Requires="v">
                  <p:oleObj spid="_x0000_s13620" name="Equation" r:id="rId5" imgW="393529" imgH="253890" progId="Equation.DSMT4">
                    <p:embed/>
                  </p:oleObj>
                </mc:Choice>
                <mc:Fallback>
                  <p:oleObj name="Equation" r:id="rId5" imgW="393529" imgH="253890" progId="Equation.DSMT4">
                    <p:embed/>
                    <p:pic>
                      <p:nvPicPr>
                        <p:cNvPr id="0" name="Picture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970"/>
                          <a:ext cx="432"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50"/>
          <p:cNvGrpSpPr>
            <a:grpSpLocks/>
          </p:cNvGrpSpPr>
          <p:nvPr/>
        </p:nvGrpSpPr>
        <p:grpSpPr bwMode="auto">
          <a:xfrm>
            <a:off x="350611" y="1951831"/>
            <a:ext cx="3875087" cy="531813"/>
            <a:chOff x="949" y="1344"/>
            <a:chExt cx="2441" cy="335"/>
          </a:xfrm>
        </p:grpSpPr>
        <p:sp>
          <p:nvSpPr>
            <p:cNvPr id="8" name="Text Box 34"/>
            <p:cNvSpPr txBox="1">
              <a:spLocks noChangeArrowheads="1"/>
            </p:cNvSpPr>
            <p:nvPr/>
          </p:nvSpPr>
          <p:spPr bwMode="auto">
            <a:xfrm>
              <a:off x="949" y="138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则跃迁的几率为</a:t>
              </a:r>
            </a:p>
          </p:txBody>
        </p:sp>
        <p:graphicFrame>
          <p:nvGraphicFramePr>
            <p:cNvPr id="9" name="Object 35"/>
            <p:cNvGraphicFramePr>
              <a:graphicFrameLocks noChangeAspect="1"/>
            </p:cNvGraphicFramePr>
            <p:nvPr/>
          </p:nvGraphicFramePr>
          <p:xfrm>
            <a:off x="2485" y="1344"/>
            <a:ext cx="905" cy="335"/>
          </p:xfrm>
          <a:graphic>
            <a:graphicData uri="http://schemas.openxmlformats.org/presentationml/2006/ole">
              <mc:AlternateContent xmlns:mc="http://schemas.openxmlformats.org/markup-compatibility/2006">
                <mc:Choice xmlns:v="urn:schemas-microsoft-com:vml" Requires="v">
                  <p:oleObj spid="_x0000_s13621" name="Equation" r:id="rId7" imgW="825142" imgH="304668" progId="Equation.DSMT4">
                    <p:embed/>
                  </p:oleObj>
                </mc:Choice>
                <mc:Fallback>
                  <p:oleObj name="Equation" r:id="rId7" imgW="825142" imgH="304668" progId="Equation.DSMT4">
                    <p:embed/>
                    <p:pic>
                      <p:nvPicPr>
                        <p:cNvPr id="0" name="Picture 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5" y="1344"/>
                          <a:ext cx="905" cy="3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Text Box 36"/>
          <p:cNvSpPr txBox="1">
            <a:spLocks noChangeArrowheads="1"/>
          </p:cNvSpPr>
          <p:nvPr/>
        </p:nvSpPr>
        <p:spPr bwMode="auto">
          <a:xfrm>
            <a:off x="82000" y="2616994"/>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几率幅满足以下几个规则：</a:t>
            </a:r>
          </a:p>
        </p:txBody>
      </p:sp>
      <p:grpSp>
        <p:nvGrpSpPr>
          <p:cNvPr id="11" name="Group 51"/>
          <p:cNvGrpSpPr>
            <a:grpSpLocks/>
          </p:cNvGrpSpPr>
          <p:nvPr/>
        </p:nvGrpSpPr>
        <p:grpSpPr bwMode="auto">
          <a:xfrm>
            <a:off x="111781" y="3234816"/>
            <a:ext cx="6607175" cy="706438"/>
            <a:chOff x="1081" y="2246"/>
            <a:chExt cx="4162" cy="445"/>
          </a:xfrm>
        </p:grpSpPr>
        <p:sp>
          <p:nvSpPr>
            <p:cNvPr id="12" name="Text Box 37"/>
            <p:cNvSpPr txBox="1">
              <a:spLocks noChangeArrowheads="1"/>
            </p:cNvSpPr>
            <p:nvPr/>
          </p:nvSpPr>
          <p:spPr bwMode="auto">
            <a:xfrm>
              <a:off x="1081" y="2266"/>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规则一：</a:t>
              </a:r>
              <a:endParaRPr lang="zh-CN" altLang="en-US">
                <a:solidFill>
                  <a:srgbClr val="000000"/>
                </a:solidFill>
              </a:endParaRPr>
            </a:p>
          </p:txBody>
        </p:sp>
        <p:graphicFrame>
          <p:nvGraphicFramePr>
            <p:cNvPr id="13" name="Object 39"/>
            <p:cNvGraphicFramePr>
              <a:graphicFrameLocks noChangeAspect="1"/>
            </p:cNvGraphicFramePr>
            <p:nvPr/>
          </p:nvGraphicFramePr>
          <p:xfrm>
            <a:off x="2144" y="2246"/>
            <a:ext cx="1488" cy="445"/>
          </p:xfrm>
          <a:graphic>
            <a:graphicData uri="http://schemas.openxmlformats.org/presentationml/2006/ole">
              <mc:AlternateContent xmlns:mc="http://schemas.openxmlformats.org/markup-compatibility/2006">
                <mc:Choice xmlns:v="urn:schemas-microsoft-com:vml" Requires="v">
                  <p:oleObj spid="_x0000_s13622" name="Equation" r:id="rId9" imgW="1143000" imgH="342900" progId="Equation.DSMT4">
                    <p:embed/>
                  </p:oleObj>
                </mc:Choice>
                <mc:Fallback>
                  <p:oleObj name="Equation" r:id="rId9" imgW="1143000" imgH="342900" progId="Equation.DSMT4">
                    <p:embed/>
                    <p:pic>
                      <p:nvPicPr>
                        <p:cNvPr id="0" name="Picture 9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4" y="2246"/>
                          <a:ext cx="1488" cy="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42"/>
            <p:cNvSpPr txBox="1">
              <a:spLocks noChangeArrowheads="1"/>
            </p:cNvSpPr>
            <p:nvPr/>
          </p:nvSpPr>
          <p:spPr bwMode="auto">
            <a:xfrm>
              <a:off x="3755" y="2276"/>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rPr>
                <a:t>几率幅叠加规则</a:t>
              </a:r>
            </a:p>
          </p:txBody>
        </p:sp>
      </p:grpSp>
      <p:grpSp>
        <p:nvGrpSpPr>
          <p:cNvPr id="15" name="Group 52"/>
          <p:cNvGrpSpPr>
            <a:grpSpLocks/>
          </p:cNvGrpSpPr>
          <p:nvPr/>
        </p:nvGrpSpPr>
        <p:grpSpPr bwMode="auto">
          <a:xfrm>
            <a:off x="70135" y="3891757"/>
            <a:ext cx="6262688" cy="811213"/>
            <a:chOff x="1071" y="2670"/>
            <a:chExt cx="3945" cy="511"/>
          </a:xfrm>
        </p:grpSpPr>
        <p:sp>
          <p:nvSpPr>
            <p:cNvPr id="16" name="Text Box 40"/>
            <p:cNvSpPr txBox="1">
              <a:spLocks noChangeArrowheads="1"/>
            </p:cNvSpPr>
            <p:nvPr/>
          </p:nvSpPr>
          <p:spPr bwMode="auto">
            <a:xfrm>
              <a:off x="1071" y="2751"/>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规则二：</a:t>
              </a:r>
              <a:endParaRPr lang="zh-CN" altLang="en-US">
                <a:solidFill>
                  <a:srgbClr val="000000"/>
                </a:solidFill>
              </a:endParaRPr>
            </a:p>
          </p:txBody>
        </p:sp>
        <p:graphicFrame>
          <p:nvGraphicFramePr>
            <p:cNvPr id="17" name="Object 41"/>
            <p:cNvGraphicFramePr>
              <a:graphicFrameLocks noChangeAspect="1"/>
            </p:cNvGraphicFramePr>
            <p:nvPr/>
          </p:nvGraphicFramePr>
          <p:xfrm>
            <a:off x="1996" y="2670"/>
            <a:ext cx="1785" cy="511"/>
          </p:xfrm>
          <a:graphic>
            <a:graphicData uri="http://schemas.openxmlformats.org/presentationml/2006/ole">
              <mc:AlternateContent xmlns:mc="http://schemas.openxmlformats.org/markup-compatibility/2006">
                <mc:Choice xmlns:v="urn:schemas-microsoft-com:vml" Requires="v">
                  <p:oleObj spid="_x0000_s13623" name="Equation" r:id="rId11" imgW="1371600" imgH="393700" progId="Equation.DSMT4">
                    <p:embed/>
                  </p:oleObj>
                </mc:Choice>
                <mc:Fallback>
                  <p:oleObj name="Equation" r:id="rId11" imgW="1371600" imgH="393700" progId="Equation.DSMT4">
                    <p:embed/>
                    <p:pic>
                      <p:nvPicPr>
                        <p:cNvPr id="0" name="Picture 9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96" y="2670"/>
                          <a:ext cx="1785" cy="5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43"/>
            <p:cNvSpPr txBox="1">
              <a:spLocks noChangeArrowheads="1"/>
            </p:cNvSpPr>
            <p:nvPr/>
          </p:nvSpPr>
          <p:spPr bwMode="auto">
            <a:xfrm>
              <a:off x="3816" y="2749"/>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rPr>
                <a:t>几率相加律</a:t>
              </a:r>
            </a:p>
          </p:txBody>
        </p:sp>
      </p:grpSp>
      <p:grpSp>
        <p:nvGrpSpPr>
          <p:cNvPr id="19" name="Group 53"/>
          <p:cNvGrpSpPr>
            <a:grpSpLocks/>
          </p:cNvGrpSpPr>
          <p:nvPr/>
        </p:nvGrpSpPr>
        <p:grpSpPr bwMode="auto">
          <a:xfrm>
            <a:off x="84422" y="4825207"/>
            <a:ext cx="4273550" cy="522288"/>
            <a:chOff x="1080" y="3258"/>
            <a:chExt cx="2692" cy="329"/>
          </a:xfrm>
        </p:grpSpPr>
        <p:sp>
          <p:nvSpPr>
            <p:cNvPr id="20" name="Text Box 44"/>
            <p:cNvSpPr txBox="1">
              <a:spLocks noChangeArrowheads="1"/>
            </p:cNvSpPr>
            <p:nvPr/>
          </p:nvSpPr>
          <p:spPr bwMode="auto">
            <a:xfrm>
              <a:off x="1080" y="325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规则三：</a:t>
              </a:r>
              <a:endParaRPr lang="zh-CN" altLang="en-US">
                <a:solidFill>
                  <a:srgbClr val="000000"/>
                </a:solidFill>
              </a:endParaRPr>
            </a:p>
          </p:txBody>
        </p:sp>
        <p:graphicFrame>
          <p:nvGraphicFramePr>
            <p:cNvPr id="21" name="Object 45"/>
            <p:cNvGraphicFramePr>
              <a:graphicFrameLocks noChangeAspect="1"/>
            </p:cNvGraphicFramePr>
            <p:nvPr/>
          </p:nvGraphicFramePr>
          <p:xfrm>
            <a:off x="2152" y="3258"/>
            <a:ext cx="1620" cy="329"/>
          </p:xfrm>
          <a:graphic>
            <a:graphicData uri="http://schemas.openxmlformats.org/presentationml/2006/ole">
              <mc:AlternateContent xmlns:mc="http://schemas.openxmlformats.org/markup-compatibility/2006">
                <mc:Choice xmlns:v="urn:schemas-microsoft-com:vml" Requires="v">
                  <p:oleObj spid="_x0000_s13624" name="Equation" r:id="rId13" imgW="1244600" imgH="254000" progId="Equation.DSMT4">
                    <p:embed/>
                  </p:oleObj>
                </mc:Choice>
                <mc:Fallback>
                  <p:oleObj name="Equation" r:id="rId13" imgW="1244600" imgH="254000" progId="Equation.DSMT4">
                    <p:embed/>
                    <p:pic>
                      <p:nvPicPr>
                        <p:cNvPr id="0" name="Picture 9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2" y="3258"/>
                          <a:ext cx="1620"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2" name="Group 54"/>
          <p:cNvGrpSpPr>
            <a:grpSpLocks/>
          </p:cNvGrpSpPr>
          <p:nvPr/>
        </p:nvGrpSpPr>
        <p:grpSpPr bwMode="auto">
          <a:xfrm>
            <a:off x="84422" y="5596732"/>
            <a:ext cx="4445000" cy="522288"/>
            <a:chOff x="1080" y="3744"/>
            <a:chExt cx="2800" cy="329"/>
          </a:xfrm>
        </p:grpSpPr>
        <p:sp>
          <p:nvSpPr>
            <p:cNvPr id="23" name="Text Box 46"/>
            <p:cNvSpPr txBox="1">
              <a:spLocks noChangeArrowheads="1"/>
            </p:cNvSpPr>
            <p:nvPr/>
          </p:nvSpPr>
          <p:spPr bwMode="auto">
            <a:xfrm>
              <a:off x="1080" y="3744"/>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规则四：</a:t>
              </a:r>
              <a:endParaRPr lang="zh-CN" altLang="en-US">
                <a:solidFill>
                  <a:srgbClr val="000000"/>
                </a:solidFill>
              </a:endParaRPr>
            </a:p>
          </p:txBody>
        </p:sp>
        <p:graphicFrame>
          <p:nvGraphicFramePr>
            <p:cNvPr id="24" name="Object 47"/>
            <p:cNvGraphicFramePr>
              <a:graphicFrameLocks noChangeAspect="1"/>
            </p:cNvGraphicFramePr>
            <p:nvPr/>
          </p:nvGraphicFramePr>
          <p:xfrm>
            <a:off x="2012" y="3744"/>
            <a:ext cx="1868" cy="329"/>
          </p:xfrm>
          <a:graphic>
            <a:graphicData uri="http://schemas.openxmlformats.org/presentationml/2006/ole">
              <mc:AlternateContent xmlns:mc="http://schemas.openxmlformats.org/markup-compatibility/2006">
                <mc:Choice xmlns:v="urn:schemas-microsoft-com:vml" Requires="v">
                  <p:oleObj spid="_x0000_s13625" name="Equation" r:id="rId15" imgW="1435100" imgH="254000" progId="Equation.DSMT4">
                    <p:embed/>
                  </p:oleObj>
                </mc:Choice>
                <mc:Fallback>
                  <p:oleObj name="Equation" r:id="rId15" imgW="1435100" imgH="254000" progId="Equation.DSMT4">
                    <p:embed/>
                    <p:pic>
                      <p:nvPicPr>
                        <p:cNvPr id="0" name="Picture 9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12" y="3744"/>
                          <a:ext cx="1868"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Text Box 48"/>
          <p:cNvSpPr txBox="1">
            <a:spLocks noChangeArrowheads="1"/>
          </p:cNvSpPr>
          <p:nvPr/>
        </p:nvSpPr>
        <p:spPr bwMode="auto">
          <a:xfrm>
            <a:off x="4427984" y="4942682"/>
            <a:ext cx="1981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rPr>
              <a:t>独立事件的几率相乘律</a:t>
            </a:r>
          </a:p>
        </p:txBody>
      </p:sp>
      <p:pic>
        <p:nvPicPr>
          <p:cNvPr id="28" name="图片 27"/>
          <p:cNvPicPr>
            <a:picLocks noChangeAspect="1"/>
          </p:cNvPicPr>
          <p:nvPr/>
        </p:nvPicPr>
        <p:blipFill rotWithShape="1">
          <a:blip r:embed="rId17" cstate="print"/>
          <a:srcRect b="32388"/>
          <a:stretch/>
        </p:blipFill>
        <p:spPr>
          <a:xfrm>
            <a:off x="6565323" y="4713728"/>
            <a:ext cx="2340516" cy="633767"/>
          </a:xfrm>
          <a:prstGeom prst="rect">
            <a:avLst/>
          </a:prstGeom>
        </p:spPr>
      </p:pic>
      <p:pic>
        <p:nvPicPr>
          <p:cNvPr id="29" name="图片 28"/>
          <p:cNvPicPr>
            <a:picLocks noChangeAspect="1"/>
          </p:cNvPicPr>
          <p:nvPr/>
        </p:nvPicPr>
        <p:blipFill rotWithShape="1">
          <a:blip r:embed="rId18" cstate="print"/>
          <a:srcRect b="16961"/>
          <a:stretch/>
        </p:blipFill>
        <p:spPr>
          <a:xfrm>
            <a:off x="6835844" y="5269266"/>
            <a:ext cx="1912620" cy="1474770"/>
          </a:xfrm>
          <a:prstGeom prst="rect">
            <a:avLst/>
          </a:prstGeom>
        </p:spPr>
      </p:pic>
    </p:spTree>
    <p:extLst>
      <p:ext uri="{BB962C8B-B14F-4D97-AF65-F5344CB8AC3E}">
        <p14:creationId xmlns:p14="http://schemas.microsoft.com/office/powerpoint/2010/main" val="2378065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6" name="Text Box 10"/>
          <p:cNvSpPr txBox="1">
            <a:spLocks noChangeArrowheads="1"/>
          </p:cNvSpPr>
          <p:nvPr/>
        </p:nvSpPr>
        <p:spPr bwMode="auto">
          <a:xfrm>
            <a:off x="1335460" y="630635"/>
            <a:ext cx="3048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3200" b="0" dirty="0">
                <a:solidFill>
                  <a:srgbClr val="C00000"/>
                </a:solidFill>
                <a:latin typeface="+mn-ea"/>
                <a:ea typeface="+mn-ea"/>
              </a:rPr>
              <a:t>干涉实验的解释</a:t>
            </a:r>
          </a:p>
        </p:txBody>
      </p:sp>
      <p:sp>
        <p:nvSpPr>
          <p:cNvPr id="254992" name="Text Box 16"/>
          <p:cNvSpPr txBox="1">
            <a:spLocks noChangeArrowheads="1"/>
          </p:cNvSpPr>
          <p:nvPr/>
        </p:nvSpPr>
        <p:spPr bwMode="auto">
          <a:xfrm>
            <a:off x="611560" y="1374874"/>
            <a:ext cx="784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假定电子从初态</a:t>
            </a:r>
            <a:r>
              <a:rPr lang="en-US" altLang="zh-CN" b="0" dirty="0">
                <a:solidFill>
                  <a:srgbClr val="000000"/>
                </a:solidFill>
                <a:latin typeface="+mn-ea"/>
                <a:ea typeface="+mn-ea"/>
              </a:rPr>
              <a:t>S</a:t>
            </a:r>
            <a:r>
              <a:rPr lang="zh-CN" altLang="en-US" b="0" dirty="0">
                <a:solidFill>
                  <a:srgbClr val="000000"/>
                </a:solidFill>
                <a:latin typeface="+mn-ea"/>
                <a:ea typeface="+mn-ea"/>
              </a:rPr>
              <a:t>出发，经过两个中间态</a:t>
            </a:r>
            <a:r>
              <a:rPr lang="en-US" altLang="zh-CN" b="0" dirty="0">
                <a:solidFill>
                  <a:srgbClr val="000000"/>
                </a:solidFill>
                <a:latin typeface="+mn-ea"/>
                <a:ea typeface="+mn-ea"/>
              </a:rPr>
              <a:t>1</a:t>
            </a:r>
            <a:r>
              <a:rPr lang="zh-CN" altLang="en-US" b="0" dirty="0">
                <a:solidFill>
                  <a:srgbClr val="000000"/>
                </a:solidFill>
                <a:latin typeface="+mn-ea"/>
                <a:ea typeface="+mn-ea"/>
              </a:rPr>
              <a:t>、</a:t>
            </a:r>
            <a:r>
              <a:rPr lang="en-US" altLang="zh-CN" b="0" dirty="0">
                <a:solidFill>
                  <a:srgbClr val="000000"/>
                </a:solidFill>
                <a:latin typeface="+mn-ea"/>
                <a:ea typeface="+mn-ea"/>
              </a:rPr>
              <a:t>2</a:t>
            </a:r>
            <a:r>
              <a:rPr lang="zh-CN" altLang="en-US" b="0" dirty="0">
                <a:solidFill>
                  <a:srgbClr val="000000"/>
                </a:solidFill>
                <a:latin typeface="+mn-ea"/>
                <a:ea typeface="+mn-ea"/>
              </a:rPr>
              <a:t>，最后到达屏幕上末态</a:t>
            </a:r>
            <a:r>
              <a:rPr lang="en-US" altLang="zh-CN" b="0" dirty="0">
                <a:solidFill>
                  <a:srgbClr val="000000"/>
                </a:solidFill>
                <a:latin typeface="+mn-ea"/>
                <a:ea typeface="+mn-ea"/>
              </a:rPr>
              <a:t>x</a:t>
            </a:r>
            <a:r>
              <a:rPr lang="zh-CN" altLang="en-US" b="0" dirty="0">
                <a:solidFill>
                  <a:srgbClr val="000000"/>
                </a:solidFill>
                <a:latin typeface="+mn-ea"/>
                <a:ea typeface="+mn-ea"/>
              </a:rPr>
              <a:t>。</a:t>
            </a:r>
          </a:p>
        </p:txBody>
      </p:sp>
      <p:graphicFrame>
        <p:nvGraphicFramePr>
          <p:cNvPr id="254993" name="Object 17"/>
          <p:cNvGraphicFramePr>
            <a:graphicFrameLocks noChangeAspect="1"/>
          </p:cNvGraphicFramePr>
          <p:nvPr>
            <p:extLst>
              <p:ext uri="{D42A27DB-BD31-4B8C-83A1-F6EECF244321}">
                <p14:modId xmlns:p14="http://schemas.microsoft.com/office/powerpoint/2010/main" val="2418180324"/>
              </p:ext>
            </p:extLst>
          </p:nvPr>
        </p:nvGraphicFramePr>
        <p:xfrm>
          <a:off x="3049960" y="3127474"/>
          <a:ext cx="2971800" cy="582613"/>
        </p:xfrm>
        <a:graphic>
          <a:graphicData uri="http://schemas.openxmlformats.org/presentationml/2006/ole">
            <mc:AlternateContent xmlns:mc="http://schemas.openxmlformats.org/markup-compatibility/2006">
              <mc:Choice xmlns:v="urn:schemas-microsoft-com:vml" Requires="v">
                <p:oleObj spid="_x0000_s14491" name="Equation" r:id="rId3" imgW="1295400" imgH="254000" progId="Equation.DSMT4">
                  <p:embed/>
                </p:oleObj>
              </mc:Choice>
              <mc:Fallback>
                <p:oleObj name="Equation" r:id="rId3" imgW="1295400" imgH="254000" progId="Equation.DSMT4">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960" y="3127474"/>
                        <a:ext cx="2971800"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4994" name="Text Box 18"/>
          <p:cNvSpPr txBox="1">
            <a:spLocks noChangeArrowheads="1"/>
          </p:cNvSpPr>
          <p:nvPr/>
        </p:nvSpPr>
        <p:spPr bwMode="auto">
          <a:xfrm>
            <a:off x="611560" y="3889474"/>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电子在</a:t>
            </a:r>
            <a:r>
              <a:rPr lang="en-US" altLang="zh-CN" b="0">
                <a:solidFill>
                  <a:srgbClr val="000000"/>
                </a:solidFill>
                <a:latin typeface="+mn-ea"/>
                <a:ea typeface="+mn-ea"/>
              </a:rPr>
              <a:t>x</a:t>
            </a:r>
            <a:r>
              <a:rPr lang="zh-CN" altLang="en-US" b="0">
                <a:solidFill>
                  <a:srgbClr val="000000"/>
                </a:solidFill>
                <a:latin typeface="+mn-ea"/>
                <a:ea typeface="+mn-ea"/>
              </a:rPr>
              <a:t>处被记录的几率</a:t>
            </a:r>
          </a:p>
        </p:txBody>
      </p:sp>
      <p:graphicFrame>
        <p:nvGraphicFramePr>
          <p:cNvPr id="254995" name="Object 19"/>
          <p:cNvGraphicFramePr>
            <a:graphicFrameLocks noChangeAspect="1"/>
          </p:cNvGraphicFramePr>
          <p:nvPr>
            <p:extLst>
              <p:ext uri="{D42A27DB-BD31-4B8C-83A1-F6EECF244321}">
                <p14:modId xmlns:p14="http://schemas.microsoft.com/office/powerpoint/2010/main" val="1060026310"/>
              </p:ext>
            </p:extLst>
          </p:nvPr>
        </p:nvGraphicFramePr>
        <p:xfrm>
          <a:off x="2532435" y="4540349"/>
          <a:ext cx="4191000" cy="644525"/>
        </p:xfrm>
        <a:graphic>
          <a:graphicData uri="http://schemas.openxmlformats.org/presentationml/2006/ole">
            <mc:AlternateContent xmlns:mc="http://schemas.openxmlformats.org/markup-compatibility/2006">
              <mc:Choice xmlns:v="urn:schemas-microsoft-com:vml" Requires="v">
                <p:oleObj spid="_x0000_s14492" name="Equation" r:id="rId5" imgW="1981200" imgH="304800" progId="Equation.DSMT4">
                  <p:embed/>
                </p:oleObj>
              </mc:Choice>
              <mc:Fallback>
                <p:oleObj name="Equation" r:id="rId5" imgW="1981200" imgH="304800" progId="Equation.DSMT4">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2435" y="4540349"/>
                        <a:ext cx="4191000"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4997" name="Text Box 21"/>
          <p:cNvSpPr txBox="1">
            <a:spLocks noChangeArrowheads="1"/>
          </p:cNvSpPr>
          <p:nvPr/>
        </p:nvSpPr>
        <p:spPr bwMode="auto">
          <a:xfrm>
            <a:off x="1221160" y="2441674"/>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如果只打开狭缝</a:t>
            </a:r>
            <a:r>
              <a:rPr lang="en-US" altLang="zh-CN" b="0">
                <a:solidFill>
                  <a:srgbClr val="000000"/>
                </a:solidFill>
                <a:latin typeface="+mn-ea"/>
                <a:ea typeface="+mn-ea"/>
              </a:rPr>
              <a:t>1</a:t>
            </a:r>
            <a:r>
              <a:rPr lang="zh-CN" altLang="en-US" b="0">
                <a:solidFill>
                  <a:srgbClr val="000000"/>
                </a:solidFill>
                <a:latin typeface="+mn-ea"/>
                <a:ea typeface="+mn-ea"/>
              </a:rPr>
              <a:t>，则</a:t>
            </a:r>
          </a:p>
        </p:txBody>
      </p:sp>
      <p:grpSp>
        <p:nvGrpSpPr>
          <p:cNvPr id="2" name="Group 23"/>
          <p:cNvGrpSpPr>
            <a:grpSpLocks/>
          </p:cNvGrpSpPr>
          <p:nvPr/>
        </p:nvGrpSpPr>
        <p:grpSpPr bwMode="auto">
          <a:xfrm>
            <a:off x="611560" y="5445224"/>
            <a:ext cx="6267450" cy="644525"/>
            <a:chOff x="528" y="3380"/>
            <a:chExt cx="3948" cy="406"/>
          </a:xfrm>
        </p:grpSpPr>
        <p:sp>
          <p:nvSpPr>
            <p:cNvPr id="48138" name="Text Box 20"/>
            <p:cNvSpPr txBox="1">
              <a:spLocks noChangeArrowheads="1"/>
            </p:cNvSpPr>
            <p:nvPr/>
          </p:nvSpPr>
          <p:spPr bwMode="auto">
            <a:xfrm>
              <a:off x="528" y="3428"/>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类似地，有</a:t>
              </a:r>
            </a:p>
          </p:txBody>
        </p:sp>
        <p:graphicFrame>
          <p:nvGraphicFramePr>
            <p:cNvPr id="48132" name="Object 22"/>
            <p:cNvGraphicFramePr>
              <a:graphicFrameLocks noChangeAspect="1"/>
            </p:cNvGraphicFramePr>
            <p:nvPr/>
          </p:nvGraphicFramePr>
          <p:xfrm>
            <a:off x="1718" y="3380"/>
            <a:ext cx="2758" cy="406"/>
          </p:xfrm>
          <a:graphic>
            <a:graphicData uri="http://schemas.openxmlformats.org/presentationml/2006/ole">
              <mc:AlternateContent xmlns:mc="http://schemas.openxmlformats.org/markup-compatibility/2006">
                <mc:Choice xmlns:v="urn:schemas-microsoft-com:vml" Requires="v">
                  <p:oleObj spid="_x0000_s14493" name="Equation" r:id="rId7" imgW="2070100" imgH="304800" progId="Equation.DSMT4">
                    <p:embed/>
                  </p:oleObj>
                </mc:Choice>
                <mc:Fallback>
                  <p:oleObj name="Equation" r:id="rId7" imgW="2070100" imgH="304800" progId="Equation.DSMT4">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8" y="3380"/>
                          <a:ext cx="2758" cy="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141173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Text Box 4"/>
          <p:cNvSpPr txBox="1">
            <a:spLocks noChangeArrowheads="1"/>
          </p:cNvSpPr>
          <p:nvPr/>
        </p:nvSpPr>
        <p:spPr bwMode="auto">
          <a:xfrm>
            <a:off x="515888" y="621482"/>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如果双缝齐开，则</a:t>
            </a:r>
          </a:p>
        </p:txBody>
      </p:sp>
      <p:graphicFrame>
        <p:nvGraphicFramePr>
          <p:cNvPr id="271365" name="Object 5"/>
          <p:cNvGraphicFramePr>
            <a:graphicFrameLocks noChangeAspect="1"/>
          </p:cNvGraphicFramePr>
          <p:nvPr>
            <p:extLst>
              <p:ext uri="{D42A27DB-BD31-4B8C-83A1-F6EECF244321}">
                <p14:modId xmlns:p14="http://schemas.microsoft.com/office/powerpoint/2010/main" val="685622182"/>
              </p:ext>
            </p:extLst>
          </p:nvPr>
        </p:nvGraphicFramePr>
        <p:xfrm>
          <a:off x="2174032" y="1324744"/>
          <a:ext cx="4572000" cy="550863"/>
        </p:xfrm>
        <a:graphic>
          <a:graphicData uri="http://schemas.openxmlformats.org/presentationml/2006/ole">
            <mc:AlternateContent xmlns:mc="http://schemas.openxmlformats.org/markup-compatibility/2006">
              <mc:Choice xmlns:v="urn:schemas-microsoft-com:vml" Requires="v">
                <p:oleObj spid="_x0000_s15518" name="Equation" r:id="rId3" imgW="2108200" imgH="254000" progId="Equation.DSMT4">
                  <p:embed/>
                </p:oleObj>
              </mc:Choice>
              <mc:Fallback>
                <p:oleObj name="Equation" r:id="rId3" imgW="2108200" imgH="254000" progId="Equation.DSMT4">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032" y="1324744"/>
                        <a:ext cx="4572000"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1366" name="Text Box 6"/>
          <p:cNvSpPr txBox="1">
            <a:spLocks noChangeArrowheads="1"/>
          </p:cNvSpPr>
          <p:nvPr/>
        </p:nvSpPr>
        <p:spPr bwMode="auto">
          <a:xfrm>
            <a:off x="618282" y="2159769"/>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a:solidFill>
                  <a:srgbClr val="000000"/>
                </a:solidFill>
                <a:latin typeface="+mn-ea"/>
                <a:ea typeface="+mn-ea"/>
              </a:rPr>
              <a:t>则，几率为</a:t>
            </a:r>
          </a:p>
        </p:txBody>
      </p:sp>
      <p:graphicFrame>
        <p:nvGraphicFramePr>
          <p:cNvPr id="271367" name="Object 7"/>
          <p:cNvGraphicFramePr>
            <a:graphicFrameLocks noChangeAspect="1"/>
          </p:cNvGraphicFramePr>
          <p:nvPr>
            <p:extLst>
              <p:ext uri="{D42A27DB-BD31-4B8C-83A1-F6EECF244321}">
                <p14:modId xmlns:p14="http://schemas.microsoft.com/office/powerpoint/2010/main" val="259348022"/>
              </p:ext>
            </p:extLst>
          </p:nvPr>
        </p:nvGraphicFramePr>
        <p:xfrm>
          <a:off x="1259632" y="2924944"/>
          <a:ext cx="5791200" cy="617538"/>
        </p:xfrm>
        <a:graphic>
          <a:graphicData uri="http://schemas.openxmlformats.org/presentationml/2006/ole">
            <mc:AlternateContent xmlns:mc="http://schemas.openxmlformats.org/markup-compatibility/2006">
              <mc:Choice xmlns:v="urn:schemas-microsoft-com:vml" Requires="v">
                <p:oleObj spid="_x0000_s15519" name="Equation" r:id="rId5" imgW="2857500" imgH="304800" progId="Equation.DSMT4">
                  <p:embed/>
                </p:oleObj>
              </mc:Choice>
              <mc:Fallback>
                <p:oleObj name="Equation" r:id="rId5" imgW="2857500" imgH="304800" progId="Equation.DSMT4">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2924944"/>
                        <a:ext cx="5791200"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1368" name="Object 8"/>
          <p:cNvGraphicFramePr>
            <a:graphicFrameLocks noChangeAspect="1"/>
          </p:cNvGraphicFramePr>
          <p:nvPr>
            <p:extLst>
              <p:ext uri="{D42A27DB-BD31-4B8C-83A1-F6EECF244321}">
                <p14:modId xmlns:p14="http://schemas.microsoft.com/office/powerpoint/2010/main" val="3422864587"/>
              </p:ext>
            </p:extLst>
          </p:nvPr>
        </p:nvGraphicFramePr>
        <p:xfrm>
          <a:off x="2097832" y="3788544"/>
          <a:ext cx="6324600" cy="598488"/>
        </p:xfrm>
        <a:graphic>
          <a:graphicData uri="http://schemas.openxmlformats.org/presentationml/2006/ole">
            <mc:AlternateContent xmlns:mc="http://schemas.openxmlformats.org/markup-compatibility/2006">
              <mc:Choice xmlns:v="urn:schemas-microsoft-com:vml" Requires="v">
                <p:oleObj spid="_x0000_s15520" name="Equation" r:id="rId7" imgW="2959100" imgH="279400" progId="Equation.DSMT4">
                  <p:embed/>
                </p:oleObj>
              </mc:Choice>
              <mc:Fallback>
                <p:oleObj name="Equation" r:id="rId7" imgW="2959100" imgH="279400" progId="Equation.DSMT4">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7832" y="3788544"/>
                        <a:ext cx="63246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1369" name="Text Box 9"/>
          <p:cNvSpPr txBox="1">
            <a:spLocks noChangeArrowheads="1"/>
          </p:cNvSpPr>
          <p:nvPr/>
        </p:nvSpPr>
        <p:spPr bwMode="auto">
          <a:xfrm>
            <a:off x="515888" y="4605040"/>
            <a:ext cx="8153400"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lang="en-US" altLang="zh-CN" b="0">
                <a:solidFill>
                  <a:srgbClr val="000000"/>
                </a:solidFill>
                <a:latin typeface="+mn-ea"/>
                <a:ea typeface="+mn-ea"/>
              </a:rPr>
              <a:t>     </a:t>
            </a:r>
            <a:r>
              <a:rPr lang="zh-CN" altLang="en-US" b="0">
                <a:solidFill>
                  <a:srgbClr val="000000"/>
                </a:solidFill>
                <a:latin typeface="+mn-ea"/>
                <a:ea typeface="+mn-ea"/>
              </a:rPr>
              <a:t>可见，除了两个几率之和，还多了两项，正是它们形成了电子从初态到末态的几率幅的干涉项，引起了干涉图像。</a:t>
            </a:r>
          </a:p>
        </p:txBody>
      </p:sp>
    </p:spTree>
    <p:extLst>
      <p:ext uri="{BB962C8B-B14F-4D97-AF65-F5344CB8AC3E}">
        <p14:creationId xmlns:p14="http://schemas.microsoft.com/office/powerpoint/2010/main" val="283438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4" name="Text Box 4"/>
          <p:cNvSpPr txBox="1">
            <a:spLocks noChangeArrowheads="1"/>
          </p:cNvSpPr>
          <p:nvPr/>
        </p:nvSpPr>
        <p:spPr bwMode="auto">
          <a:xfrm>
            <a:off x="876300" y="830263"/>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dirty="0">
                <a:solidFill>
                  <a:srgbClr val="000000"/>
                </a:solidFill>
              </a:rPr>
              <a:t>        </a:t>
            </a:r>
            <a:r>
              <a:rPr lang="zh-CN" altLang="en-US" dirty="0">
                <a:solidFill>
                  <a:srgbClr val="000000"/>
                </a:solidFill>
              </a:rPr>
              <a:t>在利用光子进行检查的过程中，首先考虑光子不能检查出电子的走向时，即光子的波长较长的情况。</a:t>
            </a:r>
          </a:p>
        </p:txBody>
      </p:sp>
      <p:sp>
        <p:nvSpPr>
          <p:cNvPr id="286725" name="Text Box 5"/>
          <p:cNvSpPr txBox="1">
            <a:spLocks noChangeArrowheads="1"/>
          </p:cNvSpPr>
          <p:nvPr/>
        </p:nvSpPr>
        <p:spPr bwMode="auto">
          <a:xfrm>
            <a:off x="762000" y="191135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对电子而言</a:t>
            </a:r>
          </a:p>
        </p:txBody>
      </p:sp>
      <p:graphicFrame>
        <p:nvGraphicFramePr>
          <p:cNvPr id="286726" name="Object 6"/>
          <p:cNvGraphicFramePr>
            <a:graphicFrameLocks noChangeAspect="1"/>
          </p:cNvGraphicFramePr>
          <p:nvPr>
            <p:extLst>
              <p:ext uri="{D42A27DB-BD31-4B8C-83A1-F6EECF244321}">
                <p14:modId xmlns:p14="http://schemas.microsoft.com/office/powerpoint/2010/main" val="2778087084"/>
              </p:ext>
            </p:extLst>
          </p:nvPr>
        </p:nvGraphicFramePr>
        <p:xfrm>
          <a:off x="1835696" y="2435446"/>
          <a:ext cx="3505200" cy="569913"/>
        </p:xfrm>
        <a:graphic>
          <a:graphicData uri="http://schemas.openxmlformats.org/presentationml/2006/ole">
            <mc:AlternateContent xmlns:mc="http://schemas.openxmlformats.org/markup-compatibility/2006">
              <mc:Choice xmlns:v="urn:schemas-microsoft-com:vml" Requires="v">
                <p:oleObj spid="_x0000_s16590" name="Equation" r:id="rId3" imgW="1562100" imgH="254000" progId="Equation.DSMT4">
                  <p:embed/>
                </p:oleObj>
              </mc:Choice>
              <mc:Fallback>
                <p:oleObj name="Equation" r:id="rId3" imgW="1562100" imgH="254000" progId="Equation.DSMT4">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435446"/>
                        <a:ext cx="3505200"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27" name="Object 7"/>
          <p:cNvGraphicFramePr>
            <a:graphicFrameLocks noChangeAspect="1"/>
          </p:cNvGraphicFramePr>
          <p:nvPr>
            <p:extLst>
              <p:ext uri="{D42A27DB-BD31-4B8C-83A1-F6EECF244321}">
                <p14:modId xmlns:p14="http://schemas.microsoft.com/office/powerpoint/2010/main" val="3968989954"/>
              </p:ext>
            </p:extLst>
          </p:nvPr>
        </p:nvGraphicFramePr>
        <p:xfrm>
          <a:off x="1835696" y="3197446"/>
          <a:ext cx="3429000" cy="527050"/>
        </p:xfrm>
        <a:graphic>
          <a:graphicData uri="http://schemas.openxmlformats.org/presentationml/2006/ole">
            <mc:AlternateContent xmlns:mc="http://schemas.openxmlformats.org/markup-compatibility/2006">
              <mc:Choice xmlns:v="urn:schemas-microsoft-com:vml" Requires="v">
                <p:oleObj spid="_x0000_s16591" name="Equation" r:id="rId5" imgW="1651000" imgH="254000" progId="Equation.DSMT4">
                  <p:embed/>
                </p:oleObj>
              </mc:Choice>
              <mc:Fallback>
                <p:oleObj name="Equation" r:id="rId5" imgW="1651000" imgH="254000" progId="Equation.DSMT4">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3197446"/>
                        <a:ext cx="342900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28" name="Text Box 8"/>
          <p:cNvSpPr txBox="1">
            <a:spLocks noChangeArrowheads="1"/>
          </p:cNvSpPr>
          <p:nvPr/>
        </p:nvSpPr>
        <p:spPr bwMode="auto">
          <a:xfrm>
            <a:off x="793750" y="4114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对光子而言</a:t>
            </a:r>
          </a:p>
        </p:txBody>
      </p:sp>
      <p:graphicFrame>
        <p:nvGraphicFramePr>
          <p:cNvPr id="286729" name="Object 9"/>
          <p:cNvGraphicFramePr>
            <a:graphicFrameLocks noChangeAspect="1"/>
          </p:cNvGraphicFramePr>
          <p:nvPr>
            <p:extLst>
              <p:ext uri="{D42A27DB-BD31-4B8C-83A1-F6EECF244321}">
                <p14:modId xmlns:p14="http://schemas.microsoft.com/office/powerpoint/2010/main" val="392202507"/>
              </p:ext>
            </p:extLst>
          </p:nvPr>
        </p:nvGraphicFramePr>
        <p:xfrm>
          <a:off x="1013440" y="4767727"/>
          <a:ext cx="4267200" cy="520700"/>
        </p:xfrm>
        <a:graphic>
          <a:graphicData uri="http://schemas.openxmlformats.org/presentationml/2006/ole">
            <mc:AlternateContent xmlns:mc="http://schemas.openxmlformats.org/markup-compatibility/2006">
              <mc:Choice xmlns:v="urn:schemas-microsoft-com:vml" Requires="v">
                <p:oleObj spid="_x0000_s16592" name="Equation" r:id="rId7" imgW="2082800" imgH="254000" progId="Equation.DSMT4">
                  <p:embed/>
                </p:oleObj>
              </mc:Choice>
              <mc:Fallback>
                <p:oleObj name="Equation" r:id="rId7" imgW="2082800" imgH="254000" progId="Equation.DSMT4">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40" y="4767727"/>
                        <a:ext cx="426720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30" name="Object 10"/>
          <p:cNvGraphicFramePr>
            <a:graphicFrameLocks noChangeAspect="1"/>
          </p:cNvGraphicFramePr>
          <p:nvPr>
            <p:extLst>
              <p:ext uri="{D42A27DB-BD31-4B8C-83A1-F6EECF244321}">
                <p14:modId xmlns:p14="http://schemas.microsoft.com/office/powerpoint/2010/main" val="3169889675"/>
              </p:ext>
            </p:extLst>
          </p:nvPr>
        </p:nvGraphicFramePr>
        <p:xfrm>
          <a:off x="968990" y="5377327"/>
          <a:ext cx="4327525" cy="523875"/>
        </p:xfrm>
        <a:graphic>
          <a:graphicData uri="http://schemas.openxmlformats.org/presentationml/2006/ole">
            <mc:AlternateContent xmlns:mc="http://schemas.openxmlformats.org/markup-compatibility/2006">
              <mc:Choice xmlns:v="urn:schemas-microsoft-com:vml" Requires="v">
                <p:oleObj spid="_x0000_s16593" name="Equation" r:id="rId9" imgW="2095500" imgH="254000" progId="Equation.DSMT4">
                  <p:embed/>
                </p:oleObj>
              </mc:Choice>
              <mc:Fallback>
                <p:oleObj name="Equation" r:id="rId9" imgW="2095500" imgH="254000" progId="Equation.DSMT4">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990" y="5377327"/>
                        <a:ext cx="43275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p:cNvPicPr>
            <a:picLocks noChangeAspect="1"/>
          </p:cNvPicPr>
          <p:nvPr/>
        </p:nvPicPr>
        <p:blipFill>
          <a:blip r:embed="rId11"/>
          <a:stretch>
            <a:fillRect/>
          </a:stretch>
        </p:blipFill>
        <p:spPr>
          <a:xfrm>
            <a:off x="5580112" y="1694240"/>
            <a:ext cx="3359187" cy="5163760"/>
          </a:xfrm>
          <a:prstGeom prst="rect">
            <a:avLst/>
          </a:prstGeom>
        </p:spPr>
      </p:pic>
    </p:spTree>
    <p:extLst>
      <p:ext uri="{BB962C8B-B14F-4D97-AF65-F5344CB8AC3E}">
        <p14:creationId xmlns:p14="http://schemas.microsoft.com/office/powerpoint/2010/main" val="303171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3" name="Text Box 5"/>
          <p:cNvSpPr txBox="1">
            <a:spLocks noChangeArrowheads="1"/>
          </p:cNvSpPr>
          <p:nvPr/>
        </p:nvSpPr>
        <p:spPr bwMode="auto">
          <a:xfrm>
            <a:off x="1278716" y="620688"/>
            <a:ext cx="7848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经典波和粒子是两种不同的能量传播方式，不能同时使用</a:t>
            </a:r>
          </a:p>
        </p:txBody>
      </p:sp>
      <p:sp>
        <p:nvSpPr>
          <p:cNvPr id="206855" name="Text Box 7"/>
          <p:cNvSpPr txBox="1">
            <a:spLocks noChangeArrowheads="1"/>
          </p:cNvSpPr>
          <p:nvPr/>
        </p:nvSpPr>
        <p:spPr bwMode="auto">
          <a:xfrm>
            <a:off x="602283" y="1302228"/>
            <a:ext cx="849275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rPr>
              <a:t>经典粒子</a:t>
            </a:r>
            <a:endParaRPr lang="en-US" altLang="zh-CN" dirty="0">
              <a:solidFill>
                <a:srgbClr val="FF0000"/>
              </a:solidFill>
            </a:endParaRPr>
          </a:p>
          <a:p>
            <a:pPr eaLnBrk="1" hangingPunct="1">
              <a:spcBef>
                <a:spcPct val="50000"/>
              </a:spcBef>
              <a:buFont typeface="Wingdings" panose="05000000000000000000" pitchFamily="2" charset="2"/>
              <a:buChar char="Ø"/>
            </a:pPr>
            <a:r>
              <a:rPr lang="zh-CN" altLang="en-US" dirty="0">
                <a:solidFill>
                  <a:srgbClr val="000000"/>
                </a:solidFill>
              </a:rPr>
              <a:t>完全定域性，可精确确定其质量、动量和电荷。</a:t>
            </a:r>
          </a:p>
          <a:p>
            <a:pPr eaLnBrk="1" hangingPunct="1">
              <a:spcBef>
                <a:spcPct val="50000"/>
              </a:spcBef>
              <a:buFont typeface="Wingdings" panose="05000000000000000000" pitchFamily="2" charset="2"/>
              <a:buChar char="Ø"/>
            </a:pPr>
            <a:r>
              <a:rPr lang="zh-CN" altLang="en-US" dirty="0">
                <a:solidFill>
                  <a:srgbClr val="000000"/>
                </a:solidFill>
              </a:rPr>
              <a:t> 可视为一个质点，并可根据牛顿力学进行完全描述。</a:t>
            </a:r>
          </a:p>
        </p:txBody>
      </p:sp>
      <p:sp>
        <p:nvSpPr>
          <p:cNvPr id="15" name="Text Box 16"/>
          <p:cNvSpPr txBox="1">
            <a:spLocks noChangeArrowheads="1"/>
          </p:cNvSpPr>
          <p:nvPr/>
        </p:nvSpPr>
        <p:spPr bwMode="auto">
          <a:xfrm>
            <a:off x="630883" y="2860427"/>
            <a:ext cx="794318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latin typeface="+mn-ea"/>
                <a:ea typeface="+mn-ea"/>
              </a:rPr>
              <a:t>经典的波</a:t>
            </a:r>
            <a:endParaRPr lang="en-US" altLang="zh-CN" dirty="0">
              <a:solidFill>
                <a:srgbClr val="FF0000"/>
              </a:solidFill>
              <a:latin typeface="+mn-ea"/>
              <a:ea typeface="+mn-ea"/>
            </a:endParaRPr>
          </a:p>
          <a:p>
            <a:pPr eaLnBrk="1" hangingPunct="1">
              <a:buFont typeface="Wingdings" panose="05000000000000000000" pitchFamily="2" charset="2"/>
              <a:buChar char="Ø"/>
            </a:pPr>
            <a:r>
              <a:rPr lang="zh-CN" altLang="en-US" dirty="0">
                <a:solidFill>
                  <a:srgbClr val="000000"/>
                </a:solidFill>
                <a:latin typeface="+mn-ea"/>
                <a:ea typeface="+mn-ea"/>
              </a:rPr>
              <a:t>是某种实在的物理量随空间和时间作周期性变化，满足叠加原理，可产生干涉、衍射等现象。</a:t>
            </a:r>
            <a:endParaRPr lang="en-US" altLang="zh-CN" dirty="0">
              <a:solidFill>
                <a:srgbClr val="000000"/>
              </a:solidFill>
              <a:latin typeface="+mn-ea"/>
              <a:ea typeface="+mn-ea"/>
            </a:endParaRPr>
          </a:p>
          <a:p>
            <a:pPr eaLnBrk="1" hangingPunct="1">
              <a:spcBef>
                <a:spcPct val="50000"/>
              </a:spcBef>
              <a:buFont typeface="Wingdings" panose="05000000000000000000" pitchFamily="2" charset="2"/>
              <a:buChar char="Ø"/>
            </a:pPr>
            <a:r>
              <a:rPr lang="zh-CN" altLang="en-US" dirty="0">
                <a:solidFill>
                  <a:srgbClr val="000000"/>
                </a:solidFill>
                <a:latin typeface="+mn-ea"/>
                <a:ea typeface="+mn-ea"/>
              </a:rPr>
              <a:t>具有确定的频率、波长，可精确测定，在空间无限扩展。</a:t>
            </a:r>
          </a:p>
          <a:p>
            <a:pPr eaLnBrk="1" hangingPunct="1">
              <a:spcBef>
                <a:spcPct val="50000"/>
              </a:spcBef>
            </a:pPr>
            <a:endParaRPr lang="zh-CN" altLang="en-US" dirty="0">
              <a:solidFill>
                <a:srgbClr val="FF0000"/>
              </a:solidFill>
              <a:latin typeface="+mn-ea"/>
              <a:ea typeface="+mn-ea"/>
            </a:endParaRPr>
          </a:p>
        </p:txBody>
      </p:sp>
      <p:sp>
        <p:nvSpPr>
          <p:cNvPr id="17" name="Text Box 18"/>
          <p:cNvSpPr txBox="1">
            <a:spLocks noChangeArrowheads="1"/>
          </p:cNvSpPr>
          <p:nvPr/>
        </p:nvSpPr>
        <p:spPr bwMode="auto">
          <a:xfrm>
            <a:off x="1506888" y="4750581"/>
            <a:ext cx="274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确定的空间位置</a:t>
            </a:r>
          </a:p>
        </p:txBody>
      </p:sp>
      <p:sp>
        <p:nvSpPr>
          <p:cNvPr id="18" name="AutoShape 20"/>
          <p:cNvSpPr>
            <a:spLocks noChangeArrowheads="1"/>
          </p:cNvSpPr>
          <p:nvPr/>
        </p:nvSpPr>
        <p:spPr bwMode="auto">
          <a:xfrm>
            <a:off x="4707288" y="4826781"/>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9" name="Text Box 21"/>
          <p:cNvSpPr txBox="1">
            <a:spLocks noChangeArrowheads="1"/>
          </p:cNvSpPr>
          <p:nvPr/>
        </p:nvSpPr>
        <p:spPr bwMode="auto">
          <a:xfrm>
            <a:off x="5850288" y="4747406"/>
            <a:ext cx="236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粒子为一质点</a:t>
            </a:r>
          </a:p>
        </p:txBody>
      </p:sp>
      <p:sp>
        <p:nvSpPr>
          <p:cNvPr id="20" name="Text Box 22"/>
          <p:cNvSpPr txBox="1">
            <a:spLocks noChangeArrowheads="1"/>
          </p:cNvSpPr>
          <p:nvPr/>
        </p:nvSpPr>
        <p:spPr bwMode="auto">
          <a:xfrm>
            <a:off x="1049688" y="5650694"/>
            <a:ext cx="350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确定波的频率、波长</a:t>
            </a:r>
          </a:p>
        </p:txBody>
      </p:sp>
      <p:sp>
        <p:nvSpPr>
          <p:cNvPr id="21" name="AutoShape 23"/>
          <p:cNvSpPr>
            <a:spLocks noChangeArrowheads="1"/>
          </p:cNvSpPr>
          <p:nvPr/>
        </p:nvSpPr>
        <p:spPr bwMode="auto">
          <a:xfrm>
            <a:off x="4694588" y="5726894"/>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2" name="Rectangle 24"/>
          <p:cNvSpPr>
            <a:spLocks noChangeArrowheads="1"/>
          </p:cNvSpPr>
          <p:nvPr/>
        </p:nvSpPr>
        <p:spPr bwMode="auto">
          <a:xfrm>
            <a:off x="5862988" y="5626881"/>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zh-CN" altLang="en-US">
                <a:solidFill>
                  <a:srgbClr val="000000"/>
                </a:solidFill>
              </a:rPr>
              <a:t>在空间无限扩展</a:t>
            </a:r>
          </a:p>
        </p:txBody>
      </p:sp>
    </p:spTree>
    <p:extLst>
      <p:ext uri="{BB962C8B-B14F-4D97-AF65-F5344CB8AC3E}">
        <p14:creationId xmlns:p14="http://schemas.microsoft.com/office/powerpoint/2010/main" val="3484134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8" name="Text Box 4"/>
          <p:cNvSpPr txBox="1">
            <a:spLocks noChangeArrowheads="1"/>
          </p:cNvSpPr>
          <p:nvPr/>
        </p:nvSpPr>
        <p:spPr bwMode="auto">
          <a:xfrm>
            <a:off x="762000" y="914400"/>
            <a:ext cx="7696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a:solidFill>
                  <a:srgbClr val="000000"/>
                </a:solidFill>
              </a:rPr>
              <a:t>       1</a:t>
            </a:r>
            <a:r>
              <a:rPr lang="zh-CN" altLang="en-US">
                <a:solidFill>
                  <a:srgbClr val="000000"/>
                </a:solidFill>
              </a:rPr>
              <a:t>、考虑电子在</a:t>
            </a:r>
            <a:r>
              <a:rPr lang="en-US" altLang="zh-CN">
                <a:solidFill>
                  <a:srgbClr val="000000"/>
                </a:solidFill>
              </a:rPr>
              <a:t>x</a:t>
            </a:r>
            <a:r>
              <a:rPr lang="zh-CN" altLang="en-US">
                <a:solidFill>
                  <a:srgbClr val="000000"/>
                </a:solidFill>
              </a:rPr>
              <a:t>处被记录，光子同时在</a:t>
            </a:r>
            <a:r>
              <a:rPr lang="en-US" altLang="zh-CN">
                <a:solidFill>
                  <a:srgbClr val="000000"/>
                </a:solidFill>
              </a:rPr>
              <a:t>D</a:t>
            </a:r>
            <a:r>
              <a:rPr lang="en-US" altLang="zh-CN" baseline="-25000">
                <a:solidFill>
                  <a:srgbClr val="000000"/>
                </a:solidFill>
              </a:rPr>
              <a:t>1</a:t>
            </a:r>
            <a:r>
              <a:rPr lang="zh-CN" altLang="en-US">
                <a:solidFill>
                  <a:srgbClr val="000000"/>
                </a:solidFill>
              </a:rPr>
              <a:t>被记录时的几率幅</a:t>
            </a:r>
            <a:endParaRPr lang="zh-CN" altLang="en-US" baseline="-25000">
              <a:solidFill>
                <a:srgbClr val="000000"/>
              </a:solidFill>
            </a:endParaRPr>
          </a:p>
        </p:txBody>
      </p:sp>
      <p:sp>
        <p:nvSpPr>
          <p:cNvPr id="287749" name="Text Box 5"/>
          <p:cNvSpPr txBox="1">
            <a:spLocks noChangeArrowheads="1"/>
          </p:cNvSpPr>
          <p:nvPr/>
        </p:nvSpPr>
        <p:spPr bwMode="auto">
          <a:xfrm>
            <a:off x="762000" y="19050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过程一：</a:t>
            </a:r>
            <a:r>
              <a:rPr lang="zh-CN" altLang="en-US">
                <a:solidFill>
                  <a:srgbClr val="000000"/>
                </a:solidFill>
              </a:rPr>
              <a:t>电子通过缝</a:t>
            </a:r>
            <a:r>
              <a:rPr lang="en-US" altLang="zh-CN">
                <a:solidFill>
                  <a:srgbClr val="000000"/>
                </a:solidFill>
              </a:rPr>
              <a:t>1</a:t>
            </a:r>
            <a:r>
              <a:rPr lang="zh-CN" altLang="en-US">
                <a:solidFill>
                  <a:srgbClr val="000000"/>
                </a:solidFill>
              </a:rPr>
              <a:t>到达</a:t>
            </a:r>
            <a:r>
              <a:rPr lang="en-US" altLang="zh-CN">
                <a:solidFill>
                  <a:srgbClr val="000000"/>
                </a:solidFill>
              </a:rPr>
              <a:t>x</a:t>
            </a:r>
            <a:r>
              <a:rPr lang="zh-CN" altLang="en-US">
                <a:solidFill>
                  <a:srgbClr val="000000"/>
                </a:solidFill>
              </a:rPr>
              <a:t>，光子在</a:t>
            </a:r>
            <a:r>
              <a:rPr lang="en-US" altLang="zh-CN">
                <a:solidFill>
                  <a:srgbClr val="000000"/>
                </a:solidFill>
              </a:rPr>
              <a:t>1</a:t>
            </a:r>
            <a:r>
              <a:rPr lang="zh-CN" altLang="en-US">
                <a:solidFill>
                  <a:srgbClr val="000000"/>
                </a:solidFill>
              </a:rPr>
              <a:t>附近散射到达</a:t>
            </a:r>
            <a:r>
              <a:rPr lang="en-US" altLang="zh-CN">
                <a:solidFill>
                  <a:srgbClr val="000000"/>
                </a:solidFill>
              </a:rPr>
              <a:t>D</a:t>
            </a:r>
            <a:r>
              <a:rPr lang="en-US" altLang="zh-CN" baseline="-25000">
                <a:solidFill>
                  <a:srgbClr val="000000"/>
                </a:solidFill>
              </a:rPr>
              <a:t>1</a:t>
            </a:r>
            <a:r>
              <a:rPr lang="zh-CN" altLang="en-US">
                <a:solidFill>
                  <a:srgbClr val="000000"/>
                </a:solidFill>
              </a:rPr>
              <a:t>。</a:t>
            </a:r>
            <a:endParaRPr lang="zh-CN" altLang="en-US" baseline="-25000">
              <a:solidFill>
                <a:srgbClr val="000000"/>
              </a:solidFill>
            </a:endParaRPr>
          </a:p>
        </p:txBody>
      </p:sp>
      <p:graphicFrame>
        <p:nvGraphicFramePr>
          <p:cNvPr id="287750" name="Object 6"/>
          <p:cNvGraphicFramePr>
            <a:graphicFrameLocks noChangeAspect="1"/>
          </p:cNvGraphicFramePr>
          <p:nvPr/>
        </p:nvGraphicFramePr>
        <p:xfrm>
          <a:off x="3429000" y="2667000"/>
          <a:ext cx="2514600" cy="584200"/>
        </p:xfrm>
        <a:graphic>
          <a:graphicData uri="http://schemas.openxmlformats.org/presentationml/2006/ole">
            <mc:AlternateContent xmlns:mc="http://schemas.openxmlformats.org/markup-compatibility/2006">
              <mc:Choice xmlns:v="urn:schemas-microsoft-com:vml" Requires="v">
                <p:oleObj spid="_x0000_s17563" name="Equation" r:id="rId3" imgW="1091726" imgH="253890" progId="Equation.DSMT4">
                  <p:embed/>
                </p:oleObj>
              </mc:Choice>
              <mc:Fallback>
                <p:oleObj name="Equation" r:id="rId3" imgW="1091726" imgH="253890" progId="Equation.DSMT4">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667000"/>
                        <a:ext cx="25146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751" name="Text Box 7"/>
          <p:cNvSpPr txBox="1">
            <a:spLocks noChangeArrowheads="1"/>
          </p:cNvSpPr>
          <p:nvPr/>
        </p:nvSpPr>
        <p:spPr bwMode="auto">
          <a:xfrm>
            <a:off x="777875" y="3276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过程二：</a:t>
            </a:r>
            <a:r>
              <a:rPr lang="zh-CN" altLang="en-US">
                <a:solidFill>
                  <a:srgbClr val="000000"/>
                </a:solidFill>
              </a:rPr>
              <a:t>电子通过缝</a:t>
            </a:r>
            <a:r>
              <a:rPr lang="en-US" altLang="zh-CN">
                <a:solidFill>
                  <a:srgbClr val="000000"/>
                </a:solidFill>
              </a:rPr>
              <a:t>2</a:t>
            </a:r>
            <a:r>
              <a:rPr lang="zh-CN" altLang="en-US">
                <a:solidFill>
                  <a:srgbClr val="000000"/>
                </a:solidFill>
              </a:rPr>
              <a:t>到达</a:t>
            </a:r>
            <a:r>
              <a:rPr lang="en-US" altLang="zh-CN">
                <a:solidFill>
                  <a:srgbClr val="000000"/>
                </a:solidFill>
              </a:rPr>
              <a:t>x</a:t>
            </a:r>
            <a:r>
              <a:rPr lang="zh-CN" altLang="en-US">
                <a:solidFill>
                  <a:srgbClr val="000000"/>
                </a:solidFill>
              </a:rPr>
              <a:t>，光子在</a:t>
            </a:r>
            <a:r>
              <a:rPr lang="en-US" altLang="zh-CN">
                <a:solidFill>
                  <a:srgbClr val="000000"/>
                </a:solidFill>
              </a:rPr>
              <a:t>1</a:t>
            </a:r>
            <a:r>
              <a:rPr lang="zh-CN" altLang="en-US">
                <a:solidFill>
                  <a:srgbClr val="000000"/>
                </a:solidFill>
              </a:rPr>
              <a:t>附近散射到达</a:t>
            </a:r>
            <a:r>
              <a:rPr lang="en-US" altLang="zh-CN">
                <a:solidFill>
                  <a:srgbClr val="000000"/>
                </a:solidFill>
              </a:rPr>
              <a:t>D</a:t>
            </a:r>
            <a:r>
              <a:rPr lang="en-US" altLang="zh-CN" baseline="-25000">
                <a:solidFill>
                  <a:srgbClr val="000000"/>
                </a:solidFill>
              </a:rPr>
              <a:t>1</a:t>
            </a:r>
            <a:r>
              <a:rPr lang="zh-CN" altLang="en-US">
                <a:solidFill>
                  <a:srgbClr val="000000"/>
                </a:solidFill>
              </a:rPr>
              <a:t>。</a:t>
            </a:r>
            <a:endParaRPr lang="zh-CN" altLang="en-US" baseline="-25000">
              <a:solidFill>
                <a:srgbClr val="000000"/>
              </a:solidFill>
            </a:endParaRPr>
          </a:p>
        </p:txBody>
      </p:sp>
      <p:graphicFrame>
        <p:nvGraphicFramePr>
          <p:cNvPr id="287752" name="Object 8"/>
          <p:cNvGraphicFramePr>
            <a:graphicFrameLocks noChangeAspect="1"/>
          </p:cNvGraphicFramePr>
          <p:nvPr/>
        </p:nvGraphicFramePr>
        <p:xfrm>
          <a:off x="3413125" y="4051300"/>
          <a:ext cx="2632075" cy="584200"/>
        </p:xfrm>
        <a:graphic>
          <a:graphicData uri="http://schemas.openxmlformats.org/presentationml/2006/ole">
            <mc:AlternateContent xmlns:mc="http://schemas.openxmlformats.org/markup-compatibility/2006">
              <mc:Choice xmlns:v="urn:schemas-microsoft-com:vml" Requires="v">
                <p:oleObj spid="_x0000_s17564" name="Equation" r:id="rId5" imgW="1143000" imgH="254000" progId="Equation.DSMT4">
                  <p:embed/>
                </p:oleObj>
              </mc:Choice>
              <mc:Fallback>
                <p:oleObj name="Equation" r:id="rId5" imgW="1143000" imgH="254000" progId="Equation.DSMT4">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25" y="4051300"/>
                        <a:ext cx="263207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753" name="Text Box 9"/>
          <p:cNvSpPr txBox="1">
            <a:spLocks noChangeArrowheads="1"/>
          </p:cNvSpPr>
          <p:nvPr/>
        </p:nvSpPr>
        <p:spPr bwMode="auto">
          <a:xfrm>
            <a:off x="782638" y="4775200"/>
            <a:ext cx="592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两个过程不可区分，因此根据规则一，得</a:t>
            </a:r>
            <a:endParaRPr lang="zh-CN" altLang="en-US" baseline="-25000">
              <a:solidFill>
                <a:srgbClr val="000000"/>
              </a:solidFill>
            </a:endParaRPr>
          </a:p>
        </p:txBody>
      </p:sp>
      <p:graphicFrame>
        <p:nvGraphicFramePr>
          <p:cNvPr id="287754" name="Object 10"/>
          <p:cNvGraphicFramePr>
            <a:graphicFrameLocks noChangeAspect="1"/>
          </p:cNvGraphicFramePr>
          <p:nvPr/>
        </p:nvGraphicFramePr>
        <p:xfrm>
          <a:off x="3124200" y="5562600"/>
          <a:ext cx="3421063" cy="584200"/>
        </p:xfrm>
        <a:graphic>
          <a:graphicData uri="http://schemas.openxmlformats.org/presentationml/2006/ole">
            <mc:AlternateContent xmlns:mc="http://schemas.openxmlformats.org/markup-compatibility/2006">
              <mc:Choice xmlns:v="urn:schemas-microsoft-com:vml" Requires="v">
                <p:oleObj spid="_x0000_s17565" name="Equation" r:id="rId7" imgW="1485255" imgH="253890" progId="Equation.DSMT4">
                  <p:embed/>
                </p:oleObj>
              </mc:Choice>
              <mc:Fallback>
                <p:oleObj name="Equation" r:id="rId7" imgW="1485255" imgH="253890" progId="Equation.DSMT4">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5562600"/>
                        <a:ext cx="3421063"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99885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2" name="Text Box 4"/>
          <p:cNvSpPr txBox="1">
            <a:spLocks noChangeArrowheads="1"/>
          </p:cNvSpPr>
          <p:nvPr/>
        </p:nvSpPr>
        <p:spPr bwMode="auto">
          <a:xfrm>
            <a:off x="1043608" y="761999"/>
            <a:ext cx="7696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dirty="0">
                <a:solidFill>
                  <a:srgbClr val="000000"/>
                </a:solidFill>
              </a:rPr>
              <a:t>       2</a:t>
            </a:r>
            <a:r>
              <a:rPr lang="zh-CN" altLang="en-US" dirty="0">
                <a:solidFill>
                  <a:srgbClr val="000000"/>
                </a:solidFill>
              </a:rPr>
              <a:t>、同理，考虑电子在</a:t>
            </a:r>
            <a:r>
              <a:rPr lang="en-US" altLang="zh-CN" dirty="0">
                <a:solidFill>
                  <a:srgbClr val="000000"/>
                </a:solidFill>
              </a:rPr>
              <a:t>x</a:t>
            </a:r>
            <a:r>
              <a:rPr lang="zh-CN" altLang="en-US" dirty="0">
                <a:solidFill>
                  <a:srgbClr val="000000"/>
                </a:solidFill>
              </a:rPr>
              <a:t>处被记录，光子同时在</a:t>
            </a:r>
            <a:r>
              <a:rPr lang="en-US" altLang="zh-CN" dirty="0">
                <a:solidFill>
                  <a:srgbClr val="000000"/>
                </a:solidFill>
              </a:rPr>
              <a:t>D</a:t>
            </a:r>
            <a:r>
              <a:rPr lang="en-US" altLang="zh-CN" baseline="-25000" dirty="0">
                <a:solidFill>
                  <a:srgbClr val="000000"/>
                </a:solidFill>
              </a:rPr>
              <a:t>2</a:t>
            </a:r>
            <a:r>
              <a:rPr lang="zh-CN" altLang="en-US" dirty="0">
                <a:solidFill>
                  <a:srgbClr val="000000"/>
                </a:solidFill>
              </a:rPr>
              <a:t>被记录时的几率幅为</a:t>
            </a:r>
            <a:endParaRPr lang="zh-CN" altLang="en-US" baseline="-25000" dirty="0">
              <a:solidFill>
                <a:srgbClr val="000000"/>
              </a:solidFill>
            </a:endParaRPr>
          </a:p>
        </p:txBody>
      </p:sp>
      <p:graphicFrame>
        <p:nvGraphicFramePr>
          <p:cNvPr id="288773" name="Object 5"/>
          <p:cNvGraphicFramePr>
            <a:graphicFrameLocks noChangeAspect="1"/>
          </p:cNvGraphicFramePr>
          <p:nvPr/>
        </p:nvGraphicFramePr>
        <p:xfrm>
          <a:off x="2971800" y="1600200"/>
          <a:ext cx="3449638" cy="584200"/>
        </p:xfrm>
        <a:graphic>
          <a:graphicData uri="http://schemas.openxmlformats.org/presentationml/2006/ole">
            <mc:AlternateContent xmlns:mc="http://schemas.openxmlformats.org/markup-compatibility/2006">
              <mc:Choice xmlns:v="urn:schemas-microsoft-com:vml" Requires="v">
                <p:oleObj spid="_x0000_s18642" name="Equation" r:id="rId3" imgW="1497950" imgH="253890" progId="Equation.DSMT4">
                  <p:embed/>
                </p:oleObj>
              </mc:Choice>
              <mc:Fallback>
                <p:oleObj name="Equation" r:id="rId3" imgW="1497950" imgH="253890" progId="Equation.DSMT4">
                  <p:embed/>
                  <p:pic>
                    <p:nvPicPr>
                      <p:cNvPr id="0" name="Picture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600200"/>
                        <a:ext cx="3449638"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8774" name="Text Box 6"/>
          <p:cNvSpPr txBox="1">
            <a:spLocks noChangeArrowheads="1"/>
          </p:cNvSpPr>
          <p:nvPr/>
        </p:nvSpPr>
        <p:spPr bwMode="auto">
          <a:xfrm>
            <a:off x="762000" y="2438400"/>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dirty="0">
                <a:solidFill>
                  <a:srgbClr val="000000"/>
                </a:solidFill>
              </a:rPr>
              <a:t>       </a:t>
            </a:r>
            <a:r>
              <a:rPr lang="zh-CN" altLang="en-US" dirty="0">
                <a:solidFill>
                  <a:srgbClr val="000000"/>
                </a:solidFill>
              </a:rPr>
              <a:t>综上所述，根据规则二，电子在</a:t>
            </a:r>
            <a:r>
              <a:rPr lang="en-US" altLang="zh-CN" dirty="0">
                <a:solidFill>
                  <a:srgbClr val="000000"/>
                </a:solidFill>
              </a:rPr>
              <a:t>x</a:t>
            </a:r>
            <a:r>
              <a:rPr lang="zh-CN" altLang="en-US" dirty="0">
                <a:solidFill>
                  <a:srgbClr val="000000"/>
                </a:solidFill>
              </a:rPr>
              <a:t>处被记录，同时光子被记录的几率为</a:t>
            </a:r>
            <a:endParaRPr lang="zh-CN" altLang="en-US" baseline="-25000" dirty="0">
              <a:solidFill>
                <a:srgbClr val="000000"/>
              </a:solidFill>
            </a:endParaRPr>
          </a:p>
        </p:txBody>
      </p:sp>
      <p:graphicFrame>
        <p:nvGraphicFramePr>
          <p:cNvPr id="288775" name="Object 7"/>
          <p:cNvGraphicFramePr>
            <a:graphicFrameLocks noChangeAspect="1"/>
          </p:cNvGraphicFramePr>
          <p:nvPr/>
        </p:nvGraphicFramePr>
        <p:xfrm>
          <a:off x="2209800" y="3429000"/>
          <a:ext cx="4953000" cy="673100"/>
        </p:xfrm>
        <a:graphic>
          <a:graphicData uri="http://schemas.openxmlformats.org/presentationml/2006/ole">
            <mc:AlternateContent xmlns:mc="http://schemas.openxmlformats.org/markup-compatibility/2006">
              <mc:Choice xmlns:v="urn:schemas-microsoft-com:vml" Requires="v">
                <p:oleObj spid="_x0000_s18643" name="Equation" r:id="rId5" imgW="2234230" imgH="304668" progId="Equation.DSMT4">
                  <p:embed/>
                </p:oleObj>
              </mc:Choice>
              <mc:Fallback>
                <p:oleObj name="Equation" r:id="rId5" imgW="2234230" imgH="304668" progId="Equation.DSMT4">
                  <p:embed/>
                  <p:pic>
                    <p:nvPicPr>
                      <p:cNvPr id="0" name="Picture 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9530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8776" name="Text Box 8"/>
          <p:cNvSpPr txBox="1">
            <a:spLocks noChangeArrowheads="1"/>
          </p:cNvSpPr>
          <p:nvPr/>
        </p:nvSpPr>
        <p:spPr bwMode="auto">
          <a:xfrm>
            <a:off x="762000" y="44958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经过推导，可得在</a:t>
            </a:r>
            <a:r>
              <a:rPr lang="en-US" altLang="zh-CN" dirty="0">
                <a:solidFill>
                  <a:srgbClr val="000000"/>
                </a:solidFill>
              </a:rPr>
              <a:t>x</a:t>
            </a:r>
            <a:r>
              <a:rPr lang="zh-CN" altLang="en-US" dirty="0">
                <a:solidFill>
                  <a:srgbClr val="000000"/>
                </a:solidFill>
              </a:rPr>
              <a:t>处电子被记录的几率</a:t>
            </a:r>
          </a:p>
        </p:txBody>
      </p:sp>
      <p:graphicFrame>
        <p:nvGraphicFramePr>
          <p:cNvPr id="288777" name="Object 9"/>
          <p:cNvGraphicFramePr>
            <a:graphicFrameLocks noChangeAspect="1"/>
          </p:cNvGraphicFramePr>
          <p:nvPr/>
        </p:nvGraphicFramePr>
        <p:xfrm>
          <a:off x="457200" y="5105400"/>
          <a:ext cx="4800600" cy="676275"/>
        </p:xfrm>
        <a:graphic>
          <a:graphicData uri="http://schemas.openxmlformats.org/presentationml/2006/ole">
            <mc:AlternateContent xmlns:mc="http://schemas.openxmlformats.org/markup-compatibility/2006">
              <mc:Choice xmlns:v="urn:schemas-microsoft-com:vml" Requires="v">
                <p:oleObj spid="_x0000_s18644" name="Equation" r:id="rId7" imgW="2349500" imgH="330200" progId="Equation.DSMT4">
                  <p:embed/>
                </p:oleObj>
              </mc:Choice>
              <mc:Fallback>
                <p:oleObj name="Equation" r:id="rId7" imgW="2349500" imgH="330200" progId="Equation.DSMT4">
                  <p:embed/>
                  <p:pic>
                    <p:nvPicPr>
                      <p:cNvPr id="0" name="Picture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105400"/>
                        <a:ext cx="4800600" cy="676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8778" name="Object 10"/>
          <p:cNvGraphicFramePr>
            <a:graphicFrameLocks noChangeAspect="1"/>
          </p:cNvGraphicFramePr>
          <p:nvPr/>
        </p:nvGraphicFramePr>
        <p:xfrm>
          <a:off x="5229225" y="5121275"/>
          <a:ext cx="3794125" cy="603250"/>
        </p:xfrm>
        <a:graphic>
          <a:graphicData uri="http://schemas.openxmlformats.org/presentationml/2006/ole">
            <mc:AlternateContent xmlns:mc="http://schemas.openxmlformats.org/markup-compatibility/2006">
              <mc:Choice xmlns:v="urn:schemas-microsoft-com:vml" Requires="v">
                <p:oleObj spid="_x0000_s18645" name="Equation" r:id="rId9" imgW="1752600" imgH="279400" progId="Equation.DSMT4">
                  <p:embed/>
                </p:oleObj>
              </mc:Choice>
              <mc:Fallback>
                <p:oleObj name="Equation" r:id="rId9" imgW="1752600" imgH="279400" progId="Equation.DSMT4">
                  <p:embed/>
                  <p:pic>
                    <p:nvPicPr>
                      <p:cNvPr id="0" name="Picture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9225" y="5121275"/>
                        <a:ext cx="3794125"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8779" name="Text Box 11"/>
          <p:cNvSpPr txBox="1">
            <a:spLocks noChangeArrowheads="1"/>
          </p:cNvSpPr>
          <p:nvPr/>
        </p:nvSpPr>
        <p:spPr bwMode="auto">
          <a:xfrm>
            <a:off x="838200" y="6019800"/>
            <a:ext cx="388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第二项反映了干涉效应。</a:t>
            </a:r>
          </a:p>
        </p:txBody>
      </p:sp>
    </p:spTree>
    <p:extLst>
      <p:ext uri="{BB962C8B-B14F-4D97-AF65-F5344CB8AC3E}">
        <p14:creationId xmlns:p14="http://schemas.microsoft.com/office/powerpoint/2010/main" val="4238574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914400" y="790575"/>
            <a:ext cx="7315200" cy="830263"/>
            <a:chOff x="576" y="498"/>
            <a:chExt cx="4608" cy="523"/>
          </a:xfrm>
        </p:grpSpPr>
        <p:sp>
          <p:nvSpPr>
            <p:cNvPr id="53261" name="Text Box 8"/>
            <p:cNvSpPr txBox="1">
              <a:spLocks noChangeArrowheads="1"/>
            </p:cNvSpPr>
            <p:nvPr/>
          </p:nvSpPr>
          <p:spPr bwMode="auto">
            <a:xfrm>
              <a:off x="576" y="498"/>
              <a:ext cx="460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en-US" altLang="zh-CN">
                  <a:solidFill>
                    <a:srgbClr val="000000"/>
                  </a:solidFill>
                </a:rPr>
                <a:t>       </a:t>
              </a:r>
              <a:r>
                <a:rPr lang="zh-CN" altLang="en-US">
                  <a:solidFill>
                    <a:srgbClr val="000000"/>
                  </a:solidFill>
                </a:rPr>
                <a:t>如果光子能够检查出电子的走向，即光子波长需变短，相应的     大大减小，当其减为零时，则</a:t>
              </a:r>
            </a:p>
          </p:txBody>
        </p:sp>
        <p:graphicFrame>
          <p:nvGraphicFramePr>
            <p:cNvPr id="53253" name="Object 9"/>
            <p:cNvGraphicFramePr>
              <a:graphicFrameLocks noChangeAspect="1"/>
            </p:cNvGraphicFramePr>
            <p:nvPr/>
          </p:nvGraphicFramePr>
          <p:xfrm>
            <a:off x="1812" y="700"/>
            <a:ext cx="260" cy="312"/>
          </p:xfrm>
          <a:graphic>
            <a:graphicData uri="http://schemas.openxmlformats.org/presentationml/2006/ole">
              <mc:AlternateContent xmlns:mc="http://schemas.openxmlformats.org/markup-compatibility/2006">
                <mc:Choice xmlns:v="urn:schemas-microsoft-com:vml" Requires="v">
                  <p:oleObj spid="_x0000_s19662" name="Equation" r:id="rId3" imgW="190500" imgH="228600" progId="Equation.DSMT4">
                    <p:embed/>
                  </p:oleObj>
                </mc:Choice>
                <mc:Fallback>
                  <p:oleObj name="Equation" r:id="rId3" imgW="190500" imgH="228600" progId="Equation.DSMT4">
                    <p:embed/>
                    <p:pic>
                      <p:nvPicPr>
                        <p:cNvPr id="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 y="700"/>
                          <a:ext cx="260"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73420" name="Object 12"/>
          <p:cNvGraphicFramePr>
            <a:graphicFrameLocks noChangeAspect="1"/>
          </p:cNvGraphicFramePr>
          <p:nvPr/>
        </p:nvGraphicFramePr>
        <p:xfrm>
          <a:off x="2133600" y="1862138"/>
          <a:ext cx="3781425" cy="728662"/>
        </p:xfrm>
        <a:graphic>
          <a:graphicData uri="http://schemas.openxmlformats.org/presentationml/2006/ole">
            <mc:AlternateContent xmlns:mc="http://schemas.openxmlformats.org/markup-compatibility/2006">
              <mc:Choice xmlns:v="urn:schemas-microsoft-com:vml" Requires="v">
                <p:oleObj spid="_x0000_s19663" name="Equation" r:id="rId5" imgW="1714500" imgH="330200" progId="Equation.DSMT4">
                  <p:embed/>
                </p:oleObj>
              </mc:Choice>
              <mc:Fallback>
                <p:oleObj name="Equation" r:id="rId5" imgW="1714500" imgH="330200" progId="Equation.DSMT4">
                  <p:embed/>
                  <p:pic>
                    <p:nvPicPr>
                      <p:cNvPr id="0"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862138"/>
                        <a:ext cx="3781425"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21" name="Text Box 13"/>
          <p:cNvSpPr txBox="1">
            <a:spLocks noChangeArrowheads="1"/>
          </p:cNvSpPr>
          <p:nvPr/>
        </p:nvSpPr>
        <p:spPr bwMode="auto">
          <a:xfrm>
            <a:off x="914400" y="2693988"/>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干涉图像消失。</a:t>
            </a:r>
          </a:p>
        </p:txBody>
      </p:sp>
      <p:grpSp>
        <p:nvGrpSpPr>
          <p:cNvPr id="3" name="Group 16"/>
          <p:cNvGrpSpPr>
            <a:grpSpLocks/>
          </p:cNvGrpSpPr>
          <p:nvPr/>
        </p:nvGrpSpPr>
        <p:grpSpPr bwMode="auto">
          <a:xfrm>
            <a:off x="914400" y="3438525"/>
            <a:ext cx="2895600" cy="473075"/>
            <a:chOff x="1008" y="2294"/>
            <a:chExt cx="1824" cy="298"/>
          </a:xfrm>
        </p:grpSpPr>
        <p:sp>
          <p:nvSpPr>
            <p:cNvPr id="53260" name="Text Box 14"/>
            <p:cNvSpPr txBox="1">
              <a:spLocks noChangeArrowheads="1"/>
            </p:cNvSpPr>
            <p:nvPr/>
          </p:nvSpPr>
          <p:spPr bwMode="auto">
            <a:xfrm>
              <a:off x="1008" y="2304"/>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当              时，有</a:t>
              </a:r>
            </a:p>
          </p:txBody>
        </p:sp>
        <p:graphicFrame>
          <p:nvGraphicFramePr>
            <p:cNvPr id="53252" name="Object 15"/>
            <p:cNvGraphicFramePr>
              <a:graphicFrameLocks noChangeAspect="1"/>
            </p:cNvGraphicFramePr>
            <p:nvPr/>
          </p:nvGraphicFramePr>
          <p:xfrm>
            <a:off x="1306" y="2294"/>
            <a:ext cx="636" cy="293"/>
          </p:xfrm>
          <a:graphic>
            <a:graphicData uri="http://schemas.openxmlformats.org/presentationml/2006/ole">
              <mc:AlternateContent xmlns:mc="http://schemas.openxmlformats.org/markup-compatibility/2006">
                <mc:Choice xmlns:v="urn:schemas-microsoft-com:vml" Requires="v">
                  <p:oleObj spid="_x0000_s19664" name="Equation" r:id="rId7" imgW="495085" imgH="228501" progId="Equation.DSMT4">
                    <p:embed/>
                  </p:oleObj>
                </mc:Choice>
                <mc:Fallback>
                  <p:oleObj name="Equation" r:id="rId7" imgW="495085" imgH="228501" progId="Equation.DSMT4">
                    <p:embed/>
                    <p:pic>
                      <p:nvPicPr>
                        <p:cNvPr id="0" name="Picture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6" y="2294"/>
                          <a:ext cx="636"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73425" name="Object 17"/>
          <p:cNvGraphicFramePr>
            <a:graphicFrameLocks noChangeAspect="1"/>
          </p:cNvGraphicFramePr>
          <p:nvPr/>
        </p:nvGraphicFramePr>
        <p:xfrm>
          <a:off x="2209800" y="4329113"/>
          <a:ext cx="3581400" cy="700087"/>
        </p:xfrm>
        <a:graphic>
          <a:graphicData uri="http://schemas.openxmlformats.org/presentationml/2006/ole">
            <mc:AlternateContent xmlns:mc="http://schemas.openxmlformats.org/markup-compatibility/2006">
              <mc:Choice xmlns:v="urn:schemas-microsoft-com:vml" Requires="v">
                <p:oleObj spid="_x0000_s19665" name="Equation" r:id="rId9" imgW="1562100" imgH="304800" progId="Equation.DSMT4">
                  <p:embed/>
                </p:oleObj>
              </mc:Choice>
              <mc:Fallback>
                <p:oleObj name="Equation" r:id="rId9" imgW="1562100" imgH="304800" progId="Equation.DSMT4">
                  <p:embed/>
                  <p:pic>
                    <p:nvPicPr>
                      <p:cNvPr id="0" name="Picture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329113"/>
                        <a:ext cx="3581400"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3426" name="Text Box 18"/>
          <p:cNvSpPr txBox="1">
            <a:spLocks noChangeArrowheads="1"/>
          </p:cNvSpPr>
          <p:nvPr/>
        </p:nvSpPr>
        <p:spPr bwMode="auto">
          <a:xfrm>
            <a:off x="838200" y="55626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FF0000"/>
                </a:solidFill>
              </a:rPr>
              <a:t>当两过程可区分程度增加时，干涉效应就逐渐消失。</a:t>
            </a:r>
          </a:p>
        </p:txBody>
      </p:sp>
      <p:sp>
        <p:nvSpPr>
          <p:cNvPr id="12" name="TextBox 11"/>
          <p:cNvSpPr txBox="1">
            <a:spLocks noChangeArrowheads="1"/>
          </p:cNvSpPr>
          <p:nvPr/>
        </p:nvSpPr>
        <p:spPr bwMode="auto">
          <a:xfrm>
            <a:off x="6248400" y="1981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zh-CN" altLang="en-US">
                <a:solidFill>
                  <a:srgbClr val="0000FF"/>
                </a:solidFill>
              </a:rPr>
              <a:t>完全可以区分</a:t>
            </a:r>
          </a:p>
        </p:txBody>
      </p:sp>
      <p:sp>
        <p:nvSpPr>
          <p:cNvPr id="13" name="TextBox 12"/>
          <p:cNvSpPr txBox="1">
            <a:spLocks noChangeArrowheads="1"/>
          </p:cNvSpPr>
          <p:nvPr/>
        </p:nvSpPr>
        <p:spPr bwMode="auto">
          <a:xfrm>
            <a:off x="6324600" y="4495800"/>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zh-CN" altLang="en-US">
                <a:solidFill>
                  <a:srgbClr val="0000FF"/>
                </a:solidFill>
              </a:rPr>
              <a:t>完全不可区分</a:t>
            </a:r>
          </a:p>
        </p:txBody>
      </p:sp>
    </p:spTree>
    <p:extLst>
      <p:ext uri="{BB962C8B-B14F-4D97-AF65-F5344CB8AC3E}">
        <p14:creationId xmlns:p14="http://schemas.microsoft.com/office/powerpoint/2010/main" val="3856126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8" name="Text Box 5"/>
              <p:cNvSpPr txBox="1">
                <a:spLocks noChangeArrowheads="1"/>
              </p:cNvSpPr>
              <p:nvPr/>
            </p:nvSpPr>
            <p:spPr bwMode="auto">
              <a:xfrm>
                <a:off x="683568" y="908720"/>
                <a:ext cx="7467600"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电子干涉图样的出现是由于</a:t>
                </a:r>
                <a:r>
                  <a:rPr lang="zh-CN" altLang="en-US" b="0" dirty="0">
                    <a:solidFill>
                      <a:srgbClr val="FF0000"/>
                    </a:solidFill>
                    <a:latin typeface="+mn-ea"/>
                    <a:ea typeface="+mn-ea"/>
                  </a:rPr>
                  <a:t>几率幅的线性叠加</a:t>
                </a:r>
                <a:r>
                  <a:rPr lang="zh-CN" altLang="en-US" b="0" dirty="0">
                    <a:solidFill>
                      <a:srgbClr val="000000"/>
                    </a:solidFill>
                    <a:latin typeface="+mn-ea"/>
                    <a:ea typeface="+mn-ea"/>
                  </a:rPr>
                  <a:t>。当双缝齐开时，即使对一个电子，也要用</a:t>
                </a:r>
                <a14:m>
                  <m:oMath xmlns:m="http://schemas.openxmlformats.org/officeDocument/2006/math">
                    <m:sSub>
                      <m:sSubPr>
                        <m:ctrlPr>
                          <a:rPr lang="en-US" altLang="zh-CN" b="0" i="1" smtClean="0">
                            <a:solidFill>
                              <a:srgbClr val="000000"/>
                            </a:solidFill>
                            <a:latin typeface="Cambria Math" panose="02040503050406030204" pitchFamily="18" charset="0"/>
                            <a:ea typeface="+mn-ea"/>
                          </a:rPr>
                        </m:ctrlPr>
                      </m:sSubPr>
                      <m:e>
                        <m:r>
                          <a:rPr lang="en-US" altLang="zh-CN" b="0" i="1" smtClean="0">
                            <a:solidFill>
                              <a:srgbClr val="000000"/>
                            </a:solidFill>
                            <a:latin typeface="Cambria Math" panose="02040503050406030204" pitchFamily="18" charset="0"/>
                            <a:ea typeface="+mn-ea"/>
                          </a:rPr>
                          <m:t>𝜓</m:t>
                        </m:r>
                      </m:e>
                      <m:sub>
                        <m:r>
                          <a:rPr lang="en-US" altLang="zh-CN" b="0" i="1" smtClean="0">
                            <a:solidFill>
                              <a:srgbClr val="000000"/>
                            </a:solidFill>
                            <a:latin typeface="Cambria Math" panose="02040503050406030204" pitchFamily="18" charset="0"/>
                            <a:ea typeface="+mn-ea"/>
                          </a:rPr>
                          <m:t>1</m:t>
                        </m:r>
                      </m:sub>
                    </m:sSub>
                    <m:r>
                      <a:rPr lang="en-US" altLang="zh-CN" b="0" i="1" smtClean="0">
                        <a:solidFill>
                          <a:srgbClr val="000000"/>
                        </a:solidFill>
                        <a:latin typeface="Cambria Math" panose="02040503050406030204" pitchFamily="18" charset="0"/>
                        <a:ea typeface="+mn-ea"/>
                      </a:rPr>
                      <m:t>+</m:t>
                    </m:r>
                    <m:sSub>
                      <m:sSubPr>
                        <m:ctrlPr>
                          <a:rPr lang="en-US" altLang="zh-CN" b="0" i="1" smtClean="0">
                            <a:solidFill>
                              <a:srgbClr val="000000"/>
                            </a:solidFill>
                            <a:latin typeface="Cambria Math" panose="02040503050406030204" pitchFamily="18" charset="0"/>
                            <a:ea typeface="+mn-ea"/>
                          </a:rPr>
                        </m:ctrlPr>
                      </m:sSubPr>
                      <m:e>
                        <m:r>
                          <a:rPr lang="en-US" altLang="zh-CN" b="0" i="1" smtClean="0">
                            <a:solidFill>
                              <a:srgbClr val="000000"/>
                            </a:solidFill>
                            <a:latin typeface="Cambria Math" panose="02040503050406030204" pitchFamily="18" charset="0"/>
                            <a:ea typeface="+mn-ea"/>
                          </a:rPr>
                          <m:t>𝜓</m:t>
                        </m:r>
                      </m:e>
                      <m:sub>
                        <m:r>
                          <a:rPr lang="en-US" altLang="zh-CN" b="0" i="1" smtClean="0">
                            <a:solidFill>
                              <a:srgbClr val="000000"/>
                            </a:solidFill>
                            <a:latin typeface="Cambria Math" panose="02040503050406030204" pitchFamily="18" charset="0"/>
                            <a:ea typeface="+mn-ea"/>
                          </a:rPr>
                          <m:t>2</m:t>
                        </m:r>
                      </m:sub>
                    </m:sSub>
                  </m:oMath>
                </a14:m>
                <a:r>
                  <a:rPr lang="zh-CN" altLang="en-US" b="0" dirty="0">
                    <a:solidFill>
                      <a:srgbClr val="000000"/>
                    </a:solidFill>
                    <a:latin typeface="+mn-ea"/>
                    <a:ea typeface="+mn-ea"/>
                  </a:rPr>
                  <a:t>去描述它，双缝确实同时在起作用。</a:t>
                </a:r>
              </a:p>
            </p:txBody>
          </p:sp>
        </mc:Choice>
        <mc:Fallback xmlns="">
          <p:sp>
            <p:nvSpPr>
              <p:cNvPr id="54278" name="Text Box 5"/>
              <p:cNvSpPr txBox="1">
                <a:spLocks noRot="1" noChangeAspect="1" noMove="1" noResize="1" noEditPoints="1" noAdjustHandles="1" noChangeArrowheads="1" noChangeShapeType="1" noTextEdit="1"/>
              </p:cNvSpPr>
              <p:nvPr/>
            </p:nvSpPr>
            <p:spPr bwMode="auto">
              <a:xfrm>
                <a:off x="683568" y="908720"/>
                <a:ext cx="7467600" cy="1200329"/>
              </a:xfrm>
              <a:prstGeom prst="rect">
                <a:avLst/>
              </a:prstGeom>
              <a:blipFill rotWithShape="0">
                <a:blip r:embed="rId2"/>
                <a:stretch>
                  <a:fillRect l="-1224" t="-4061" r="-5388" b="-10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0343" name="Text Box 7"/>
          <p:cNvSpPr txBox="1">
            <a:spLocks noChangeArrowheads="1"/>
          </p:cNvSpPr>
          <p:nvPr/>
        </p:nvSpPr>
        <p:spPr bwMode="auto">
          <a:xfrm>
            <a:off x="788818" y="2465131"/>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在双缝干涉实验中，是一个电子的两个态的叠加，干涉是自己与自己的干涉，决不是两个电子的干涉。</a:t>
            </a:r>
          </a:p>
        </p:txBody>
      </p:sp>
      <p:sp>
        <p:nvSpPr>
          <p:cNvPr id="270344" name="Text Box 8"/>
          <p:cNvSpPr txBox="1">
            <a:spLocks noChangeArrowheads="1"/>
          </p:cNvSpPr>
          <p:nvPr/>
        </p:nvSpPr>
        <p:spPr bwMode="auto">
          <a:xfrm>
            <a:off x="1255068" y="3392653"/>
            <a:ext cx="632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FF0000"/>
                </a:solidFill>
              </a:rPr>
              <a:t>物质波与经典波具有完全不同的意义！</a:t>
            </a:r>
          </a:p>
        </p:txBody>
      </p:sp>
      <mc:AlternateContent xmlns:mc="http://schemas.openxmlformats.org/markup-compatibility/2006" xmlns:a14="http://schemas.microsoft.com/office/drawing/2010/main">
        <mc:Choice Requires="a14">
          <p:sp>
            <p:nvSpPr>
              <p:cNvPr id="3" name="文本框 2"/>
              <p:cNvSpPr txBox="1"/>
              <p:nvPr/>
            </p:nvSpPr>
            <p:spPr>
              <a:xfrm>
                <a:off x="674187" y="4068823"/>
                <a:ext cx="8352928" cy="1028358"/>
              </a:xfrm>
              <a:prstGeom prst="rect">
                <a:avLst/>
              </a:prstGeom>
              <a:noFill/>
            </p:spPr>
            <p:txBody>
              <a:bodyPr wrap="square" rtlCol="0">
                <a:spAutoFit/>
              </a:bodyPr>
              <a:lstStyle/>
              <a:p>
                <a:r>
                  <a:rPr lang="zh-CN" altLang="en-US" dirty="0">
                    <a:latin typeface="+mn-ea"/>
                    <a:ea typeface="+mn-ea"/>
                  </a:rPr>
                  <a:t>干涉图像对应的几率是两个波函数</a:t>
                </a:r>
                <a14:m>
                  <m:oMath xmlns:m="http://schemas.openxmlformats.org/officeDocument/2006/math">
                    <m:r>
                      <m:rPr>
                        <m:nor/>
                      </m:rPr>
                      <a:rPr lang="zh-CN" altLang="en-US" dirty="0" smtClean="0">
                        <a:latin typeface="+mn-ea"/>
                        <a:ea typeface="+mn-ea"/>
                      </a:rPr>
                      <m:t>叠加的模方</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𝜓</m:t>
                        </m:r>
                      </m:e>
                      <m:sub>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𝜓</m:t>
                        </m:r>
                      </m:e>
                      <m:sub>
                        <m:r>
                          <a:rPr lang="en-US" altLang="zh-CN" b="0" i="1" smtClean="0">
                            <a:latin typeface="Cambria Math" panose="02040503050406030204" pitchFamily="18" charset="0"/>
                            <a:ea typeface="+mn-ea"/>
                          </a:rPr>
                          <m:t>2</m:t>
                        </m:r>
                      </m:sub>
                    </m:sSub>
                    <m:sSup>
                      <m:sSupPr>
                        <m:ctrlPr>
                          <a:rPr lang="en-US" altLang="zh-CN" b="0" i="1" smtClean="0">
                            <a:latin typeface="Cambria Math" panose="02040503050406030204" pitchFamily="18" charset="0"/>
                            <a:ea typeface="+mn-ea"/>
                          </a:rPr>
                        </m:ctrlPr>
                      </m:sSupPr>
                      <m:e>
                        <m:d>
                          <m:dPr>
                            <m:begChr m:val=""/>
                            <m:endChr m:val="|"/>
                            <m:ctrlPr>
                              <a:rPr lang="en-US" altLang="zh-CN" b="0" i="1" smtClean="0">
                                <a:latin typeface="Cambria Math" panose="02040503050406030204" pitchFamily="18" charset="0"/>
                                <a:ea typeface="+mn-ea"/>
                              </a:rPr>
                            </m:ctrlPr>
                          </m:dPr>
                          <m:e>
                            <m:r>
                              <a:rPr lang="zh-CN" altLang="en-US">
                                <a:latin typeface="Cambria Math" panose="02040503050406030204" pitchFamily="18" charset="0"/>
                                <a:ea typeface="+mn-ea"/>
                              </a:rPr>
                              <m:t>​</m:t>
                            </m:r>
                          </m:e>
                        </m:d>
                      </m:e>
                      <m:sup>
                        <m:r>
                          <a:rPr lang="en-US" altLang="zh-CN" b="0" i="1" smtClean="0">
                            <a:latin typeface="Cambria Math" panose="02040503050406030204" pitchFamily="18" charset="0"/>
                            <a:ea typeface="+mn-ea"/>
                          </a:rPr>
                          <m:t>2</m:t>
                        </m:r>
                      </m:sup>
                    </m:sSup>
                  </m:oMath>
                </a14:m>
                <a:r>
                  <a:rPr lang="zh-CN" altLang="en-US" dirty="0">
                    <a:latin typeface="+mn-ea"/>
                    <a:ea typeface="+mn-ea"/>
                  </a:rPr>
                  <a:t>不是波函数模方的叠加</a:t>
                </a:r>
                <a14:m>
                  <m:oMath xmlns:m="http://schemas.openxmlformats.org/officeDocument/2006/math">
                    <m:sSup>
                      <m:sSupPr>
                        <m:ctrlPr>
                          <a:rPr lang="en-US" altLang="zh-CN" b="0" i="1" smtClean="0">
                            <a:latin typeface="Cambria Math" panose="02040503050406030204" pitchFamily="18" charset="0"/>
                            <a:ea typeface="+mn-ea"/>
                          </a:rPr>
                        </m:ctrlPr>
                      </m:sSupPr>
                      <m:e>
                        <m:d>
                          <m:dPr>
                            <m:begChr m:val="|"/>
                            <m:endChr m:val="|"/>
                            <m:ctrlPr>
                              <a:rPr lang="en-US" altLang="zh-CN" b="0" i="1" smtClean="0">
                                <a:latin typeface="Cambria Math" panose="02040503050406030204" pitchFamily="18" charset="0"/>
                                <a:ea typeface="+mn-ea"/>
                              </a:rPr>
                            </m:ctrlPr>
                          </m:dPr>
                          <m:e>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𝜓</m:t>
                                </m:r>
                              </m:e>
                              <m:sub>
                                <m:r>
                                  <a:rPr lang="en-US" altLang="zh-CN" b="0" i="1" smtClean="0">
                                    <a:latin typeface="Cambria Math" panose="02040503050406030204" pitchFamily="18" charset="0"/>
                                    <a:ea typeface="+mn-ea"/>
                                  </a:rPr>
                                  <m:t>1</m:t>
                                </m:r>
                              </m:sub>
                            </m:sSub>
                          </m:e>
                        </m:d>
                      </m:e>
                      <m:sup>
                        <m:r>
                          <a:rPr lang="en-US" altLang="zh-CN" b="0" i="1" smtClean="0">
                            <a:latin typeface="Cambria Math" panose="02040503050406030204" pitchFamily="18" charset="0"/>
                            <a:ea typeface="+mn-ea"/>
                          </a:rPr>
                          <m:t>2</m:t>
                        </m:r>
                      </m:sup>
                    </m:sSup>
                    <m:r>
                      <a:rPr lang="en-US" altLang="zh-CN" b="0" i="1" smtClean="0">
                        <a:latin typeface="Cambria Math" panose="02040503050406030204" pitchFamily="18" charset="0"/>
                        <a:ea typeface="+mn-ea"/>
                      </a:rPr>
                      <m:t>+</m:t>
                    </m:r>
                    <m:sSup>
                      <m:sSupPr>
                        <m:ctrlPr>
                          <a:rPr lang="en-US" altLang="zh-CN" b="0" i="1" smtClean="0">
                            <a:latin typeface="Cambria Math" panose="02040503050406030204" pitchFamily="18" charset="0"/>
                            <a:ea typeface="+mn-ea"/>
                          </a:rPr>
                        </m:ctrlPr>
                      </m:sSupPr>
                      <m:e>
                        <m:d>
                          <m:dPr>
                            <m:begChr m:val="|"/>
                            <m:endChr m:val="|"/>
                            <m:ctrlPr>
                              <a:rPr lang="en-US" altLang="zh-CN" b="0" i="1" smtClean="0">
                                <a:latin typeface="Cambria Math" panose="02040503050406030204" pitchFamily="18" charset="0"/>
                                <a:ea typeface="+mn-ea"/>
                              </a:rPr>
                            </m:ctrlPr>
                          </m:dPr>
                          <m:e>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𝜓</m:t>
                                </m:r>
                              </m:e>
                              <m:sub>
                                <m:r>
                                  <a:rPr lang="en-US" altLang="zh-CN" b="0" i="1" smtClean="0">
                                    <a:latin typeface="Cambria Math" panose="02040503050406030204" pitchFamily="18" charset="0"/>
                                    <a:ea typeface="+mn-ea"/>
                                  </a:rPr>
                                  <m:t>2</m:t>
                                </m:r>
                              </m:sub>
                            </m:sSub>
                          </m:e>
                        </m:d>
                      </m:e>
                      <m:sup>
                        <m:r>
                          <a:rPr lang="en-US" altLang="zh-CN" b="0" i="1" smtClean="0">
                            <a:latin typeface="Cambria Math" panose="02040503050406030204" pitchFamily="18" charset="0"/>
                            <a:ea typeface="+mn-ea"/>
                          </a:rPr>
                          <m:t>2</m:t>
                        </m:r>
                      </m:sup>
                    </m:sSup>
                  </m:oMath>
                </a14:m>
                <a:endParaRPr lang="zh-CN" altLang="en-US" dirty="0">
                  <a:latin typeface="+mn-ea"/>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74187" y="4068823"/>
                <a:ext cx="8352928" cy="1028358"/>
              </a:xfrm>
              <a:prstGeom prst="rect">
                <a:avLst/>
              </a:prstGeom>
              <a:blipFill rotWithShape="0">
                <a:blip r:embed="rId3"/>
                <a:stretch>
                  <a:fillRect l="-1168" t="-57396" r="-365" b="-33728"/>
                </a:stretch>
              </a:blipFill>
            </p:spPr>
            <p:txBody>
              <a:bodyPr/>
              <a:lstStyle/>
              <a:p>
                <a:r>
                  <a:rPr lang="zh-CN" altLang="en-US">
                    <a:noFill/>
                  </a:rPr>
                  <a:t> </a:t>
                </a:r>
              </a:p>
            </p:txBody>
          </p:sp>
        </mc:Fallback>
      </mc:AlternateContent>
      <p:sp>
        <p:nvSpPr>
          <p:cNvPr id="8" name="Text Box 8"/>
          <p:cNvSpPr txBox="1">
            <a:spLocks noChangeArrowheads="1"/>
          </p:cNvSpPr>
          <p:nvPr/>
        </p:nvSpPr>
        <p:spPr bwMode="auto">
          <a:xfrm>
            <a:off x="1255068" y="5248370"/>
            <a:ext cx="4879868" cy="52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sz="2800" dirty="0">
                <a:solidFill>
                  <a:srgbClr val="FF0000"/>
                </a:solidFill>
              </a:rPr>
              <a:t>物质波与经典粒子也不相同</a:t>
            </a:r>
          </a:p>
        </p:txBody>
      </p:sp>
    </p:spTree>
    <p:extLst>
      <p:ext uri="{BB962C8B-B14F-4D97-AF65-F5344CB8AC3E}">
        <p14:creationId xmlns:p14="http://schemas.microsoft.com/office/powerpoint/2010/main" val="1788523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1729" y="1412776"/>
            <a:ext cx="8066856" cy="4680520"/>
          </a:xfrm>
        </p:spPr>
        <p:txBody>
          <a:bodyPr>
            <a:noAutofit/>
          </a:bodyPr>
          <a:lstStyle/>
          <a:p>
            <a:r>
              <a:rPr lang="en-US" altLang="zh-CN" sz="2400" dirty="0"/>
              <a:t>“</a:t>
            </a:r>
            <a:r>
              <a:rPr lang="zh-CN" altLang="en-US" sz="2400" dirty="0"/>
              <a:t>光有波粒二象性，而光的波动性是经典的概念，在宏观世界中习以为常</a:t>
            </a:r>
            <a:r>
              <a:rPr lang="en-US" altLang="zh-CN" sz="2400" dirty="0"/>
              <a:t>.</a:t>
            </a:r>
            <a:r>
              <a:rPr lang="zh-CN" altLang="en-US" sz="2400" dirty="0"/>
              <a:t>那么你为什么要强调量子力学中的波与经典波是截然不同的？</a:t>
            </a:r>
            <a:r>
              <a:rPr lang="en-US" altLang="zh-CN" sz="2400" dirty="0"/>
              <a:t>“</a:t>
            </a:r>
          </a:p>
          <a:p>
            <a:r>
              <a:rPr lang="zh-CN" altLang="en-US" sz="2400" dirty="0"/>
              <a:t>泡利不相容原理，自旋（玻色子，费米子），大量光子可以形成宏观光。电子绝不会产生这种集体效应。</a:t>
            </a:r>
            <a:endParaRPr lang="en-US" altLang="zh-CN" sz="2400" dirty="0"/>
          </a:p>
          <a:p>
            <a:r>
              <a:rPr lang="en-US" altLang="zh-CN" sz="2400" dirty="0"/>
              <a:t>“</a:t>
            </a:r>
            <a:r>
              <a:rPr lang="zh-CN" altLang="en-US" sz="2400" dirty="0"/>
              <a:t>光的波粒二象性</a:t>
            </a:r>
            <a:r>
              <a:rPr lang="en-US" altLang="zh-CN" sz="2400" dirty="0"/>
              <a:t>”</a:t>
            </a:r>
            <a:r>
              <a:rPr lang="zh-CN" altLang="en-US" sz="2400" dirty="0"/>
              <a:t>概念中的波，与作为电磁波的光波的</a:t>
            </a:r>
            <a:r>
              <a:rPr lang="en-US" altLang="zh-CN" sz="2400" dirty="0"/>
              <a:t>“</a:t>
            </a:r>
            <a:r>
              <a:rPr lang="zh-CN" altLang="en-US" sz="2400" dirty="0"/>
              <a:t>波</a:t>
            </a:r>
            <a:r>
              <a:rPr lang="en-US" altLang="zh-CN" sz="2400" dirty="0"/>
              <a:t>”</a:t>
            </a:r>
            <a:r>
              <a:rPr lang="zh-CN" altLang="en-US" sz="2400" dirty="0"/>
              <a:t>，是两个根本不同的概念</a:t>
            </a:r>
            <a:r>
              <a:rPr lang="en-US" altLang="zh-CN" sz="2400" dirty="0"/>
              <a:t>.</a:t>
            </a:r>
          </a:p>
          <a:p>
            <a:r>
              <a:rPr lang="zh-CN" altLang="en-US" sz="2400" dirty="0"/>
              <a:t>微观粒子既不是经典的波，也不是经典的粒子，它是一个特殊的客体</a:t>
            </a:r>
            <a:r>
              <a:rPr lang="en-US" altLang="zh-CN" sz="2400" dirty="0"/>
              <a:t>;</a:t>
            </a:r>
            <a:r>
              <a:rPr lang="zh-CN" altLang="en-US" sz="2400" dirty="0"/>
              <a:t>它具有在不同环境下显示出类似于经典波或粒子特性的潜在能力</a:t>
            </a:r>
            <a:r>
              <a:rPr lang="en-US" altLang="zh-CN" sz="2400" dirty="0"/>
              <a:t>.</a:t>
            </a:r>
            <a:r>
              <a:rPr lang="zh-CN" altLang="en-US" sz="2400" dirty="0"/>
              <a:t>至今为止，虽然作了数以百次计的各种尝试，但是，没有人能够用人们习惯的语言来恰当地描写微观粒子</a:t>
            </a:r>
          </a:p>
        </p:txBody>
      </p:sp>
      <p:sp>
        <p:nvSpPr>
          <p:cNvPr id="2" name="标题 1"/>
          <p:cNvSpPr>
            <a:spLocks noGrp="1"/>
          </p:cNvSpPr>
          <p:nvPr>
            <p:ph type="title"/>
          </p:nvPr>
        </p:nvSpPr>
        <p:spPr>
          <a:xfrm>
            <a:off x="251520" y="404664"/>
            <a:ext cx="6986736" cy="860674"/>
          </a:xfrm>
        </p:spPr>
        <p:txBody>
          <a:bodyPr>
            <a:normAutofit/>
          </a:bodyPr>
          <a:lstStyle/>
          <a:p>
            <a:r>
              <a:rPr lang="zh-CN" altLang="en-US" sz="2800" dirty="0"/>
              <a:t>微观的光波和宏观的光波</a:t>
            </a:r>
          </a:p>
        </p:txBody>
      </p:sp>
    </p:spTree>
    <p:extLst>
      <p:ext uri="{BB962C8B-B14F-4D97-AF65-F5344CB8AC3E}">
        <p14:creationId xmlns:p14="http://schemas.microsoft.com/office/powerpoint/2010/main" val="215875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404664"/>
                <a:ext cx="8352928" cy="6264696"/>
              </a:xfrm>
            </p:spPr>
            <p:txBody>
              <a:bodyPr>
                <a:noAutofit/>
              </a:bodyPr>
              <a:lstStyle/>
              <a:p>
                <a:r>
                  <a:rPr lang="en-US" altLang="zh-CN" sz="2400" dirty="0"/>
                  <a:t>“</a:t>
                </a:r>
                <a:r>
                  <a:rPr lang="zh-CN" altLang="en-US" sz="2400" dirty="0"/>
                  <a:t>在微观世界中，我们看到在宏观世界里获得成功的一些概念都是不够充分的，这些概念是为了适用于宏观世界而创立的，并且是在多少世纪当中间这个世界长期接触而产生的</a:t>
                </a:r>
                <a:r>
                  <a:rPr lang="en-US" altLang="zh-CN" sz="2400" dirty="0"/>
                  <a:t>“——</a:t>
                </a:r>
                <a:r>
                  <a:rPr lang="zh-CN" altLang="en-US" sz="2400" dirty="0"/>
                  <a:t>朗之万</a:t>
                </a:r>
                <a:endParaRPr lang="en-US" altLang="zh-CN" sz="2400" dirty="0"/>
              </a:p>
              <a:p>
                <a:r>
                  <a:rPr lang="zh-CN" altLang="en-US" sz="2400" dirty="0"/>
                  <a:t>老子：</a:t>
                </a:r>
                <a:r>
                  <a:rPr lang="en-US" altLang="zh-CN" sz="2400" b="1" dirty="0">
                    <a:solidFill>
                      <a:srgbClr val="0070C0"/>
                    </a:solidFill>
                  </a:rPr>
                  <a:t>“</a:t>
                </a:r>
                <a:r>
                  <a:rPr lang="zh-CN" altLang="en-US" sz="2400" b="1" dirty="0">
                    <a:solidFill>
                      <a:srgbClr val="0070C0"/>
                    </a:solidFill>
                  </a:rPr>
                  <a:t>道可道，非常道</a:t>
                </a:r>
                <a:r>
                  <a:rPr lang="en-US" altLang="zh-CN" sz="2400" b="1" dirty="0">
                    <a:solidFill>
                      <a:srgbClr val="0070C0"/>
                    </a:solidFill>
                  </a:rPr>
                  <a:t>.</a:t>
                </a:r>
                <a:r>
                  <a:rPr lang="zh-CN" altLang="en-US" sz="2400" b="1" dirty="0">
                    <a:solidFill>
                      <a:srgbClr val="0070C0"/>
                    </a:solidFill>
                  </a:rPr>
                  <a:t>名可名，非常名</a:t>
                </a:r>
                <a:r>
                  <a:rPr lang="en-US" altLang="zh-CN" sz="2400" b="1" dirty="0">
                    <a:solidFill>
                      <a:srgbClr val="0070C0"/>
                    </a:solidFill>
                  </a:rPr>
                  <a:t>“</a:t>
                </a:r>
                <a:r>
                  <a:rPr lang="zh-CN" altLang="en-US" sz="2400" dirty="0"/>
                  <a:t>。汤川秀树：</a:t>
                </a:r>
                <a:r>
                  <a:rPr lang="en-US" altLang="zh-CN" sz="2400" dirty="0"/>
                  <a:t>”</a:t>
                </a:r>
                <a:r>
                  <a:rPr lang="zh-CN" altLang="en-US" sz="2400" dirty="0"/>
                  <a:t>真正的道</a:t>
                </a:r>
                <a:r>
                  <a:rPr lang="en-US" altLang="zh-CN" sz="2400" dirty="0"/>
                  <a:t>——</a:t>
                </a:r>
                <a:r>
                  <a:rPr lang="zh-CN" altLang="en-US" sz="2400" dirty="0"/>
                  <a:t>自然规律，不是惯常的道，不是公认的事物秩序</a:t>
                </a:r>
                <a:r>
                  <a:rPr lang="en-US" altLang="zh-CN" sz="2400" dirty="0"/>
                  <a:t>.</a:t>
                </a:r>
                <a:r>
                  <a:rPr lang="zh-CN" altLang="en-US" sz="2400" dirty="0"/>
                  <a:t>真正的名称</a:t>
                </a:r>
                <a:r>
                  <a:rPr lang="en-US" altLang="zh-CN" sz="2400" dirty="0"/>
                  <a:t>——</a:t>
                </a:r>
                <a:r>
                  <a:rPr lang="zh-CN" altLang="en-US" sz="2400" dirty="0"/>
                  <a:t>真正的概念，不是惯常的名称，不是公认的概念</a:t>
                </a:r>
                <a:r>
                  <a:rPr lang="en-US" altLang="zh-CN" sz="2400" dirty="0"/>
                  <a:t>“</a:t>
                </a:r>
              </a:p>
              <a:p>
                <a:r>
                  <a:rPr lang="zh-CN" altLang="en-US" sz="2400" dirty="0"/>
                  <a:t>亚里士多德</a:t>
                </a:r>
                <a14:m>
                  <m:oMath xmlns:m="http://schemas.openxmlformats.org/officeDocument/2006/math">
                    <m:r>
                      <a:rPr lang="en-US" altLang="zh-CN" sz="2400" b="0" i="1" smtClean="0">
                        <a:latin typeface="Cambria Math" panose="02040503050406030204" pitchFamily="18" charset="0"/>
                      </a:rPr>
                      <m:t>→</m:t>
                    </m:r>
                  </m:oMath>
                </a14:m>
                <a:r>
                  <a:rPr lang="zh-CN" altLang="en-US" sz="2400" dirty="0"/>
                  <a:t>伽利略，牛顿</a:t>
                </a:r>
                <a14:m>
                  <m:oMath xmlns:m="http://schemas.openxmlformats.org/officeDocument/2006/math">
                    <m:r>
                      <a:rPr lang="en-US" altLang="zh-CN" sz="2400" b="0" i="1" smtClean="0">
                        <a:latin typeface="Cambria Math" panose="02040503050406030204" pitchFamily="18" charset="0"/>
                      </a:rPr>
                      <m:t>→</m:t>
                    </m:r>
                  </m:oMath>
                </a14:m>
                <a:r>
                  <a:rPr lang="zh-CN" altLang="en-US" sz="2400" dirty="0"/>
                  <a:t>相对论和量子力学</a:t>
                </a:r>
                <a:endParaRPr lang="en-US" altLang="zh-CN" sz="2400" dirty="0"/>
              </a:p>
              <a:p>
                <a:r>
                  <a:rPr lang="zh-CN" altLang="en-US" sz="2400" dirty="0"/>
                  <a:t>汤姆孙</a:t>
                </a:r>
                <a14:m>
                  <m:oMath xmlns:m="http://schemas.openxmlformats.org/officeDocument/2006/math">
                    <m:r>
                      <a:rPr lang="en-US" altLang="zh-CN" sz="2400" i="1">
                        <a:latin typeface="Cambria Math" panose="02040503050406030204" pitchFamily="18" charset="0"/>
                      </a:rPr>
                      <m:t>→</m:t>
                    </m:r>
                  </m:oMath>
                </a14:m>
                <a:r>
                  <a:rPr lang="zh-CN" altLang="en-US" sz="2400" dirty="0"/>
                  <a:t>卢瑟福</a:t>
                </a:r>
                <a14:m>
                  <m:oMath xmlns:m="http://schemas.openxmlformats.org/officeDocument/2006/math">
                    <m:r>
                      <a:rPr lang="en-US" altLang="zh-CN" sz="2400" i="1">
                        <a:latin typeface="Cambria Math" panose="02040503050406030204" pitchFamily="18" charset="0"/>
                      </a:rPr>
                      <m:t>→</m:t>
                    </m:r>
                  </m:oMath>
                </a14:m>
                <a:r>
                  <a:rPr lang="zh-CN" altLang="en-US" sz="2400" dirty="0"/>
                  <a:t>玻尔</a:t>
                </a:r>
                <a14:m>
                  <m:oMath xmlns:m="http://schemas.openxmlformats.org/officeDocument/2006/math">
                    <m:r>
                      <a:rPr lang="en-US" altLang="zh-CN" sz="2400" i="1">
                        <a:latin typeface="Cambria Math" panose="02040503050406030204" pitchFamily="18" charset="0"/>
                      </a:rPr>
                      <m:t>→</m:t>
                    </m:r>
                  </m:oMath>
                </a14:m>
                <a:r>
                  <a:rPr lang="zh-CN" altLang="en-US" sz="2400" dirty="0"/>
                  <a:t>量子力学</a:t>
                </a:r>
                <a14:m>
                  <m:oMath xmlns:m="http://schemas.openxmlformats.org/officeDocument/2006/math">
                    <m:r>
                      <a:rPr lang="en-US" altLang="zh-CN" sz="2400" i="1">
                        <a:latin typeface="Cambria Math" panose="02040503050406030204" pitchFamily="18" charset="0"/>
                      </a:rPr>
                      <m:t>→</m:t>
                    </m:r>
                  </m:oMath>
                </a14:m>
                <a:r>
                  <a:rPr lang="zh-CN" altLang="en-US" sz="2400" dirty="0"/>
                  <a:t>自旋，碱金属的精细结构</a:t>
                </a:r>
                <a:endParaRPr lang="en-US" altLang="zh-CN" sz="2400" dirty="0"/>
              </a:p>
              <a:p>
                <a:r>
                  <a:rPr lang="zh-CN" altLang="en-US" sz="2400" dirty="0"/>
                  <a:t>波粒二象性，不确定关系</a:t>
                </a:r>
                <a14:m>
                  <m:oMath xmlns:m="http://schemas.openxmlformats.org/officeDocument/2006/math">
                    <m:r>
                      <a:rPr lang="en-US" altLang="zh-CN" sz="2400" i="1">
                        <a:latin typeface="Cambria Math" panose="02040503050406030204" pitchFamily="18" charset="0"/>
                      </a:rPr>
                      <m:t>→</m:t>
                    </m:r>
                  </m:oMath>
                </a14:m>
                <a:r>
                  <a:rPr lang="zh-CN" altLang="en-US" sz="2400" dirty="0"/>
                  <a:t>波函数的统计诠释</a:t>
                </a:r>
                <a:endParaRPr lang="en-US" altLang="zh-CN" sz="2400" dirty="0"/>
              </a:p>
              <a:p>
                <a:r>
                  <a:rPr lang="zh-CN" altLang="en-US" sz="2400" dirty="0"/>
                  <a:t>量子物理：统计规律；经典物理：决定论、严格的因果律</a:t>
                </a:r>
                <a:endParaRPr lang="en-US" altLang="zh-CN" sz="2400" dirty="0"/>
              </a:p>
              <a:p>
                <a:r>
                  <a:rPr lang="zh-CN" altLang="en-US" sz="2400" dirty="0"/>
                  <a:t>哥本哈根学派</a:t>
                </a:r>
                <a:r>
                  <a:rPr lang="en-US" altLang="zh-CN" sz="2400" dirty="0"/>
                  <a:t>:</a:t>
                </a:r>
                <a:r>
                  <a:rPr lang="zh-CN" altLang="en-US" sz="2400" dirty="0"/>
                  <a:t>大自然的一切规律都是统计性的，经典因果律只是统计规律的极限</a:t>
                </a:r>
                <a:r>
                  <a:rPr lang="en-US" altLang="zh-CN" sz="2400" dirty="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404664"/>
                <a:ext cx="8352928" cy="6264696"/>
              </a:xfrm>
              <a:blipFill rotWithShape="0">
                <a:blip r:embed="rId2"/>
                <a:stretch>
                  <a:fillRect t="-14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094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243" y="1266985"/>
            <a:ext cx="5688632" cy="5447090"/>
          </a:xfrm>
        </p:spPr>
        <p:txBody>
          <a:bodyPr>
            <a:normAutofit/>
          </a:bodyPr>
          <a:lstStyle/>
          <a:p>
            <a:r>
              <a:rPr lang="zh-CN" altLang="en-US" sz="2000" dirty="0"/>
              <a:t>爱因斯坦</a:t>
            </a:r>
            <a:r>
              <a:rPr lang="en-US" altLang="zh-CN" sz="2000" dirty="0"/>
              <a:t>1926</a:t>
            </a:r>
            <a:r>
              <a:rPr lang="zh-CN" altLang="en-US" sz="2000" dirty="0"/>
              <a:t>在给玻恩的信中写道：“量子力学令人印象深刻，但是在一种内在的声音告诉我他并不是真实的。这个理论产生了许多好的结果，但它并没有使我们更接近‘老头子’的奥秘。我毫无保留地相信”</a:t>
            </a:r>
            <a:endParaRPr lang="en-US" altLang="zh-CN" sz="2000" dirty="0"/>
          </a:p>
          <a:p>
            <a:r>
              <a:rPr lang="en-US" altLang="zh-CN" sz="2000" dirty="0"/>
              <a:t>1927</a:t>
            </a:r>
            <a:r>
              <a:rPr lang="zh-CN" altLang="en-US" sz="2000" dirty="0"/>
              <a:t>第五届索尔维会议上，爱因斯坦嘲弄玻尔：“难道上帝真的掷骰子不成”</a:t>
            </a:r>
            <a:endParaRPr lang="en-US" altLang="zh-CN" sz="2000" dirty="0"/>
          </a:p>
          <a:p>
            <a:r>
              <a:rPr lang="zh-CN" altLang="en-US" sz="2000" dirty="0"/>
              <a:t>爱因斯坦非但没有说服玻尔，反而经常被驳的说不出话来</a:t>
            </a:r>
            <a:endParaRPr lang="en-US" altLang="zh-CN" sz="2000" dirty="0"/>
          </a:p>
          <a:p>
            <a:r>
              <a:rPr lang="zh-CN" altLang="en-US" sz="2000" dirty="0"/>
              <a:t>玻恩：“我们失去了我们的领袖！”</a:t>
            </a:r>
            <a:endParaRPr lang="en-US" altLang="zh-CN" sz="2000" dirty="0"/>
          </a:p>
          <a:p>
            <a:r>
              <a:rPr lang="zh-CN" altLang="en-US" sz="2000" dirty="0"/>
              <a:t>埃伦费斯特：“爱因斯坦，我为你感到脸红！你把自己放到了和那些徒劳地想推翻相对论的人的一样的位置上了”</a:t>
            </a:r>
            <a:endParaRPr lang="en-US" altLang="zh-CN" sz="2000" dirty="0"/>
          </a:p>
          <a:p>
            <a:r>
              <a:rPr lang="en-US" altLang="zh-CN" sz="2000" dirty="0"/>
              <a:t>1927</a:t>
            </a:r>
            <a:r>
              <a:rPr lang="zh-CN" altLang="en-US" sz="2000" dirty="0"/>
              <a:t>年索尔维会议成功说服了大部分接受量子力学的哥本哈根解释</a:t>
            </a:r>
            <a:endParaRPr lang="en-US" altLang="zh-CN" sz="2000" dirty="0"/>
          </a:p>
          <a:p>
            <a:r>
              <a:rPr lang="zh-CN" altLang="en-US" sz="2000" dirty="0"/>
              <a:t>爱因斯坦的盟友只剩下了德布罗意和薛定谔</a:t>
            </a:r>
            <a:endParaRPr lang="en-US" altLang="zh-CN" sz="2000" dirty="0"/>
          </a:p>
        </p:txBody>
      </p:sp>
      <p:sp>
        <p:nvSpPr>
          <p:cNvPr id="2" name="标题 1"/>
          <p:cNvSpPr>
            <a:spLocks noGrp="1"/>
          </p:cNvSpPr>
          <p:nvPr>
            <p:ph type="title"/>
          </p:nvPr>
        </p:nvSpPr>
        <p:spPr>
          <a:xfrm>
            <a:off x="246199" y="375001"/>
            <a:ext cx="8893067" cy="792088"/>
          </a:xfrm>
        </p:spPr>
        <p:txBody>
          <a:bodyPr>
            <a:noAutofit/>
          </a:bodyPr>
          <a:lstStyle/>
          <a:p>
            <a:r>
              <a:rPr lang="zh-CN" altLang="en-US" sz="2800" dirty="0">
                <a:latin typeface="+mn-ea"/>
                <a:ea typeface="+mn-ea"/>
              </a:rPr>
              <a:t>上帝掷骰子么？</a:t>
            </a:r>
            <a:r>
              <a:rPr lang="en-US" altLang="zh-CN" sz="2800" dirty="0">
                <a:latin typeface="+mn-ea"/>
                <a:ea typeface="+mn-ea"/>
              </a:rPr>
              <a:t>——</a:t>
            </a:r>
            <a:r>
              <a:rPr lang="zh-CN" altLang="en-US" sz="2800" dirty="0">
                <a:latin typeface="+mn-ea"/>
                <a:ea typeface="+mn-ea"/>
              </a:rPr>
              <a:t>二十世纪最有名的科学论战</a:t>
            </a:r>
          </a:p>
        </p:txBody>
      </p:sp>
      <p:pic>
        <p:nvPicPr>
          <p:cNvPr id="4" name="图片 3"/>
          <p:cNvPicPr>
            <a:picLocks noChangeAspect="1"/>
          </p:cNvPicPr>
          <p:nvPr/>
        </p:nvPicPr>
        <p:blipFill>
          <a:blip r:embed="rId2" cstate="print"/>
          <a:stretch>
            <a:fillRect/>
          </a:stretch>
        </p:blipFill>
        <p:spPr>
          <a:xfrm>
            <a:off x="5640514" y="1466778"/>
            <a:ext cx="3432065" cy="4966785"/>
          </a:xfrm>
          <a:prstGeom prst="rect">
            <a:avLst/>
          </a:prstGeom>
        </p:spPr>
      </p:pic>
    </p:spTree>
    <p:extLst>
      <p:ext uri="{BB962C8B-B14F-4D97-AF65-F5344CB8AC3E}">
        <p14:creationId xmlns:p14="http://schemas.microsoft.com/office/powerpoint/2010/main" val="292147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196752"/>
            <a:ext cx="8131993" cy="5517232"/>
          </a:xfrm>
        </p:spPr>
        <p:txBody>
          <a:bodyPr>
            <a:normAutofit/>
          </a:bodyPr>
          <a:lstStyle/>
          <a:p>
            <a:pPr>
              <a:spcAft>
                <a:spcPts val="1200"/>
              </a:spcAft>
            </a:pPr>
            <a:r>
              <a:rPr lang="en-US" altLang="zh-CN" sz="2000" dirty="0"/>
              <a:t>1930</a:t>
            </a:r>
            <a:r>
              <a:rPr lang="zh-CN" altLang="en-US" sz="2000" dirty="0"/>
              <a:t>年，第六届索尔维会议上，爱因斯坦提出了著名的光箱假说来驳斥量子力学的统计解释。玻尔当时大吃一惊，无法反驳。罗森菲尔德回忆道：“玻尔当时极力游说每一个人，试图使他们相信爱因斯坦说的不可能是真的，不然那就是物理学的末日了。但是他想不出任何反驳来。”</a:t>
            </a:r>
            <a:endParaRPr lang="en-US" altLang="zh-CN" sz="2000" dirty="0"/>
          </a:p>
          <a:p>
            <a:pPr>
              <a:spcAft>
                <a:spcPts val="1200"/>
              </a:spcAft>
            </a:pPr>
            <a:r>
              <a:rPr lang="zh-CN" altLang="en-US" sz="2000" dirty="0"/>
              <a:t>“第二天早上，波尔的胜利便到来了。物理学也得救了。玻尔用爱因斯坦的广义相对论成功驳斥了爱因斯坦的实验</a:t>
            </a:r>
            <a:endParaRPr lang="en-US" altLang="zh-CN" sz="2000" dirty="0"/>
          </a:p>
          <a:p>
            <a:pPr>
              <a:spcAft>
                <a:spcPts val="1200"/>
              </a:spcAft>
            </a:pPr>
            <a:r>
              <a:rPr lang="en-US" altLang="zh-CN" sz="2000" dirty="0"/>
              <a:t>1933</a:t>
            </a:r>
            <a:r>
              <a:rPr lang="zh-CN" altLang="en-US" sz="2000" dirty="0"/>
              <a:t>年，第七届索尔维会议，爱因斯坦提出了著名的</a:t>
            </a:r>
            <a:r>
              <a:rPr lang="en-US" altLang="zh-CN" sz="2000" dirty="0"/>
              <a:t>EPR</a:t>
            </a:r>
            <a:r>
              <a:rPr lang="zh-CN" altLang="en-US" sz="2000" dirty="0"/>
              <a:t>佯谬，也被玻尔成功解释，也带来了一个新的概念</a:t>
            </a:r>
            <a:r>
              <a:rPr lang="en-US" altLang="zh-CN" sz="2000" dirty="0"/>
              <a:t>——</a:t>
            </a:r>
            <a:r>
              <a:rPr lang="zh-CN" altLang="en-US" sz="2000" dirty="0"/>
              <a:t>量子纠缠</a:t>
            </a:r>
            <a:endParaRPr lang="en-US" altLang="zh-CN" sz="2000" dirty="0"/>
          </a:p>
          <a:p>
            <a:pPr>
              <a:spcAft>
                <a:spcPts val="1200"/>
              </a:spcAft>
            </a:pPr>
            <a:r>
              <a:rPr lang="zh-CN" altLang="en-US" sz="2000" dirty="0"/>
              <a:t>直到爱因斯坦去世，玻尔也未能说服他</a:t>
            </a:r>
            <a:endParaRPr lang="en-US" altLang="zh-CN" sz="2000" dirty="0"/>
          </a:p>
          <a:p>
            <a:pPr>
              <a:spcAft>
                <a:spcPts val="1200"/>
              </a:spcAft>
            </a:pPr>
            <a:r>
              <a:rPr lang="en-US" altLang="zh-CN" sz="2000" dirty="0"/>
              <a:t>1935</a:t>
            </a:r>
            <a:r>
              <a:rPr lang="zh-CN" altLang="en-US" sz="2000" dirty="0"/>
              <a:t>年，薛定谔继承</a:t>
            </a:r>
            <a:r>
              <a:rPr lang="en-US" altLang="zh-CN" sz="2000" dirty="0"/>
              <a:t>EPR</a:t>
            </a:r>
            <a:r>
              <a:rPr lang="zh-CN" altLang="en-US" sz="2000" dirty="0"/>
              <a:t>的思想提出了著名的“薛定谔猫佯谬”，成为了一个谈论至今的科学话题，然而实际上却是量子纠缠的另一个表示</a:t>
            </a:r>
          </a:p>
        </p:txBody>
      </p:sp>
      <p:sp>
        <p:nvSpPr>
          <p:cNvPr id="2" name="标题 1"/>
          <p:cNvSpPr>
            <a:spLocks noGrp="1"/>
          </p:cNvSpPr>
          <p:nvPr>
            <p:ph type="title"/>
          </p:nvPr>
        </p:nvSpPr>
        <p:spPr>
          <a:xfrm>
            <a:off x="467544" y="260648"/>
            <a:ext cx="6589199" cy="936104"/>
          </a:xfrm>
        </p:spPr>
        <p:txBody>
          <a:bodyPr>
            <a:normAutofit/>
          </a:bodyPr>
          <a:lstStyle/>
          <a:p>
            <a:r>
              <a:rPr lang="zh-CN" altLang="en-US" sz="2800" dirty="0"/>
              <a:t>论战二</a:t>
            </a:r>
            <a:r>
              <a:rPr lang="en-US" altLang="zh-CN" sz="2800" dirty="0"/>
              <a:t>——</a:t>
            </a:r>
            <a:r>
              <a:rPr lang="zh-CN" altLang="en-US" sz="2800" dirty="0"/>
              <a:t>第六、七次索尔维会议</a:t>
            </a:r>
          </a:p>
        </p:txBody>
      </p:sp>
    </p:spTree>
    <p:extLst>
      <p:ext uri="{BB962C8B-B14F-4D97-AF65-F5344CB8AC3E}">
        <p14:creationId xmlns:p14="http://schemas.microsoft.com/office/powerpoint/2010/main" val="2512180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77121" y="908720"/>
            <a:ext cx="8589757" cy="3913112"/>
          </a:xfrm>
          <a:prstGeom prst="rect">
            <a:avLst/>
          </a:prstGeom>
        </p:spPr>
      </p:pic>
    </p:spTree>
    <p:extLst>
      <p:ext uri="{BB962C8B-B14F-4D97-AF65-F5344CB8AC3E}">
        <p14:creationId xmlns:p14="http://schemas.microsoft.com/office/powerpoint/2010/main" val="1588237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clrChange>
              <a:clrFrom>
                <a:srgbClr val="FEFEFE"/>
              </a:clrFrom>
              <a:clrTo>
                <a:srgbClr val="FEFEFE">
                  <a:alpha val="0"/>
                </a:srgbClr>
              </a:clrTo>
            </a:clrChange>
          </a:blip>
          <a:srcRect t="1979"/>
          <a:stretch/>
        </p:blipFill>
        <p:spPr>
          <a:xfrm>
            <a:off x="539552" y="476672"/>
            <a:ext cx="7868748" cy="3567050"/>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53868" y="4245756"/>
            <a:ext cx="7754432" cy="1124107"/>
          </a:xfrm>
          <a:prstGeom prst="rect">
            <a:avLst/>
          </a:prstGeom>
        </p:spPr>
      </p:pic>
    </p:spTree>
    <p:extLst>
      <p:ext uri="{BB962C8B-B14F-4D97-AF65-F5344CB8AC3E}">
        <p14:creationId xmlns:p14="http://schemas.microsoft.com/office/powerpoint/2010/main" val="17784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91880" y="116632"/>
            <a:ext cx="5555440" cy="4255841"/>
          </a:xfrm>
          <a:prstGeom prst="rect">
            <a:avLst/>
          </a:prstGeom>
        </p:spPr>
      </p:pic>
      <p:sp>
        <p:nvSpPr>
          <p:cNvPr id="3" name="文本框 2"/>
          <p:cNvSpPr txBox="1"/>
          <p:nvPr/>
        </p:nvSpPr>
        <p:spPr>
          <a:xfrm>
            <a:off x="151273" y="553844"/>
            <a:ext cx="1988045" cy="523220"/>
          </a:xfrm>
          <a:prstGeom prst="rect">
            <a:avLst/>
          </a:prstGeom>
          <a:noFill/>
        </p:spPr>
        <p:txBody>
          <a:bodyPr wrap="none" rtlCol="0">
            <a:spAutoFit/>
          </a:bodyPr>
          <a:lstStyle/>
          <a:p>
            <a:r>
              <a:rPr lang="zh-CN" altLang="en-US" sz="2800" b="1" dirty="0">
                <a:effectLst>
                  <a:outerShdw blurRad="38100" dist="38100" dir="2700000" algn="tl">
                    <a:srgbClr val="000000">
                      <a:alpha val="43137"/>
                    </a:srgbClr>
                  </a:outerShdw>
                </a:effectLst>
              </a:rPr>
              <a:t>波长的测定</a:t>
            </a:r>
          </a:p>
        </p:txBody>
      </p:sp>
      <p:grpSp>
        <p:nvGrpSpPr>
          <p:cNvPr id="4" name="Group 20"/>
          <p:cNvGrpSpPr>
            <a:grpSpLocks/>
          </p:cNvGrpSpPr>
          <p:nvPr/>
        </p:nvGrpSpPr>
        <p:grpSpPr bwMode="auto">
          <a:xfrm>
            <a:off x="61764" y="1628800"/>
            <a:ext cx="2971800" cy="539750"/>
            <a:chOff x="1296" y="1296"/>
            <a:chExt cx="1872" cy="340"/>
          </a:xfrm>
        </p:grpSpPr>
        <p:sp>
          <p:nvSpPr>
            <p:cNvPr id="5" name="Text Box 10"/>
            <p:cNvSpPr txBox="1">
              <a:spLocks noChangeArrowheads="1"/>
            </p:cNvSpPr>
            <p:nvPr/>
          </p:nvSpPr>
          <p:spPr bwMode="auto">
            <a:xfrm>
              <a:off x="1296" y="129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拍频：</a:t>
              </a:r>
            </a:p>
          </p:txBody>
        </p:sp>
        <p:graphicFrame>
          <p:nvGraphicFramePr>
            <p:cNvPr id="6" name="Object 11"/>
            <p:cNvGraphicFramePr>
              <a:graphicFrameLocks noChangeAspect="1"/>
            </p:cNvGraphicFramePr>
            <p:nvPr/>
          </p:nvGraphicFramePr>
          <p:xfrm>
            <a:off x="2064" y="1296"/>
            <a:ext cx="1104" cy="340"/>
          </p:xfrm>
          <a:graphic>
            <a:graphicData uri="http://schemas.openxmlformats.org/presentationml/2006/ole">
              <mc:AlternateContent xmlns:mc="http://schemas.openxmlformats.org/markup-compatibility/2006">
                <mc:Choice xmlns:v="urn:schemas-microsoft-com:vml" Requires="v">
                  <p:oleObj spid="_x0000_s1579" name="Equation" r:id="rId4" imgW="825500" imgH="254000" progId="Equation.DSMT4">
                    <p:embed/>
                  </p:oleObj>
                </mc:Choice>
                <mc:Fallback>
                  <p:oleObj name="Equation" r:id="rId4" imgW="825500" imgH="254000" progId="Equation.DSMT4">
                    <p:embed/>
                    <p:pic>
                      <p:nvPicPr>
                        <p:cNvPr id="0" name="Picture 3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1296"/>
                          <a:ext cx="1104"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 name="Group 21"/>
          <p:cNvGrpSpPr>
            <a:grpSpLocks/>
          </p:cNvGrpSpPr>
          <p:nvPr/>
        </p:nvGrpSpPr>
        <p:grpSpPr bwMode="auto">
          <a:xfrm>
            <a:off x="61764" y="2509863"/>
            <a:ext cx="3473450" cy="490537"/>
            <a:chOff x="1248" y="2016"/>
            <a:chExt cx="2188" cy="309"/>
          </a:xfrm>
        </p:grpSpPr>
        <p:sp>
          <p:nvSpPr>
            <p:cNvPr id="8" name="Text Box 12"/>
            <p:cNvSpPr txBox="1">
              <a:spLocks noChangeArrowheads="1"/>
            </p:cNvSpPr>
            <p:nvPr/>
          </p:nvSpPr>
          <p:spPr bwMode="auto">
            <a:xfrm>
              <a:off x="1248" y="2016"/>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观察一个拍的时间：</a:t>
              </a:r>
            </a:p>
          </p:txBody>
        </p:sp>
        <p:graphicFrame>
          <p:nvGraphicFramePr>
            <p:cNvPr id="9" name="Object 13"/>
            <p:cNvGraphicFramePr>
              <a:graphicFrameLocks noChangeAspect="1"/>
            </p:cNvGraphicFramePr>
            <p:nvPr>
              <p:extLst>
                <p:ext uri="{D42A27DB-BD31-4B8C-83A1-F6EECF244321}">
                  <p14:modId xmlns:p14="http://schemas.microsoft.com/office/powerpoint/2010/main" val="4189807125"/>
                </p:ext>
              </p:extLst>
            </p:nvPr>
          </p:nvGraphicFramePr>
          <p:xfrm>
            <a:off x="2960" y="2036"/>
            <a:ext cx="476" cy="289"/>
          </p:xfrm>
          <a:graphic>
            <a:graphicData uri="http://schemas.openxmlformats.org/presentationml/2006/ole">
              <mc:AlternateContent xmlns:mc="http://schemas.openxmlformats.org/markup-compatibility/2006">
                <mc:Choice xmlns:v="urn:schemas-microsoft-com:vml" Requires="v">
                  <p:oleObj spid="_x0000_s1580" name="Equation" r:id="rId6" imgW="355292" imgH="215713" progId="Equation.DSMT4">
                    <p:embed/>
                  </p:oleObj>
                </mc:Choice>
                <mc:Fallback>
                  <p:oleObj name="Equation" r:id="rId6" imgW="355292" imgH="215713" progId="Equation.DSMT4">
                    <p:embed/>
                    <p:pic>
                      <p:nvPicPr>
                        <p:cNvPr id="0" name="Picture 3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0" y="2036"/>
                          <a:ext cx="476"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Group 22"/>
          <p:cNvGrpSpPr>
            <a:grpSpLocks/>
          </p:cNvGrpSpPr>
          <p:nvPr/>
        </p:nvGrpSpPr>
        <p:grpSpPr bwMode="auto">
          <a:xfrm>
            <a:off x="520551" y="3247116"/>
            <a:ext cx="2254250" cy="512762"/>
            <a:chOff x="1248" y="2592"/>
            <a:chExt cx="1420" cy="323"/>
          </a:xfrm>
        </p:grpSpPr>
        <p:sp>
          <p:nvSpPr>
            <p:cNvPr id="11" name="Text Box 14"/>
            <p:cNvSpPr txBox="1">
              <a:spLocks noChangeArrowheads="1"/>
            </p:cNvSpPr>
            <p:nvPr/>
          </p:nvSpPr>
          <p:spPr bwMode="auto">
            <a:xfrm>
              <a:off x="1248" y="259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则</a:t>
              </a:r>
            </a:p>
          </p:txBody>
        </p:sp>
        <p:graphicFrame>
          <p:nvGraphicFramePr>
            <p:cNvPr id="12" name="Object 15"/>
            <p:cNvGraphicFramePr>
              <a:graphicFrameLocks noChangeAspect="1"/>
            </p:cNvGraphicFramePr>
            <p:nvPr/>
          </p:nvGraphicFramePr>
          <p:xfrm>
            <a:off x="1700" y="2592"/>
            <a:ext cx="968" cy="323"/>
          </p:xfrm>
          <a:graphic>
            <a:graphicData uri="http://schemas.openxmlformats.org/presentationml/2006/ole">
              <mc:AlternateContent xmlns:mc="http://schemas.openxmlformats.org/markup-compatibility/2006">
                <mc:Choice xmlns:v="urn:schemas-microsoft-com:vml" Requires="v">
                  <p:oleObj spid="_x0000_s1581" name="Equation" r:id="rId8" imgW="647419" imgH="215806" progId="Equation.DSMT4">
                    <p:embed/>
                  </p:oleObj>
                </mc:Choice>
                <mc:Fallback>
                  <p:oleObj name="Equation" r:id="rId8" imgW="647419" imgH="215806" progId="Equation.DSMT4">
                    <p:embed/>
                    <p:pic>
                      <p:nvPicPr>
                        <p:cNvPr id="0" name="Picture 3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 y="2592"/>
                          <a:ext cx="968" cy="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23"/>
          <p:cNvGrpSpPr>
            <a:grpSpLocks/>
          </p:cNvGrpSpPr>
          <p:nvPr/>
        </p:nvGrpSpPr>
        <p:grpSpPr bwMode="auto">
          <a:xfrm>
            <a:off x="555912" y="3891876"/>
            <a:ext cx="2147888" cy="466725"/>
            <a:chOff x="3024" y="2592"/>
            <a:chExt cx="1353" cy="294"/>
          </a:xfrm>
        </p:grpSpPr>
        <p:sp>
          <p:nvSpPr>
            <p:cNvPr id="14" name="Text Box 16"/>
            <p:cNvSpPr txBox="1">
              <a:spLocks noChangeArrowheads="1"/>
            </p:cNvSpPr>
            <p:nvPr/>
          </p:nvSpPr>
          <p:spPr bwMode="auto">
            <a:xfrm>
              <a:off x="3024" y="2592"/>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或</a:t>
              </a:r>
            </a:p>
          </p:txBody>
        </p:sp>
        <p:graphicFrame>
          <p:nvGraphicFramePr>
            <p:cNvPr id="15" name="Object 17"/>
            <p:cNvGraphicFramePr>
              <a:graphicFrameLocks noChangeAspect="1"/>
            </p:cNvGraphicFramePr>
            <p:nvPr/>
          </p:nvGraphicFramePr>
          <p:xfrm>
            <a:off x="3504" y="2620"/>
            <a:ext cx="873" cy="266"/>
          </p:xfrm>
          <a:graphic>
            <a:graphicData uri="http://schemas.openxmlformats.org/presentationml/2006/ole">
              <mc:AlternateContent xmlns:mc="http://schemas.openxmlformats.org/markup-compatibility/2006">
                <mc:Choice xmlns:v="urn:schemas-microsoft-com:vml" Requires="v">
                  <p:oleObj spid="_x0000_s1582" name="Equation" r:id="rId10" imgW="583693" imgH="177646" progId="Equation.DSMT4">
                    <p:embed/>
                  </p:oleObj>
                </mc:Choice>
                <mc:Fallback>
                  <p:oleObj name="Equation" r:id="rId10" imgW="583693" imgH="177646" progId="Equation.DSMT4">
                    <p:embed/>
                    <p:pic>
                      <p:nvPicPr>
                        <p:cNvPr id="0" name="Picture 3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4" y="2620"/>
                          <a:ext cx="873"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Text Box 18"/>
          <p:cNvSpPr txBox="1">
            <a:spLocks noChangeArrowheads="1"/>
          </p:cNvSpPr>
          <p:nvPr/>
        </p:nvSpPr>
        <p:spPr bwMode="auto">
          <a:xfrm>
            <a:off x="545115" y="5774046"/>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可得</a:t>
            </a:r>
          </a:p>
        </p:txBody>
      </p:sp>
      <p:graphicFrame>
        <p:nvGraphicFramePr>
          <p:cNvPr id="17" name="Object 19"/>
          <p:cNvGraphicFramePr>
            <a:graphicFrameLocks noChangeAspect="1"/>
          </p:cNvGraphicFramePr>
          <p:nvPr>
            <p:extLst>
              <p:ext uri="{D42A27DB-BD31-4B8C-83A1-F6EECF244321}">
                <p14:modId xmlns:p14="http://schemas.microsoft.com/office/powerpoint/2010/main" val="4223808014"/>
              </p:ext>
            </p:extLst>
          </p:nvPr>
        </p:nvGraphicFramePr>
        <p:xfrm>
          <a:off x="2297715" y="5697846"/>
          <a:ext cx="1905000" cy="565150"/>
        </p:xfrm>
        <a:graphic>
          <a:graphicData uri="http://schemas.openxmlformats.org/presentationml/2006/ole">
            <mc:AlternateContent xmlns:mc="http://schemas.openxmlformats.org/markup-compatibility/2006">
              <mc:Choice xmlns:v="urn:schemas-microsoft-com:vml" Requires="v">
                <p:oleObj spid="_x0000_s1583" name="Equation" r:id="rId12" imgW="685800" imgH="203200" progId="Equation.DSMT4">
                  <p:embed/>
                </p:oleObj>
              </mc:Choice>
              <mc:Fallback>
                <p:oleObj name="Equation" r:id="rId12" imgW="685800" imgH="203200" progId="Equation.DSMT4">
                  <p:embed/>
                  <p:pic>
                    <p:nvPicPr>
                      <p:cNvPr id="0" name="Picture 30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7715" y="5697846"/>
                        <a:ext cx="1905000"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Group 28"/>
          <p:cNvGrpSpPr>
            <a:grpSpLocks/>
          </p:cNvGrpSpPr>
          <p:nvPr/>
        </p:nvGrpSpPr>
        <p:grpSpPr bwMode="auto">
          <a:xfrm>
            <a:off x="555912" y="4836634"/>
            <a:ext cx="2578100" cy="495300"/>
            <a:chOff x="720" y="2666"/>
            <a:chExt cx="1624" cy="312"/>
          </a:xfrm>
        </p:grpSpPr>
        <p:sp>
          <p:nvSpPr>
            <p:cNvPr id="19" name="Text Box 24"/>
            <p:cNvSpPr txBox="1">
              <a:spLocks noChangeArrowheads="1"/>
            </p:cNvSpPr>
            <p:nvPr/>
          </p:nvSpPr>
          <p:spPr bwMode="auto">
            <a:xfrm>
              <a:off x="720" y="266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又</a:t>
              </a:r>
            </a:p>
          </p:txBody>
        </p:sp>
        <p:graphicFrame>
          <p:nvGraphicFramePr>
            <p:cNvPr id="20" name="Object 25"/>
            <p:cNvGraphicFramePr>
              <a:graphicFrameLocks noChangeAspect="1"/>
            </p:cNvGraphicFramePr>
            <p:nvPr/>
          </p:nvGraphicFramePr>
          <p:xfrm>
            <a:off x="1344" y="2666"/>
            <a:ext cx="1000" cy="312"/>
          </p:xfrm>
          <a:graphic>
            <a:graphicData uri="http://schemas.openxmlformats.org/presentationml/2006/ole">
              <mc:AlternateContent xmlns:mc="http://schemas.openxmlformats.org/markup-compatibility/2006">
                <mc:Choice xmlns:v="urn:schemas-microsoft-com:vml" Requires="v">
                  <p:oleObj spid="_x0000_s1584" name="Equation" r:id="rId14" imgW="571004" imgH="177646" progId="Equation.DSMT4">
                    <p:embed/>
                  </p:oleObj>
                </mc:Choice>
                <mc:Fallback>
                  <p:oleObj name="Equation" r:id="rId14" imgW="571004" imgH="177646" progId="Equation.DSMT4">
                    <p:embed/>
                    <p:pic>
                      <p:nvPicPr>
                        <p:cNvPr id="0" name="Picture 30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4" y="2666"/>
                          <a:ext cx="1000"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Group 29"/>
          <p:cNvGrpSpPr>
            <a:grpSpLocks/>
          </p:cNvGrpSpPr>
          <p:nvPr/>
        </p:nvGrpSpPr>
        <p:grpSpPr bwMode="auto">
          <a:xfrm>
            <a:off x="3680112" y="4566759"/>
            <a:ext cx="2262188" cy="971550"/>
            <a:chOff x="2688" y="2496"/>
            <a:chExt cx="1425" cy="612"/>
          </a:xfrm>
        </p:grpSpPr>
        <p:sp>
          <p:nvSpPr>
            <p:cNvPr id="22" name="Text Box 26"/>
            <p:cNvSpPr txBox="1">
              <a:spLocks noChangeArrowheads="1"/>
            </p:cNvSpPr>
            <p:nvPr/>
          </p:nvSpPr>
          <p:spPr bwMode="auto">
            <a:xfrm>
              <a:off x="2688" y="266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a:solidFill>
                    <a:srgbClr val="000000"/>
                  </a:solidFill>
                </a:rPr>
                <a:t>即</a:t>
              </a:r>
            </a:p>
          </p:txBody>
        </p:sp>
        <p:graphicFrame>
          <p:nvGraphicFramePr>
            <p:cNvPr id="23" name="Object 27"/>
            <p:cNvGraphicFramePr>
              <a:graphicFrameLocks noChangeAspect="1"/>
            </p:cNvGraphicFramePr>
            <p:nvPr/>
          </p:nvGraphicFramePr>
          <p:xfrm>
            <a:off x="3168" y="2496"/>
            <a:ext cx="945" cy="612"/>
          </p:xfrm>
          <a:graphic>
            <a:graphicData uri="http://schemas.openxmlformats.org/presentationml/2006/ole">
              <mc:AlternateContent xmlns:mc="http://schemas.openxmlformats.org/markup-compatibility/2006">
                <mc:Choice xmlns:v="urn:schemas-microsoft-com:vml" Requires="v">
                  <p:oleObj spid="_x0000_s1585" name="Equation" r:id="rId16" imgW="609336" imgH="393529" progId="Equation.DSMT4">
                    <p:embed/>
                  </p:oleObj>
                </mc:Choice>
                <mc:Fallback>
                  <p:oleObj name="Equation" r:id="rId16" imgW="609336" imgH="393529" progId="Equation.DSMT4">
                    <p:embed/>
                    <p:pic>
                      <p:nvPicPr>
                        <p:cNvPr id="0" name="Picture 30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8" y="2496"/>
                          <a:ext cx="945"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778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260648"/>
            <a:ext cx="6591985" cy="1284312"/>
          </a:xfrm>
        </p:spPr>
        <p:txBody>
          <a:bodyPr>
            <a:normAutofit/>
          </a:bodyPr>
          <a:lstStyle/>
          <a:p>
            <a:r>
              <a:rPr lang="zh-CN" altLang="en-US" sz="2400" dirty="0"/>
              <a:t>量子纠缠和其他量子特性发展至今逐渐发展出了一些新兴学科</a:t>
            </a:r>
            <a:r>
              <a:rPr lang="en-US" altLang="zh-CN" sz="2400" dirty="0"/>
              <a:t>——</a:t>
            </a:r>
            <a:r>
              <a:rPr lang="zh-CN" altLang="en-US" sz="2400" dirty="0"/>
              <a:t>比如量子信息学，量子计算，量子通信等。</a:t>
            </a:r>
          </a:p>
        </p:txBody>
      </p:sp>
      <p:pic>
        <p:nvPicPr>
          <p:cNvPr id="4" name="图片 3"/>
          <p:cNvPicPr>
            <a:picLocks noChangeAspect="1"/>
          </p:cNvPicPr>
          <p:nvPr/>
        </p:nvPicPr>
        <p:blipFill>
          <a:blip r:embed="rId2"/>
          <a:stretch>
            <a:fillRect/>
          </a:stretch>
        </p:blipFill>
        <p:spPr>
          <a:xfrm>
            <a:off x="971600" y="1544960"/>
            <a:ext cx="6715172" cy="5036380"/>
          </a:xfrm>
          <a:prstGeom prst="rect">
            <a:avLst/>
          </a:prstGeom>
        </p:spPr>
      </p:pic>
    </p:spTree>
    <p:extLst>
      <p:ext uri="{BB962C8B-B14F-4D97-AF65-F5344CB8AC3E}">
        <p14:creationId xmlns:p14="http://schemas.microsoft.com/office/powerpoint/2010/main" val="2444057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988840"/>
            <a:ext cx="8713047" cy="3312368"/>
          </a:xfrm>
        </p:spPr>
        <p:txBody>
          <a:bodyPr>
            <a:normAutofit/>
          </a:bodyPr>
          <a:lstStyle/>
          <a:p>
            <a:r>
              <a:rPr lang="en-US" altLang="zh-CN" sz="2400" dirty="0"/>
              <a:t>1910</a:t>
            </a:r>
            <a:r>
              <a:rPr lang="zh-CN" altLang="en-US" sz="2400" dirty="0"/>
              <a:t>年春天，能斯特在布鲁塞尔遇见了一个靠制造苏打发财的物理，化学爱好者索尔维</a:t>
            </a:r>
            <a:r>
              <a:rPr lang="en-US" altLang="zh-CN" sz="2400" dirty="0"/>
              <a:t>(Solvay)</a:t>
            </a:r>
            <a:r>
              <a:rPr lang="zh-CN" altLang="en-US" sz="2400" dirty="0"/>
              <a:t>。</a:t>
            </a:r>
            <a:endParaRPr lang="en-US" altLang="zh-CN" sz="2400" dirty="0"/>
          </a:p>
          <a:p>
            <a:r>
              <a:rPr lang="zh-CN" altLang="en-US" sz="2400" dirty="0"/>
              <a:t>索尔维提议赞助一个全球性的科学会议，让最出色的物理学家能够汇聚一堂，讨论最前沿的科学问题。</a:t>
            </a:r>
            <a:endParaRPr lang="en-US" altLang="zh-CN" sz="2400" dirty="0"/>
          </a:p>
          <a:p>
            <a:r>
              <a:rPr lang="en-US" altLang="zh-CN" sz="2400" dirty="0"/>
              <a:t>1911</a:t>
            </a:r>
            <a:r>
              <a:rPr lang="zh-CN" altLang="en-US" sz="2400" dirty="0"/>
              <a:t>年，第一届索尔维会议在布鲁塞尔召开</a:t>
            </a:r>
            <a:r>
              <a:rPr lang="en-US" altLang="zh-CN" sz="2400" dirty="0"/>
              <a:t>,</a:t>
            </a:r>
            <a:r>
              <a:rPr lang="zh-CN" altLang="en-US" sz="2400" dirty="0"/>
              <a:t>至今已有</a:t>
            </a:r>
            <a:r>
              <a:rPr lang="en-US" altLang="zh-CN" sz="2400" dirty="0"/>
              <a:t>25</a:t>
            </a:r>
            <a:r>
              <a:rPr lang="zh-CN" altLang="en-US" sz="2400" dirty="0"/>
              <a:t>届</a:t>
            </a:r>
            <a:endParaRPr lang="en-US" altLang="zh-CN" sz="2400" dirty="0"/>
          </a:p>
          <a:p>
            <a:r>
              <a:rPr lang="zh-CN" altLang="en-US" sz="2400" dirty="0"/>
              <a:t>贝索在给好友爱因斯坦的信件中将这次会议称</a:t>
            </a:r>
            <a:r>
              <a:rPr lang="en-US" altLang="zh-CN" sz="2400" dirty="0" err="1"/>
              <a:t>Hexensabbat</a:t>
            </a:r>
            <a:r>
              <a:rPr lang="zh-CN" altLang="en-US" sz="2400" dirty="0"/>
              <a:t>，意思是“巫师会议”</a:t>
            </a:r>
          </a:p>
        </p:txBody>
      </p:sp>
      <p:sp>
        <p:nvSpPr>
          <p:cNvPr id="2" name="标题 1"/>
          <p:cNvSpPr>
            <a:spLocks noGrp="1"/>
          </p:cNvSpPr>
          <p:nvPr>
            <p:ph type="title"/>
          </p:nvPr>
        </p:nvSpPr>
        <p:spPr>
          <a:xfrm>
            <a:off x="395536" y="548680"/>
            <a:ext cx="7452320" cy="1008112"/>
          </a:xfrm>
        </p:spPr>
        <p:txBody>
          <a:bodyPr>
            <a:normAutofit/>
          </a:bodyPr>
          <a:lstStyle/>
          <a:p>
            <a:r>
              <a:rPr lang="zh-CN" altLang="en-US" sz="2800" dirty="0"/>
              <a:t>索尔维会议</a:t>
            </a:r>
            <a:r>
              <a:rPr lang="en-US" altLang="zh-CN" sz="2800" dirty="0"/>
              <a:t>——20</a:t>
            </a:r>
            <a:r>
              <a:rPr lang="zh-CN" altLang="en-US" sz="2800" dirty="0"/>
              <a:t>世纪最出色物理学家的舞台</a:t>
            </a:r>
            <a:br>
              <a:rPr lang="en-US" altLang="zh-CN" sz="2800" dirty="0"/>
            </a:br>
            <a:r>
              <a:rPr lang="en-US" altLang="zh-CN" sz="2800" dirty="0"/>
              <a:t>(Solvay conference)</a:t>
            </a:r>
            <a:endParaRPr lang="zh-CN" altLang="en-US" sz="2800" dirty="0"/>
          </a:p>
        </p:txBody>
      </p:sp>
    </p:spTree>
    <p:extLst>
      <p:ext uri="{BB962C8B-B14F-4D97-AF65-F5344CB8AC3E}">
        <p14:creationId xmlns:p14="http://schemas.microsoft.com/office/powerpoint/2010/main" val="3091567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t="17801"/>
          <a:stretch/>
        </p:blipFill>
        <p:spPr>
          <a:xfrm>
            <a:off x="0" y="0"/>
            <a:ext cx="9144000" cy="4810390"/>
          </a:xfrm>
          <a:prstGeom prst="rect">
            <a:avLst/>
          </a:prstGeom>
        </p:spPr>
      </p:pic>
      <p:sp>
        <p:nvSpPr>
          <p:cNvPr id="5" name="矩形 4"/>
          <p:cNvSpPr/>
          <p:nvPr/>
        </p:nvSpPr>
        <p:spPr>
          <a:xfrm>
            <a:off x="53752" y="4941168"/>
            <a:ext cx="9036496" cy="1754326"/>
          </a:xfrm>
          <a:prstGeom prst="rect">
            <a:avLst/>
          </a:prstGeom>
        </p:spPr>
        <p:txBody>
          <a:bodyPr wrap="square">
            <a:spAutoFit/>
          </a:bodyPr>
          <a:lstStyle/>
          <a:p>
            <a:r>
              <a:rPr lang="zh-CN" altLang="en-US" sz="1800" dirty="0">
                <a:solidFill>
                  <a:srgbClr val="C00000"/>
                </a:solidFill>
              </a:rPr>
              <a:t>坐者（从左至右）：沃尔特</a:t>
            </a:r>
            <a:r>
              <a:rPr lang="en-US" altLang="zh-CN" sz="1800" dirty="0">
                <a:solidFill>
                  <a:srgbClr val="C00000"/>
                </a:solidFill>
              </a:rPr>
              <a:t>·</a:t>
            </a:r>
            <a:r>
              <a:rPr lang="zh-CN" altLang="en-US" sz="1800" dirty="0">
                <a:solidFill>
                  <a:srgbClr val="C00000"/>
                </a:solidFill>
              </a:rPr>
              <a:t>能斯特、马塞尔</a:t>
            </a:r>
            <a:r>
              <a:rPr lang="en-US" altLang="zh-CN" sz="1800" dirty="0">
                <a:solidFill>
                  <a:srgbClr val="C00000"/>
                </a:solidFill>
              </a:rPr>
              <a:t>·</a:t>
            </a:r>
            <a:r>
              <a:rPr lang="zh-CN" altLang="en-US" sz="1800" dirty="0">
                <a:solidFill>
                  <a:srgbClr val="C00000"/>
                </a:solidFill>
              </a:rPr>
              <a:t>布里渊、欧内斯特</a:t>
            </a:r>
            <a:r>
              <a:rPr lang="en-US" altLang="zh-CN" sz="1800" dirty="0">
                <a:solidFill>
                  <a:srgbClr val="C00000"/>
                </a:solidFill>
              </a:rPr>
              <a:t>·</a:t>
            </a:r>
            <a:r>
              <a:rPr lang="zh-CN" altLang="en-US" sz="1800" dirty="0">
                <a:solidFill>
                  <a:srgbClr val="C00000"/>
                </a:solidFill>
              </a:rPr>
              <a:t>索尔维、亨德里克</a:t>
            </a:r>
            <a:r>
              <a:rPr lang="en-US" altLang="zh-CN" sz="1800" dirty="0">
                <a:solidFill>
                  <a:srgbClr val="C00000"/>
                </a:solidFill>
              </a:rPr>
              <a:t>·</a:t>
            </a:r>
            <a:r>
              <a:rPr lang="zh-CN" altLang="en-US" sz="1800" dirty="0">
                <a:solidFill>
                  <a:srgbClr val="C00000"/>
                </a:solidFill>
              </a:rPr>
              <a:t>洛伦兹、埃米尔</a:t>
            </a:r>
            <a:r>
              <a:rPr lang="en-US" altLang="zh-CN" sz="1800" dirty="0">
                <a:solidFill>
                  <a:srgbClr val="C00000"/>
                </a:solidFill>
              </a:rPr>
              <a:t>·</a:t>
            </a:r>
            <a:r>
              <a:rPr lang="zh-CN" altLang="en-US" sz="1800" dirty="0">
                <a:solidFill>
                  <a:srgbClr val="C00000"/>
                </a:solidFill>
              </a:rPr>
              <a:t>沃伯格、让</a:t>
            </a:r>
            <a:r>
              <a:rPr lang="en-US" altLang="zh-CN" sz="1800" dirty="0">
                <a:solidFill>
                  <a:srgbClr val="C00000"/>
                </a:solidFill>
              </a:rPr>
              <a:t>·</a:t>
            </a:r>
            <a:r>
              <a:rPr lang="zh-CN" altLang="en-US" sz="1800" dirty="0">
                <a:solidFill>
                  <a:srgbClr val="C00000"/>
                </a:solidFill>
              </a:rPr>
              <a:t>佩兰、威廉</a:t>
            </a:r>
            <a:r>
              <a:rPr lang="en-US" altLang="zh-CN" sz="1800" dirty="0">
                <a:solidFill>
                  <a:srgbClr val="C00000"/>
                </a:solidFill>
              </a:rPr>
              <a:t>·</a:t>
            </a:r>
            <a:r>
              <a:rPr lang="zh-CN" altLang="en-US" sz="1800" dirty="0">
                <a:solidFill>
                  <a:srgbClr val="C00000"/>
                </a:solidFill>
              </a:rPr>
              <a:t>维恩、玛丽</a:t>
            </a:r>
            <a:r>
              <a:rPr lang="en-US" altLang="zh-CN" sz="1800" dirty="0">
                <a:solidFill>
                  <a:srgbClr val="C00000"/>
                </a:solidFill>
              </a:rPr>
              <a:t>·</a:t>
            </a:r>
            <a:r>
              <a:rPr lang="zh-CN" altLang="en-US" sz="1800" dirty="0">
                <a:solidFill>
                  <a:srgbClr val="C00000"/>
                </a:solidFill>
              </a:rPr>
              <a:t>居里、亨利</a:t>
            </a:r>
            <a:r>
              <a:rPr lang="en-US" altLang="zh-CN" sz="1800" dirty="0">
                <a:solidFill>
                  <a:srgbClr val="C00000"/>
                </a:solidFill>
              </a:rPr>
              <a:t>·</a:t>
            </a:r>
            <a:r>
              <a:rPr lang="zh-CN" altLang="en-US" sz="1800" dirty="0">
                <a:solidFill>
                  <a:srgbClr val="C00000"/>
                </a:solidFill>
              </a:rPr>
              <a:t>庞加莱。</a:t>
            </a:r>
          </a:p>
          <a:p>
            <a:r>
              <a:rPr lang="zh-CN" altLang="en-US" sz="1800" dirty="0">
                <a:solidFill>
                  <a:srgbClr val="00B0F0"/>
                </a:solidFill>
              </a:rPr>
              <a:t>站者（从左至右）：罗伯特</a:t>
            </a:r>
            <a:r>
              <a:rPr lang="en-US" altLang="zh-CN" sz="1800" dirty="0">
                <a:solidFill>
                  <a:srgbClr val="00B0F0"/>
                </a:solidFill>
              </a:rPr>
              <a:t>·</a:t>
            </a:r>
            <a:r>
              <a:rPr lang="zh-CN" altLang="en-US" sz="1800" dirty="0">
                <a:solidFill>
                  <a:srgbClr val="00B0F0"/>
                </a:solidFill>
              </a:rPr>
              <a:t>古德施密特、马克斯</a:t>
            </a:r>
            <a:r>
              <a:rPr lang="en-US" altLang="zh-CN" sz="1800" dirty="0">
                <a:solidFill>
                  <a:srgbClr val="00B0F0"/>
                </a:solidFill>
              </a:rPr>
              <a:t>·</a:t>
            </a:r>
            <a:r>
              <a:rPr lang="zh-CN" altLang="en-US" sz="1800" dirty="0">
                <a:solidFill>
                  <a:srgbClr val="00B0F0"/>
                </a:solidFill>
              </a:rPr>
              <a:t>普朗克、海因里希</a:t>
            </a:r>
            <a:r>
              <a:rPr lang="en-US" altLang="zh-CN" sz="1800" dirty="0">
                <a:solidFill>
                  <a:srgbClr val="00B0F0"/>
                </a:solidFill>
              </a:rPr>
              <a:t>·</a:t>
            </a:r>
            <a:r>
              <a:rPr lang="zh-CN" altLang="en-US" sz="1800" dirty="0">
                <a:solidFill>
                  <a:srgbClr val="00B0F0"/>
                </a:solidFill>
              </a:rPr>
              <a:t>鲁本斯、阿诺</a:t>
            </a:r>
            <a:r>
              <a:rPr lang="en-US" altLang="zh-CN" sz="1800" dirty="0">
                <a:solidFill>
                  <a:srgbClr val="00B0F0"/>
                </a:solidFill>
              </a:rPr>
              <a:t>·</a:t>
            </a:r>
            <a:r>
              <a:rPr lang="zh-CN" altLang="en-US" sz="1800" dirty="0">
                <a:solidFill>
                  <a:srgbClr val="00B0F0"/>
                </a:solidFill>
              </a:rPr>
              <a:t>索末菲、弗雷德里克</a:t>
            </a:r>
            <a:r>
              <a:rPr lang="en-US" altLang="zh-CN" sz="1800" dirty="0">
                <a:solidFill>
                  <a:srgbClr val="00B0F0"/>
                </a:solidFill>
              </a:rPr>
              <a:t>·</a:t>
            </a:r>
            <a:r>
              <a:rPr lang="zh-CN" altLang="en-US" sz="1800" dirty="0">
                <a:solidFill>
                  <a:srgbClr val="00B0F0"/>
                </a:solidFill>
              </a:rPr>
              <a:t>林德曼、莫里斯</a:t>
            </a:r>
            <a:r>
              <a:rPr lang="en-US" altLang="zh-CN" sz="1800" dirty="0">
                <a:solidFill>
                  <a:srgbClr val="00B0F0"/>
                </a:solidFill>
              </a:rPr>
              <a:t>·</a:t>
            </a:r>
            <a:r>
              <a:rPr lang="zh-CN" altLang="en-US" sz="1800" dirty="0">
                <a:solidFill>
                  <a:srgbClr val="00B0F0"/>
                </a:solidFill>
              </a:rPr>
              <a:t>德布罗意、马丁</a:t>
            </a:r>
            <a:r>
              <a:rPr lang="en-US" altLang="zh-CN" sz="1800" dirty="0">
                <a:solidFill>
                  <a:srgbClr val="00B0F0"/>
                </a:solidFill>
              </a:rPr>
              <a:t>·</a:t>
            </a:r>
            <a:r>
              <a:rPr lang="zh-CN" altLang="en-US" sz="1800" dirty="0">
                <a:solidFill>
                  <a:srgbClr val="00B0F0"/>
                </a:solidFill>
              </a:rPr>
              <a:t>努森、弗里德里希</a:t>
            </a:r>
            <a:r>
              <a:rPr lang="en-US" altLang="zh-CN" sz="1800" dirty="0">
                <a:solidFill>
                  <a:srgbClr val="00B0F0"/>
                </a:solidFill>
              </a:rPr>
              <a:t>·</a:t>
            </a:r>
            <a:r>
              <a:rPr lang="zh-CN" altLang="en-US" sz="1800" dirty="0">
                <a:solidFill>
                  <a:srgbClr val="00B0F0"/>
                </a:solidFill>
              </a:rPr>
              <a:t>哈泽内尔、豪斯特莱、爱德华</a:t>
            </a:r>
            <a:r>
              <a:rPr lang="en-US" altLang="zh-CN" sz="1800" dirty="0">
                <a:solidFill>
                  <a:srgbClr val="00B0F0"/>
                </a:solidFill>
              </a:rPr>
              <a:t>·</a:t>
            </a:r>
            <a:r>
              <a:rPr lang="zh-CN" altLang="en-US" sz="1800" dirty="0">
                <a:solidFill>
                  <a:srgbClr val="00B0F0"/>
                </a:solidFill>
              </a:rPr>
              <a:t>赫尔岑、詹姆斯</a:t>
            </a:r>
            <a:r>
              <a:rPr lang="en-US" altLang="zh-CN" sz="1800" dirty="0">
                <a:solidFill>
                  <a:srgbClr val="00B0F0"/>
                </a:solidFill>
              </a:rPr>
              <a:t>·</a:t>
            </a:r>
            <a:r>
              <a:rPr lang="zh-CN" altLang="en-US" sz="1800" dirty="0">
                <a:solidFill>
                  <a:srgbClr val="00B0F0"/>
                </a:solidFill>
              </a:rPr>
              <a:t>金斯，欧内斯特</a:t>
            </a:r>
            <a:r>
              <a:rPr lang="en-US" altLang="zh-CN" sz="1800" dirty="0">
                <a:solidFill>
                  <a:srgbClr val="00B0F0"/>
                </a:solidFill>
              </a:rPr>
              <a:t>·</a:t>
            </a:r>
            <a:r>
              <a:rPr lang="zh-CN" altLang="en-US" sz="1800" dirty="0">
                <a:solidFill>
                  <a:srgbClr val="00B0F0"/>
                </a:solidFill>
              </a:rPr>
              <a:t>卢瑟福、海克</a:t>
            </a:r>
            <a:r>
              <a:rPr lang="en-US" altLang="zh-CN" sz="1800" dirty="0">
                <a:solidFill>
                  <a:srgbClr val="00B0F0"/>
                </a:solidFill>
              </a:rPr>
              <a:t>·</a:t>
            </a:r>
            <a:r>
              <a:rPr lang="zh-CN" altLang="en-US" sz="1800" dirty="0">
                <a:solidFill>
                  <a:srgbClr val="00B0F0"/>
                </a:solidFill>
              </a:rPr>
              <a:t>卡末林</a:t>
            </a:r>
            <a:r>
              <a:rPr lang="en-US" altLang="zh-CN" sz="1800" dirty="0">
                <a:solidFill>
                  <a:srgbClr val="00B0F0"/>
                </a:solidFill>
              </a:rPr>
              <a:t>·</a:t>
            </a:r>
            <a:r>
              <a:rPr lang="zh-CN" altLang="en-US" sz="1800" dirty="0">
                <a:solidFill>
                  <a:srgbClr val="00B0F0"/>
                </a:solidFill>
              </a:rPr>
              <a:t>昂内斯、阿尔伯特</a:t>
            </a:r>
            <a:r>
              <a:rPr lang="en-US" altLang="zh-CN" sz="1800" dirty="0">
                <a:solidFill>
                  <a:srgbClr val="00B0F0"/>
                </a:solidFill>
              </a:rPr>
              <a:t>·</a:t>
            </a:r>
            <a:r>
              <a:rPr lang="zh-CN" altLang="en-US" sz="1800" dirty="0">
                <a:solidFill>
                  <a:srgbClr val="00B0F0"/>
                </a:solidFill>
              </a:rPr>
              <a:t>爱因斯坦、保罗</a:t>
            </a:r>
            <a:r>
              <a:rPr lang="en-US" altLang="zh-CN" sz="1800" dirty="0">
                <a:solidFill>
                  <a:srgbClr val="00B0F0"/>
                </a:solidFill>
              </a:rPr>
              <a:t>·</a:t>
            </a:r>
            <a:r>
              <a:rPr lang="zh-CN" altLang="en-US" sz="1800" dirty="0">
                <a:solidFill>
                  <a:srgbClr val="00B0F0"/>
                </a:solidFill>
              </a:rPr>
              <a:t>朗之万。</a:t>
            </a:r>
          </a:p>
        </p:txBody>
      </p:sp>
      <p:sp>
        <p:nvSpPr>
          <p:cNvPr id="6" name="文本框 5"/>
          <p:cNvSpPr txBox="1"/>
          <p:nvPr/>
        </p:nvSpPr>
        <p:spPr>
          <a:xfrm>
            <a:off x="1238031" y="260648"/>
            <a:ext cx="6324168"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zh-CN" altLang="en-US" dirty="0">
                <a:solidFill>
                  <a:schemeClr val="bg1"/>
                </a:solidFill>
              </a:rPr>
              <a:t>第一届索尔维会议</a:t>
            </a:r>
            <a:r>
              <a:rPr lang="en-US" altLang="zh-CN" dirty="0">
                <a:solidFill>
                  <a:schemeClr val="bg1"/>
                </a:solidFill>
              </a:rPr>
              <a:t>(1911)——</a:t>
            </a:r>
            <a:r>
              <a:rPr lang="zh-CN" altLang="en-US" dirty="0">
                <a:solidFill>
                  <a:schemeClr val="bg1"/>
                </a:solidFill>
              </a:rPr>
              <a:t>辐射与量子理论</a:t>
            </a:r>
          </a:p>
        </p:txBody>
      </p:sp>
    </p:spTree>
    <p:extLst>
      <p:ext uri="{BB962C8B-B14F-4D97-AF65-F5344CB8AC3E}">
        <p14:creationId xmlns:p14="http://schemas.microsoft.com/office/powerpoint/2010/main" val="36681671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l="6332" t="23761" r="6734"/>
          <a:stretch/>
        </p:blipFill>
        <p:spPr>
          <a:xfrm>
            <a:off x="-10458" y="0"/>
            <a:ext cx="9154457" cy="6894284"/>
          </a:xfrm>
          <a:prstGeom prst="rect">
            <a:avLst/>
          </a:prstGeom>
        </p:spPr>
      </p:pic>
      <p:sp>
        <p:nvSpPr>
          <p:cNvPr id="5" name="文本框 4"/>
          <p:cNvSpPr txBox="1"/>
          <p:nvPr/>
        </p:nvSpPr>
        <p:spPr>
          <a:xfrm>
            <a:off x="1545809" y="260648"/>
            <a:ext cx="5708614"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zh-CN" altLang="en-US" dirty="0">
                <a:solidFill>
                  <a:schemeClr val="bg1"/>
                </a:solidFill>
              </a:rPr>
              <a:t>第三届索尔维会议</a:t>
            </a:r>
            <a:r>
              <a:rPr lang="en-US" altLang="zh-CN" dirty="0">
                <a:solidFill>
                  <a:schemeClr val="bg1"/>
                </a:solidFill>
              </a:rPr>
              <a:t>(1911)——</a:t>
            </a:r>
            <a:r>
              <a:rPr lang="zh-CN" altLang="en-US" dirty="0">
                <a:solidFill>
                  <a:schemeClr val="bg1"/>
                </a:solidFill>
              </a:rPr>
              <a:t>原子与电子</a:t>
            </a:r>
          </a:p>
        </p:txBody>
      </p:sp>
    </p:spTree>
    <p:extLst>
      <p:ext uri="{BB962C8B-B14F-4D97-AF65-F5344CB8AC3E}">
        <p14:creationId xmlns:p14="http://schemas.microsoft.com/office/powerpoint/2010/main" val="1465608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22" y="0"/>
            <a:ext cx="9152062" cy="4752528"/>
          </a:xfrm>
        </p:spPr>
      </p:pic>
      <p:sp>
        <p:nvSpPr>
          <p:cNvPr id="2" name="标题 1"/>
          <p:cNvSpPr>
            <a:spLocks noGrp="1"/>
          </p:cNvSpPr>
          <p:nvPr>
            <p:ph type="title"/>
          </p:nvPr>
        </p:nvSpPr>
        <p:spPr/>
        <p:txBody>
          <a:bodyPr/>
          <a:lstStyle/>
          <a:p>
            <a:endParaRPr lang="zh-CN" altLang="en-US"/>
          </a:p>
        </p:txBody>
      </p:sp>
      <p:sp>
        <p:nvSpPr>
          <p:cNvPr id="6" name="矩形 5"/>
          <p:cNvSpPr/>
          <p:nvPr/>
        </p:nvSpPr>
        <p:spPr>
          <a:xfrm>
            <a:off x="-9994" y="4787131"/>
            <a:ext cx="9153994" cy="1754326"/>
          </a:xfrm>
          <a:prstGeom prst="rect">
            <a:avLst/>
          </a:prstGeom>
        </p:spPr>
        <p:txBody>
          <a:bodyPr wrap="square">
            <a:spAutoFit/>
          </a:bodyPr>
          <a:lstStyle/>
          <a:p>
            <a:r>
              <a:rPr lang="zh-CN" altLang="en-US" sz="1800" dirty="0">
                <a:solidFill>
                  <a:srgbClr val="0070C0"/>
                </a:solidFill>
              </a:rPr>
              <a:t>第三排：奥古斯特</a:t>
            </a:r>
            <a:r>
              <a:rPr lang="en-US" altLang="zh-CN" sz="1800" dirty="0">
                <a:solidFill>
                  <a:srgbClr val="0070C0"/>
                </a:solidFill>
              </a:rPr>
              <a:t>·</a:t>
            </a:r>
            <a:r>
              <a:rPr lang="zh-CN" altLang="en-US" sz="1800" dirty="0">
                <a:solidFill>
                  <a:srgbClr val="0070C0"/>
                </a:solidFill>
              </a:rPr>
              <a:t>皮卡尔德、亨里奥特、保罗</a:t>
            </a:r>
            <a:r>
              <a:rPr lang="en-US" altLang="zh-CN" sz="1800" dirty="0">
                <a:solidFill>
                  <a:srgbClr val="0070C0"/>
                </a:solidFill>
              </a:rPr>
              <a:t>·</a:t>
            </a:r>
            <a:r>
              <a:rPr lang="zh-CN" altLang="en-US" sz="1800" dirty="0">
                <a:solidFill>
                  <a:srgbClr val="0070C0"/>
                </a:solidFill>
              </a:rPr>
              <a:t>埃伦费斯特、爱德华</a:t>
            </a:r>
            <a:r>
              <a:rPr lang="en-US" altLang="zh-CN" sz="1800" dirty="0">
                <a:solidFill>
                  <a:srgbClr val="0070C0"/>
                </a:solidFill>
              </a:rPr>
              <a:t>·</a:t>
            </a:r>
            <a:r>
              <a:rPr lang="zh-CN" altLang="en-US" sz="1800" dirty="0">
                <a:solidFill>
                  <a:srgbClr val="0070C0"/>
                </a:solidFill>
              </a:rPr>
              <a:t>赫尔岑、顿德尔、埃尔温</a:t>
            </a:r>
            <a:r>
              <a:rPr lang="en-US" altLang="zh-CN" sz="1800" dirty="0">
                <a:solidFill>
                  <a:srgbClr val="0070C0"/>
                </a:solidFill>
              </a:rPr>
              <a:t>·</a:t>
            </a:r>
            <a:r>
              <a:rPr lang="zh-CN" altLang="en-US" sz="1800" dirty="0">
                <a:solidFill>
                  <a:srgbClr val="0070C0"/>
                </a:solidFill>
              </a:rPr>
              <a:t>薛定谔、维夏菲尔特、沃尔夫冈</a:t>
            </a:r>
            <a:r>
              <a:rPr lang="en-US" altLang="zh-CN" sz="1800" dirty="0">
                <a:solidFill>
                  <a:srgbClr val="0070C0"/>
                </a:solidFill>
              </a:rPr>
              <a:t>·</a:t>
            </a:r>
            <a:r>
              <a:rPr lang="zh-CN" altLang="en-US" sz="1800" dirty="0">
                <a:solidFill>
                  <a:srgbClr val="0070C0"/>
                </a:solidFill>
              </a:rPr>
              <a:t>泡利、维尔纳</a:t>
            </a:r>
            <a:r>
              <a:rPr lang="en-US" altLang="zh-CN" sz="1800" dirty="0">
                <a:solidFill>
                  <a:srgbClr val="0070C0"/>
                </a:solidFill>
              </a:rPr>
              <a:t>·</a:t>
            </a:r>
            <a:r>
              <a:rPr lang="zh-CN" altLang="en-US" sz="1800" dirty="0">
                <a:solidFill>
                  <a:srgbClr val="0070C0"/>
                </a:solidFill>
              </a:rPr>
              <a:t>海森堡、拉尔夫</a:t>
            </a:r>
            <a:r>
              <a:rPr lang="en-US" altLang="zh-CN" sz="1800" dirty="0">
                <a:solidFill>
                  <a:srgbClr val="0070C0"/>
                </a:solidFill>
              </a:rPr>
              <a:t>·</a:t>
            </a:r>
            <a:r>
              <a:rPr lang="zh-CN" altLang="en-US" sz="1800" dirty="0">
                <a:solidFill>
                  <a:srgbClr val="0070C0"/>
                </a:solidFill>
              </a:rPr>
              <a:t>福勒、里昂</a:t>
            </a:r>
            <a:r>
              <a:rPr lang="en-US" altLang="zh-CN" sz="1800" dirty="0">
                <a:solidFill>
                  <a:srgbClr val="0070C0"/>
                </a:solidFill>
              </a:rPr>
              <a:t>·</a:t>
            </a:r>
            <a:r>
              <a:rPr lang="zh-CN" altLang="en-US" sz="1800" dirty="0">
                <a:solidFill>
                  <a:srgbClr val="0070C0"/>
                </a:solidFill>
              </a:rPr>
              <a:t>布里渊</a:t>
            </a:r>
          </a:p>
          <a:p>
            <a:r>
              <a:rPr lang="zh-CN" altLang="en-US" sz="1800" dirty="0"/>
              <a:t>第二排：彼得</a:t>
            </a:r>
            <a:r>
              <a:rPr lang="en-US" altLang="zh-CN" sz="1800" dirty="0"/>
              <a:t>·</a:t>
            </a:r>
            <a:r>
              <a:rPr lang="zh-CN" altLang="en-US" sz="1800" dirty="0"/>
              <a:t>德拜、马丁</a:t>
            </a:r>
            <a:r>
              <a:rPr lang="en-US" altLang="zh-CN" sz="1800" dirty="0"/>
              <a:t>·</a:t>
            </a:r>
            <a:r>
              <a:rPr lang="zh-CN" altLang="en-US" sz="1800" dirty="0"/>
              <a:t>努森、威廉</a:t>
            </a:r>
            <a:r>
              <a:rPr lang="en-US" altLang="zh-CN" sz="1800" dirty="0"/>
              <a:t>·</a:t>
            </a:r>
            <a:r>
              <a:rPr lang="zh-CN" altLang="en-US" sz="1800" dirty="0"/>
              <a:t>劳伦斯</a:t>
            </a:r>
            <a:r>
              <a:rPr lang="en-US" altLang="zh-CN" sz="1800" dirty="0"/>
              <a:t>·</a:t>
            </a:r>
            <a:r>
              <a:rPr lang="zh-CN" altLang="en-US" sz="1800" dirty="0"/>
              <a:t>布拉格、亨德里克</a:t>
            </a:r>
            <a:r>
              <a:rPr lang="en-US" altLang="zh-CN" sz="1800" dirty="0"/>
              <a:t>·</a:t>
            </a:r>
            <a:r>
              <a:rPr lang="zh-CN" altLang="en-US" sz="1800" dirty="0"/>
              <a:t>安东尼</a:t>
            </a:r>
            <a:r>
              <a:rPr lang="en-US" altLang="zh-CN" sz="1800" dirty="0"/>
              <a:t>·</a:t>
            </a:r>
            <a:r>
              <a:rPr lang="zh-CN" altLang="en-US" sz="1800" dirty="0"/>
              <a:t>克雷默、保罗</a:t>
            </a:r>
            <a:r>
              <a:rPr lang="en-US" altLang="zh-CN" sz="1800" dirty="0"/>
              <a:t>·</a:t>
            </a:r>
            <a:r>
              <a:rPr lang="zh-CN" altLang="en-US" sz="1800" dirty="0"/>
              <a:t>狄拉克、阿瑟</a:t>
            </a:r>
            <a:r>
              <a:rPr lang="en-US" altLang="zh-CN" sz="1800" dirty="0"/>
              <a:t>·</a:t>
            </a:r>
            <a:r>
              <a:rPr lang="zh-CN" altLang="en-US" sz="1800" dirty="0"/>
              <a:t>康普顿、路易</a:t>
            </a:r>
            <a:r>
              <a:rPr lang="en-US" altLang="zh-CN" sz="1800" dirty="0"/>
              <a:t>·</a:t>
            </a:r>
            <a:r>
              <a:rPr lang="zh-CN" altLang="en-US" sz="1800" dirty="0"/>
              <a:t>德布罗意、马克斯</a:t>
            </a:r>
            <a:r>
              <a:rPr lang="en-US" altLang="zh-CN" sz="1800" dirty="0"/>
              <a:t>·</a:t>
            </a:r>
            <a:r>
              <a:rPr lang="zh-CN" altLang="en-US" sz="1800" dirty="0"/>
              <a:t>玻恩、尼尔斯</a:t>
            </a:r>
            <a:r>
              <a:rPr lang="en-US" altLang="zh-CN" sz="1800" dirty="0"/>
              <a:t>·</a:t>
            </a:r>
            <a:r>
              <a:rPr lang="zh-CN" altLang="en-US" sz="1800" dirty="0"/>
              <a:t>玻尔，</a:t>
            </a:r>
          </a:p>
          <a:p>
            <a:r>
              <a:rPr lang="zh-CN" altLang="en-US" sz="1800" dirty="0">
                <a:solidFill>
                  <a:srgbClr val="C00000"/>
                </a:solidFill>
              </a:rPr>
              <a:t>第一排：欧文</a:t>
            </a:r>
            <a:r>
              <a:rPr lang="en-US" altLang="zh-CN" sz="1800" dirty="0">
                <a:solidFill>
                  <a:srgbClr val="C00000"/>
                </a:solidFill>
              </a:rPr>
              <a:t>·</a:t>
            </a:r>
            <a:r>
              <a:rPr lang="zh-CN" altLang="en-US" sz="1800" dirty="0">
                <a:solidFill>
                  <a:srgbClr val="C00000"/>
                </a:solidFill>
              </a:rPr>
              <a:t>朗缪尔、马克斯</a:t>
            </a:r>
            <a:r>
              <a:rPr lang="en-US" altLang="zh-CN" sz="1800" dirty="0">
                <a:solidFill>
                  <a:srgbClr val="C00000"/>
                </a:solidFill>
              </a:rPr>
              <a:t>·</a:t>
            </a:r>
            <a:r>
              <a:rPr lang="zh-CN" altLang="en-US" sz="1800" dirty="0">
                <a:solidFill>
                  <a:srgbClr val="C00000"/>
                </a:solidFill>
              </a:rPr>
              <a:t>普朗克、玛丽</a:t>
            </a:r>
            <a:r>
              <a:rPr lang="en-US" altLang="zh-CN" sz="1800" dirty="0">
                <a:solidFill>
                  <a:srgbClr val="C00000"/>
                </a:solidFill>
              </a:rPr>
              <a:t>·</a:t>
            </a:r>
            <a:r>
              <a:rPr lang="zh-CN" altLang="en-US" sz="1800" dirty="0">
                <a:solidFill>
                  <a:srgbClr val="C00000"/>
                </a:solidFill>
              </a:rPr>
              <a:t>居里、亨德里克</a:t>
            </a:r>
            <a:r>
              <a:rPr lang="en-US" altLang="zh-CN" sz="1800" dirty="0">
                <a:solidFill>
                  <a:srgbClr val="C00000"/>
                </a:solidFill>
              </a:rPr>
              <a:t>·</a:t>
            </a:r>
            <a:r>
              <a:rPr lang="zh-CN" altLang="en-US" sz="1800" dirty="0">
                <a:solidFill>
                  <a:srgbClr val="C00000"/>
                </a:solidFill>
              </a:rPr>
              <a:t>洛伦兹、阿尔伯特</a:t>
            </a:r>
            <a:r>
              <a:rPr lang="en-US" altLang="zh-CN" sz="1800" dirty="0">
                <a:solidFill>
                  <a:srgbClr val="C00000"/>
                </a:solidFill>
              </a:rPr>
              <a:t>·</a:t>
            </a:r>
            <a:r>
              <a:rPr lang="zh-CN" altLang="en-US" sz="1800" dirty="0">
                <a:solidFill>
                  <a:srgbClr val="C00000"/>
                </a:solidFill>
              </a:rPr>
              <a:t>爱因斯坦、保罗</a:t>
            </a:r>
            <a:r>
              <a:rPr lang="en-US" altLang="zh-CN" sz="1800" dirty="0">
                <a:solidFill>
                  <a:srgbClr val="C00000"/>
                </a:solidFill>
              </a:rPr>
              <a:t>·</a:t>
            </a:r>
            <a:r>
              <a:rPr lang="zh-CN" altLang="en-US" sz="1800" dirty="0">
                <a:solidFill>
                  <a:srgbClr val="C00000"/>
                </a:solidFill>
              </a:rPr>
              <a:t>朗之万、查尔斯</a:t>
            </a:r>
            <a:r>
              <a:rPr lang="en-US" altLang="zh-CN" sz="1800" dirty="0">
                <a:solidFill>
                  <a:srgbClr val="C00000"/>
                </a:solidFill>
              </a:rPr>
              <a:t>·</a:t>
            </a:r>
            <a:r>
              <a:rPr lang="zh-CN" altLang="en-US" sz="1800" dirty="0">
                <a:solidFill>
                  <a:srgbClr val="C00000"/>
                </a:solidFill>
              </a:rPr>
              <a:t>欧仁</a:t>
            </a:r>
            <a:r>
              <a:rPr lang="en-US" altLang="zh-CN" sz="1800" dirty="0">
                <a:solidFill>
                  <a:srgbClr val="C00000"/>
                </a:solidFill>
              </a:rPr>
              <a:t>·</a:t>
            </a:r>
            <a:r>
              <a:rPr lang="zh-CN" altLang="en-US" sz="1800" dirty="0">
                <a:solidFill>
                  <a:srgbClr val="C00000"/>
                </a:solidFill>
              </a:rPr>
              <a:t>古耶、查尔斯</a:t>
            </a:r>
            <a:r>
              <a:rPr lang="en-US" altLang="zh-CN" sz="1800" dirty="0">
                <a:solidFill>
                  <a:srgbClr val="C00000"/>
                </a:solidFill>
              </a:rPr>
              <a:t>·</a:t>
            </a:r>
            <a:r>
              <a:rPr lang="zh-CN" altLang="en-US" sz="1800" dirty="0">
                <a:solidFill>
                  <a:srgbClr val="C00000"/>
                </a:solidFill>
              </a:rPr>
              <a:t>威耳逊、欧文</a:t>
            </a:r>
            <a:r>
              <a:rPr lang="en-US" altLang="zh-CN" sz="1800" dirty="0">
                <a:solidFill>
                  <a:srgbClr val="C00000"/>
                </a:solidFill>
              </a:rPr>
              <a:t>·</a:t>
            </a:r>
            <a:r>
              <a:rPr lang="zh-CN" altLang="en-US" sz="1800" dirty="0">
                <a:solidFill>
                  <a:srgbClr val="C00000"/>
                </a:solidFill>
              </a:rPr>
              <a:t>理查森</a:t>
            </a:r>
          </a:p>
        </p:txBody>
      </p:sp>
      <p:sp>
        <p:nvSpPr>
          <p:cNvPr id="7" name="文本框 6"/>
          <p:cNvSpPr txBox="1"/>
          <p:nvPr/>
        </p:nvSpPr>
        <p:spPr>
          <a:xfrm>
            <a:off x="331513" y="0"/>
            <a:ext cx="8202887"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dirty="0">
                <a:solidFill>
                  <a:schemeClr val="bg1"/>
                </a:solidFill>
              </a:rPr>
              <a:t>第五届索尔维会议</a:t>
            </a:r>
            <a:r>
              <a:rPr lang="en-US" altLang="zh-CN" dirty="0">
                <a:solidFill>
                  <a:schemeClr val="bg1"/>
                </a:solidFill>
              </a:rPr>
              <a:t>(1927)——20</a:t>
            </a:r>
            <a:r>
              <a:rPr lang="zh-CN" altLang="en-US" dirty="0">
                <a:solidFill>
                  <a:schemeClr val="bg1"/>
                </a:solidFill>
              </a:rPr>
              <a:t>世纪物理学家的全明星阵容</a:t>
            </a:r>
          </a:p>
        </p:txBody>
      </p:sp>
    </p:spTree>
    <p:extLst>
      <p:ext uri="{BB962C8B-B14F-4D97-AF65-F5344CB8AC3E}">
        <p14:creationId xmlns:p14="http://schemas.microsoft.com/office/powerpoint/2010/main" val="1660530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6" name="矩形 5"/>
          <p:cNvSpPr/>
          <p:nvPr/>
        </p:nvSpPr>
        <p:spPr>
          <a:xfrm>
            <a:off x="504056" y="-8811"/>
            <a:ext cx="9252520" cy="6894195"/>
          </a:xfrm>
          <a:prstGeom prst="rect">
            <a:avLst/>
          </a:prstGeom>
        </p:spPr>
        <p:txBody>
          <a:bodyPr wrap="square">
            <a:spAutoFit/>
          </a:bodyPr>
          <a:lstStyle/>
          <a:p>
            <a:r>
              <a:rPr lang="zh-CN" altLang="en-US" sz="1700" dirty="0"/>
              <a:t>次数	年份	主题	                                                   主席</a:t>
            </a:r>
          </a:p>
          <a:p>
            <a:r>
              <a:rPr lang="en-US" altLang="zh-CN" sz="1700" dirty="0"/>
              <a:t>1	1911	</a:t>
            </a:r>
            <a:r>
              <a:rPr lang="zh-CN" altLang="en-US" sz="1700" b="1" dirty="0">
                <a:solidFill>
                  <a:srgbClr val="C00000"/>
                </a:solidFill>
              </a:rPr>
              <a:t>辐射与量子理论</a:t>
            </a:r>
            <a:r>
              <a:rPr lang="zh-CN" altLang="en-US" sz="1700" dirty="0"/>
              <a:t>	                             亨德里克</a:t>
            </a:r>
            <a:r>
              <a:rPr lang="en-US" altLang="zh-CN" sz="1700" dirty="0"/>
              <a:t>·</a:t>
            </a:r>
            <a:r>
              <a:rPr lang="zh-CN" altLang="en-US" sz="1700" dirty="0"/>
              <a:t>洛伦兹 （莱顿）</a:t>
            </a:r>
          </a:p>
          <a:p>
            <a:r>
              <a:rPr lang="en-US" altLang="zh-CN" sz="1700" dirty="0"/>
              <a:t>2	1913	</a:t>
            </a:r>
            <a:r>
              <a:rPr lang="zh-CN" altLang="en-US" sz="1700" b="1" dirty="0">
                <a:solidFill>
                  <a:srgbClr val="C00000"/>
                </a:solidFill>
              </a:rPr>
              <a:t>物质的结构</a:t>
            </a:r>
          </a:p>
          <a:p>
            <a:r>
              <a:rPr lang="en-US" altLang="zh-CN" sz="1700" dirty="0"/>
              <a:t>3	1921	</a:t>
            </a:r>
            <a:r>
              <a:rPr lang="zh-CN" altLang="en-US" sz="1700" b="1" dirty="0">
                <a:solidFill>
                  <a:srgbClr val="C00000"/>
                </a:solidFill>
              </a:rPr>
              <a:t>原子与电子</a:t>
            </a:r>
          </a:p>
          <a:p>
            <a:r>
              <a:rPr lang="en-US" altLang="zh-CN" sz="1700" dirty="0"/>
              <a:t>4	1924	</a:t>
            </a:r>
            <a:r>
              <a:rPr lang="zh-CN" altLang="en-US" sz="1700" dirty="0"/>
              <a:t>金属的电导率及其关的问题</a:t>
            </a:r>
          </a:p>
          <a:p>
            <a:r>
              <a:rPr lang="en-US" altLang="zh-CN" sz="1700" dirty="0"/>
              <a:t>5	1927	</a:t>
            </a:r>
            <a:r>
              <a:rPr lang="zh-CN" altLang="en-US" sz="1700" b="1" dirty="0">
                <a:solidFill>
                  <a:srgbClr val="C00000"/>
                </a:solidFill>
              </a:rPr>
              <a:t>电子与光子</a:t>
            </a:r>
          </a:p>
          <a:p>
            <a:r>
              <a:rPr lang="en-US" altLang="zh-CN" sz="1700" dirty="0"/>
              <a:t>6	1930	</a:t>
            </a:r>
            <a:r>
              <a:rPr lang="zh-CN" altLang="en-US" sz="1700" b="1" dirty="0">
                <a:solidFill>
                  <a:srgbClr val="C00000"/>
                </a:solidFill>
              </a:rPr>
              <a:t>磁</a:t>
            </a:r>
            <a:r>
              <a:rPr lang="zh-CN" altLang="en-US" sz="1700" dirty="0"/>
              <a:t>	                                           保罗</a:t>
            </a:r>
            <a:r>
              <a:rPr lang="en-US" altLang="zh-CN" sz="1700" dirty="0"/>
              <a:t>·</a:t>
            </a:r>
            <a:r>
              <a:rPr lang="zh-CN" altLang="en-US" sz="1700" dirty="0"/>
              <a:t>朗之万 （巴黎）</a:t>
            </a:r>
          </a:p>
          <a:p>
            <a:r>
              <a:rPr lang="en-US" altLang="zh-CN" sz="1700" dirty="0"/>
              <a:t>7	1933	</a:t>
            </a:r>
            <a:r>
              <a:rPr lang="zh-CN" altLang="en-US" sz="1700" b="1" dirty="0">
                <a:solidFill>
                  <a:srgbClr val="C00000"/>
                </a:solidFill>
              </a:rPr>
              <a:t>原子核的结构及特性</a:t>
            </a:r>
          </a:p>
          <a:p>
            <a:r>
              <a:rPr lang="en-US" altLang="zh-CN" sz="1700" dirty="0"/>
              <a:t>8	1948	</a:t>
            </a:r>
            <a:r>
              <a:rPr lang="zh-CN" altLang="en-US" sz="1700" dirty="0"/>
              <a:t>基本粒子	                                           威廉</a:t>
            </a:r>
            <a:r>
              <a:rPr lang="en-US" altLang="zh-CN" sz="1700" dirty="0"/>
              <a:t>·</a:t>
            </a:r>
            <a:r>
              <a:rPr lang="zh-CN" altLang="en-US" sz="1700" dirty="0"/>
              <a:t>劳伦斯</a:t>
            </a:r>
            <a:r>
              <a:rPr lang="en-US" altLang="zh-CN" sz="1700" dirty="0"/>
              <a:t>·</a:t>
            </a:r>
            <a:r>
              <a:rPr lang="zh-CN" altLang="en-US" sz="1700" dirty="0"/>
              <a:t>布拉格 （剑桥）</a:t>
            </a:r>
          </a:p>
          <a:p>
            <a:r>
              <a:rPr lang="en-US" altLang="zh-CN" sz="1700" dirty="0"/>
              <a:t>9	1951	</a:t>
            </a:r>
            <a:r>
              <a:rPr lang="zh-CN" altLang="en-US" sz="1700" dirty="0"/>
              <a:t>固态</a:t>
            </a:r>
          </a:p>
          <a:p>
            <a:r>
              <a:rPr lang="en-US" altLang="zh-CN" sz="1700" dirty="0"/>
              <a:t>10	1954	</a:t>
            </a:r>
            <a:r>
              <a:rPr lang="zh-CN" altLang="en-US" sz="1700" dirty="0"/>
              <a:t>金属的电子</a:t>
            </a:r>
          </a:p>
          <a:p>
            <a:r>
              <a:rPr lang="en-US" altLang="zh-CN" sz="1700" dirty="0"/>
              <a:t>11	1958	</a:t>
            </a:r>
            <a:r>
              <a:rPr lang="zh-CN" altLang="en-US" sz="1700" dirty="0"/>
              <a:t>宇宙的结构与演化</a:t>
            </a:r>
          </a:p>
          <a:p>
            <a:r>
              <a:rPr lang="en-US" altLang="zh-CN" sz="1700" dirty="0"/>
              <a:t>12	1961	</a:t>
            </a:r>
            <a:r>
              <a:rPr lang="zh-CN" altLang="en-US" sz="1700" dirty="0"/>
              <a:t>量子场论</a:t>
            </a:r>
          </a:p>
          <a:p>
            <a:r>
              <a:rPr lang="en-US" altLang="zh-CN" sz="1700" dirty="0"/>
              <a:t>13	1964	</a:t>
            </a:r>
            <a:r>
              <a:rPr lang="zh-CN" altLang="en-US" sz="1700" dirty="0"/>
              <a:t>星系的结构与演化	                             罗伯特</a:t>
            </a:r>
            <a:r>
              <a:rPr lang="en-US" altLang="zh-CN" sz="1700" dirty="0"/>
              <a:t>·</a:t>
            </a:r>
            <a:r>
              <a:rPr lang="zh-CN" altLang="en-US" sz="1700" dirty="0"/>
              <a:t>奥本海默 （普林斯顿）</a:t>
            </a:r>
          </a:p>
          <a:p>
            <a:r>
              <a:rPr lang="en-US" altLang="zh-CN" sz="1700" dirty="0"/>
              <a:t>14	1967	</a:t>
            </a:r>
            <a:r>
              <a:rPr lang="zh-CN" altLang="en-US" sz="1700" dirty="0"/>
              <a:t>基本粒子物理学的根本问题	                </a:t>
            </a:r>
            <a:r>
              <a:rPr lang="en-US" altLang="zh-CN" sz="1700" dirty="0"/>
              <a:t>R. </a:t>
            </a:r>
            <a:r>
              <a:rPr lang="en-US" altLang="zh-CN" sz="1700" dirty="0" err="1"/>
              <a:t>Møller</a:t>
            </a:r>
            <a:r>
              <a:rPr lang="en-US" altLang="zh-CN" sz="1700" dirty="0"/>
              <a:t> </a:t>
            </a:r>
            <a:r>
              <a:rPr lang="zh-CN" altLang="en-US" sz="1700" dirty="0"/>
              <a:t>（哥本哈根）</a:t>
            </a:r>
          </a:p>
          <a:p>
            <a:r>
              <a:rPr lang="en-US" altLang="zh-CN" sz="1700" dirty="0"/>
              <a:t>15	1970	</a:t>
            </a:r>
            <a:r>
              <a:rPr lang="zh-CN" altLang="en-US" sz="1700" dirty="0"/>
              <a:t>原子核的对称性	                             </a:t>
            </a:r>
            <a:r>
              <a:rPr lang="en-US" altLang="zh-CN" sz="1700" dirty="0" err="1"/>
              <a:t>Edoardo</a:t>
            </a:r>
            <a:r>
              <a:rPr lang="en-US" altLang="zh-CN" sz="1700" dirty="0"/>
              <a:t> </a:t>
            </a:r>
            <a:r>
              <a:rPr lang="en-US" altLang="zh-CN" sz="1700" dirty="0" err="1"/>
              <a:t>Amaldi</a:t>
            </a:r>
            <a:r>
              <a:rPr lang="en-US" altLang="zh-CN" sz="1700" dirty="0"/>
              <a:t> </a:t>
            </a:r>
            <a:r>
              <a:rPr lang="zh-CN" altLang="en-US" sz="1700" dirty="0"/>
              <a:t>（罗马）</a:t>
            </a:r>
          </a:p>
          <a:p>
            <a:r>
              <a:rPr lang="en-US" altLang="zh-CN" sz="1700" dirty="0"/>
              <a:t>16	1973	</a:t>
            </a:r>
            <a:r>
              <a:rPr lang="zh-CN" altLang="en-US" sz="1700" dirty="0"/>
              <a:t>天体物理学与引力</a:t>
            </a:r>
          </a:p>
          <a:p>
            <a:r>
              <a:rPr lang="en-US" altLang="zh-CN" sz="1700" dirty="0"/>
              <a:t>17	1978	</a:t>
            </a:r>
            <a:r>
              <a:rPr lang="zh-CN" altLang="en-US" sz="1700" dirty="0"/>
              <a:t>平衡和非平衡统计力学中的次序与波动</a:t>
            </a:r>
            <a:r>
              <a:rPr lang="en-US" altLang="zh-CN" sz="1700" dirty="0"/>
              <a:t>?  Léon van Hove(CERN)</a:t>
            </a:r>
            <a:endParaRPr lang="zh-CN" altLang="en-US" sz="1700" dirty="0"/>
          </a:p>
          <a:p>
            <a:r>
              <a:rPr lang="en-US" altLang="zh-CN" sz="1700" dirty="0"/>
              <a:t>18	1982	</a:t>
            </a:r>
            <a:r>
              <a:rPr lang="zh-CN" altLang="en-US" sz="1700" dirty="0"/>
              <a:t>高能量物理学</a:t>
            </a:r>
          </a:p>
          <a:p>
            <a:r>
              <a:rPr lang="en-US" altLang="zh-CN" sz="1700" dirty="0"/>
              <a:t>19	1987	</a:t>
            </a:r>
            <a:r>
              <a:rPr lang="zh-CN" altLang="en-US" sz="1700" dirty="0"/>
              <a:t>表面科学	                                          </a:t>
            </a:r>
            <a:r>
              <a:rPr lang="en-US" altLang="zh-CN" sz="1700" dirty="0"/>
              <a:t>F. W. de </a:t>
            </a:r>
            <a:r>
              <a:rPr lang="en-US" altLang="zh-CN" sz="1700" dirty="0" err="1"/>
              <a:t>Wette</a:t>
            </a:r>
            <a:r>
              <a:rPr lang="en-US" altLang="zh-CN" sz="1700" dirty="0"/>
              <a:t> </a:t>
            </a:r>
            <a:r>
              <a:rPr lang="zh-CN" altLang="en-US" sz="1700" dirty="0"/>
              <a:t>（奥斯汀）</a:t>
            </a:r>
          </a:p>
          <a:p>
            <a:r>
              <a:rPr lang="en-US" altLang="zh-CN" sz="1700" dirty="0"/>
              <a:t>20	1991	</a:t>
            </a:r>
            <a:r>
              <a:rPr lang="zh-CN" altLang="en-US" sz="1700" dirty="0"/>
              <a:t>量子光学	                                          </a:t>
            </a:r>
            <a:r>
              <a:rPr lang="en-US" altLang="zh-CN" sz="1700" dirty="0"/>
              <a:t>Paul Mandel </a:t>
            </a:r>
            <a:r>
              <a:rPr lang="zh-CN" altLang="en-US" sz="1700" dirty="0"/>
              <a:t>（布鲁塞尔）</a:t>
            </a:r>
          </a:p>
          <a:p>
            <a:r>
              <a:rPr lang="en-US" altLang="zh-CN" sz="1700" dirty="0"/>
              <a:t>21	1998	</a:t>
            </a:r>
            <a:r>
              <a:rPr lang="zh-CN" altLang="en-US" sz="1700" dirty="0"/>
              <a:t>动力系统与不可逆转	               </a:t>
            </a:r>
            <a:r>
              <a:rPr lang="en-US" altLang="zh-CN" sz="1700" dirty="0" err="1"/>
              <a:t>Ioannis</a:t>
            </a:r>
            <a:r>
              <a:rPr lang="en-US" altLang="zh-CN" sz="1700" dirty="0"/>
              <a:t> Antoniou </a:t>
            </a:r>
            <a:r>
              <a:rPr lang="zh-CN" altLang="en-US" sz="1700" dirty="0"/>
              <a:t>（布鲁塞尔）</a:t>
            </a:r>
          </a:p>
          <a:p>
            <a:r>
              <a:rPr lang="en-US" altLang="zh-CN" sz="1700" dirty="0"/>
              <a:t>22	2001	</a:t>
            </a:r>
            <a:r>
              <a:rPr lang="zh-CN" altLang="en-US" sz="1700" dirty="0"/>
              <a:t>通讯物理学</a:t>
            </a:r>
          </a:p>
          <a:p>
            <a:r>
              <a:rPr lang="en-US" altLang="zh-CN" sz="1700" dirty="0"/>
              <a:t>23	2005	</a:t>
            </a:r>
            <a:r>
              <a:rPr lang="zh-CN" altLang="en-US" sz="1700" dirty="0"/>
              <a:t>量子结构中的空间与时间	               戴维</a:t>
            </a:r>
            <a:r>
              <a:rPr lang="en-US" altLang="zh-CN" sz="1700" dirty="0"/>
              <a:t>·</a:t>
            </a:r>
            <a:r>
              <a:rPr lang="zh-CN" altLang="en-US" sz="1700" dirty="0"/>
              <a:t>格娄斯 （圣巴巴拉）</a:t>
            </a:r>
          </a:p>
          <a:p>
            <a:r>
              <a:rPr lang="en-US" altLang="zh-CN" sz="1700" dirty="0"/>
              <a:t>24	2008	</a:t>
            </a:r>
            <a:r>
              <a:rPr lang="zh-CN" altLang="en-US" sz="1700" dirty="0"/>
              <a:t>凝聚态的量子理论	                             </a:t>
            </a:r>
            <a:r>
              <a:rPr lang="en-US" altLang="zh-CN" sz="1700" dirty="0"/>
              <a:t>Bertrand </a:t>
            </a:r>
            <a:r>
              <a:rPr lang="en-US" altLang="zh-CN" sz="1700" dirty="0" err="1"/>
              <a:t>Halperin</a:t>
            </a:r>
            <a:r>
              <a:rPr lang="en-US" altLang="zh-CN" sz="1700" dirty="0"/>
              <a:t> </a:t>
            </a:r>
            <a:r>
              <a:rPr lang="zh-CN" altLang="en-US" sz="1700" dirty="0"/>
              <a:t>（哈佛）</a:t>
            </a:r>
          </a:p>
          <a:p>
            <a:r>
              <a:rPr lang="en-US" altLang="zh-CN" sz="1700" dirty="0"/>
              <a:t>25	2011	</a:t>
            </a:r>
            <a:r>
              <a:rPr lang="zh-CN" altLang="en-US" sz="1700" b="1" dirty="0">
                <a:solidFill>
                  <a:srgbClr val="0070C0"/>
                </a:solidFill>
              </a:rPr>
              <a:t>量子世界理论</a:t>
            </a:r>
          </a:p>
        </p:txBody>
      </p:sp>
    </p:spTree>
    <p:extLst>
      <p:ext uri="{BB962C8B-B14F-4D97-AF65-F5344CB8AC3E}">
        <p14:creationId xmlns:p14="http://schemas.microsoft.com/office/powerpoint/2010/main" val="2545363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5656" y="404664"/>
            <a:ext cx="7086600" cy="5800725"/>
          </a:xfrm>
          <a:prstGeom prst="rect">
            <a:avLst/>
          </a:prstGeom>
        </p:spPr>
      </p:pic>
    </p:spTree>
    <p:extLst>
      <p:ext uri="{BB962C8B-B14F-4D97-AF65-F5344CB8AC3E}">
        <p14:creationId xmlns:p14="http://schemas.microsoft.com/office/powerpoint/2010/main" val="358696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71599" y="206"/>
            <a:ext cx="7285267" cy="6669154"/>
          </a:xfrm>
          <a:prstGeom prst="rect">
            <a:avLst/>
          </a:prstGeom>
        </p:spPr>
      </p:pic>
    </p:spTree>
    <p:extLst>
      <p:ext uri="{BB962C8B-B14F-4D97-AF65-F5344CB8AC3E}">
        <p14:creationId xmlns:p14="http://schemas.microsoft.com/office/powerpoint/2010/main" val="3334229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1560" y="476672"/>
            <a:ext cx="3810330" cy="5718544"/>
          </a:xfrm>
          <a:prstGeom prst="rect">
            <a:avLst/>
          </a:prstGeom>
        </p:spPr>
      </p:pic>
      <p:pic>
        <p:nvPicPr>
          <p:cNvPr id="3" name="图片 2"/>
          <p:cNvPicPr>
            <a:picLocks noChangeAspect="1"/>
          </p:cNvPicPr>
          <p:nvPr/>
        </p:nvPicPr>
        <p:blipFill>
          <a:blip r:embed="rId3"/>
          <a:stretch>
            <a:fillRect/>
          </a:stretch>
        </p:blipFill>
        <p:spPr>
          <a:xfrm>
            <a:off x="4716016" y="445611"/>
            <a:ext cx="3857625" cy="4914900"/>
          </a:xfrm>
          <a:prstGeom prst="rect">
            <a:avLst/>
          </a:prstGeom>
        </p:spPr>
      </p:pic>
    </p:spTree>
    <p:extLst>
      <p:ext uri="{BB962C8B-B14F-4D97-AF65-F5344CB8AC3E}">
        <p14:creationId xmlns:p14="http://schemas.microsoft.com/office/powerpoint/2010/main" val="324472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t>哥本哈根诠释 </a:t>
            </a:r>
            <a:r>
              <a:rPr lang="en-US" altLang="zh-CN" sz="2400" dirty="0"/>
              <a:t>The Copenhagen interpretation</a:t>
            </a:r>
          </a:p>
          <a:p>
            <a:r>
              <a:rPr lang="zh-CN" altLang="en-US" sz="2400" dirty="0"/>
              <a:t>多世界理论 </a:t>
            </a:r>
            <a:r>
              <a:rPr lang="en-US" altLang="zh-CN" sz="2400" dirty="0"/>
              <a:t>Many worlds theories</a:t>
            </a:r>
          </a:p>
          <a:p>
            <a:r>
              <a:rPr lang="zh-CN" altLang="en-US" sz="2400" dirty="0"/>
              <a:t>德布罗意</a:t>
            </a:r>
            <a:r>
              <a:rPr lang="en-US" altLang="zh-CN" sz="2400" dirty="0"/>
              <a:t>-</a:t>
            </a:r>
            <a:r>
              <a:rPr lang="zh-CN" altLang="en-US" sz="2400" dirty="0"/>
              <a:t>波姆隐变量理论</a:t>
            </a:r>
            <a:r>
              <a:rPr lang="en-US" altLang="zh-CN" sz="2400" dirty="0"/>
              <a:t>Hidden variables</a:t>
            </a:r>
          </a:p>
          <a:p>
            <a:r>
              <a:rPr lang="zh-CN" altLang="en-US" sz="2400" dirty="0"/>
              <a:t>意识导致波函数塌缩</a:t>
            </a:r>
            <a:endParaRPr lang="en-US" altLang="zh-CN" sz="2400" dirty="0"/>
          </a:p>
          <a:p>
            <a:r>
              <a:rPr lang="en-US" altLang="zh-CN" sz="2400" dirty="0"/>
              <a:t>…….</a:t>
            </a:r>
            <a:endParaRPr lang="zh-CN" altLang="en-US" sz="2400" dirty="0"/>
          </a:p>
        </p:txBody>
      </p:sp>
      <p:sp>
        <p:nvSpPr>
          <p:cNvPr id="2" name="标题 1"/>
          <p:cNvSpPr>
            <a:spLocks noGrp="1"/>
          </p:cNvSpPr>
          <p:nvPr>
            <p:ph type="title"/>
          </p:nvPr>
        </p:nvSpPr>
        <p:spPr/>
        <p:txBody>
          <a:bodyPr>
            <a:normAutofit/>
          </a:bodyPr>
          <a:lstStyle/>
          <a:p>
            <a:r>
              <a:rPr lang="zh-CN" altLang="en-US" sz="2800" dirty="0"/>
              <a:t>统计诠释是量子力学的唯一解释么</a:t>
            </a:r>
          </a:p>
        </p:txBody>
      </p:sp>
    </p:spTree>
    <p:extLst>
      <p:ext uri="{BB962C8B-B14F-4D97-AF65-F5344CB8AC3E}">
        <p14:creationId xmlns:p14="http://schemas.microsoft.com/office/powerpoint/2010/main" val="277870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724128" y="260648"/>
            <a:ext cx="3024336" cy="373594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79512" y="1528455"/>
                <a:ext cx="5400600" cy="1569660"/>
              </a:xfrm>
              <a:prstGeom prst="rect">
                <a:avLst/>
              </a:prstGeom>
              <a:noFill/>
            </p:spPr>
            <p:txBody>
              <a:bodyPr wrap="square" rtlCol="0">
                <a:spAutoFit/>
              </a:bodyPr>
              <a:lstStyle/>
              <a:p>
                <a:r>
                  <a:rPr lang="en-US" altLang="zh-CN" dirty="0">
                    <a:latin typeface="+mn-ea"/>
                    <a:ea typeface="+mn-ea"/>
                  </a:rPr>
                  <a:t>1905</a:t>
                </a:r>
                <a:r>
                  <a:rPr lang="zh-CN" altLang="en-US" dirty="0">
                    <a:latin typeface="+mn-ea"/>
                    <a:ea typeface="+mn-ea"/>
                  </a:rPr>
                  <a:t>，光电效应：光子能量为</a:t>
                </a:r>
                <a14:m>
                  <m:oMath xmlns:m="http://schemas.openxmlformats.org/officeDocument/2006/math">
                    <m:r>
                      <a:rPr lang="en-US" altLang="zh-CN" b="0" i="1" smtClean="0">
                        <a:solidFill>
                          <a:srgbClr val="C00000"/>
                        </a:solidFill>
                        <a:latin typeface="Cambria Math" panose="02040503050406030204" pitchFamily="18" charset="0"/>
                        <a:ea typeface="+mn-ea"/>
                      </a:rPr>
                      <m:t>𝐸</m:t>
                    </m:r>
                    <m:r>
                      <a:rPr lang="en-US" altLang="zh-CN" b="0" i="1" smtClean="0">
                        <a:solidFill>
                          <a:srgbClr val="C00000"/>
                        </a:solidFill>
                        <a:latin typeface="Cambria Math" panose="02040503050406030204" pitchFamily="18" charset="0"/>
                        <a:ea typeface="+mn-ea"/>
                      </a:rPr>
                      <m:t>=</m:t>
                    </m:r>
                    <m:r>
                      <a:rPr lang="en-US" altLang="zh-CN" b="0" i="1" smtClean="0">
                        <a:solidFill>
                          <a:srgbClr val="C00000"/>
                        </a:solidFill>
                        <a:latin typeface="Cambria Math" panose="02040503050406030204" pitchFamily="18" charset="0"/>
                        <a:ea typeface="+mn-ea"/>
                      </a:rPr>
                      <m:t>h</m:t>
                    </m:r>
                    <m:r>
                      <a:rPr lang="en-US" altLang="zh-CN" b="0" i="1" smtClean="0">
                        <a:solidFill>
                          <a:srgbClr val="C00000"/>
                        </a:solidFill>
                        <a:latin typeface="Cambria Math" panose="02040503050406030204" pitchFamily="18" charset="0"/>
                        <a:ea typeface="+mn-ea"/>
                      </a:rPr>
                      <m:t>𝜈</m:t>
                    </m:r>
                    <m:r>
                      <a:rPr lang="en-US" altLang="zh-CN" b="0" i="0" smtClean="0">
                        <a:solidFill>
                          <a:srgbClr val="C00000"/>
                        </a:solidFill>
                        <a:latin typeface="Cambria Math" panose="02040503050406030204" pitchFamily="18" charset="0"/>
                        <a:ea typeface="+mn-ea"/>
                      </a:rPr>
                      <m:t> (</m:t>
                    </m:r>
                    <m:r>
                      <a:rPr lang="zh-CN" altLang="en-US" i="1">
                        <a:solidFill>
                          <a:srgbClr val="C00000"/>
                        </a:solidFill>
                        <a:latin typeface="Cambria Math" panose="02040503050406030204" pitchFamily="18" charset="0"/>
                        <a:ea typeface="+mn-ea"/>
                      </a:rPr>
                      <m:t>电磁波</m:t>
                    </m:r>
                    <m:r>
                      <a:rPr lang="en-US" altLang="zh-CN" b="0" i="0" smtClean="0">
                        <a:solidFill>
                          <a:srgbClr val="C00000"/>
                        </a:solidFill>
                        <a:latin typeface="Cambria Math" panose="02040503050406030204" pitchFamily="18" charset="0"/>
                        <a:ea typeface="+mn-ea"/>
                      </a:rPr>
                      <m:t>)</m:t>
                    </m:r>
                    <m:r>
                      <a:rPr lang="zh-CN" altLang="en-US" i="1" smtClean="0">
                        <a:solidFill>
                          <a:schemeClr val="tx1"/>
                        </a:solidFill>
                        <a:latin typeface="Cambria Math" panose="02040503050406030204" pitchFamily="18" charset="0"/>
                        <a:ea typeface="+mn-ea"/>
                      </a:rPr>
                      <m:t>；</m:t>
                    </m:r>
                  </m:oMath>
                </a14:m>
                <a:r>
                  <a:rPr lang="en-US" altLang="zh-CN" dirty="0">
                    <a:latin typeface="+mn-ea"/>
                    <a:ea typeface="+mn-ea"/>
                  </a:rPr>
                  <a:t>1917</a:t>
                </a:r>
                <a:r>
                  <a:rPr lang="zh-CN" altLang="en-US" dirty="0">
                    <a:latin typeface="+mn-ea"/>
                    <a:ea typeface="+mn-ea"/>
                  </a:rPr>
                  <a:t>，光子不仅有能量还有动量</a:t>
                </a:r>
                <a14:m>
                  <m:oMath xmlns:m="http://schemas.openxmlformats.org/officeDocument/2006/math">
                    <m:r>
                      <a:rPr lang="en-US" altLang="zh-CN" b="0" i="1" smtClean="0">
                        <a:solidFill>
                          <a:srgbClr val="C00000"/>
                        </a:solidFill>
                        <a:latin typeface="Cambria Math" panose="02040503050406030204" pitchFamily="18" charset="0"/>
                        <a:ea typeface="+mn-ea"/>
                      </a:rPr>
                      <m:t>𝑝</m:t>
                    </m:r>
                    <m:r>
                      <a:rPr lang="en-US" altLang="zh-CN" b="0" i="1" smtClean="0">
                        <a:solidFill>
                          <a:srgbClr val="C00000"/>
                        </a:solidFill>
                        <a:latin typeface="Cambria Math" panose="02040503050406030204" pitchFamily="18" charset="0"/>
                        <a:ea typeface="+mn-ea"/>
                      </a:rPr>
                      <m:t>=</m:t>
                    </m:r>
                    <m:r>
                      <a:rPr lang="en-US" altLang="zh-CN" b="0" i="1" smtClean="0">
                        <a:solidFill>
                          <a:srgbClr val="C00000"/>
                        </a:solidFill>
                        <a:latin typeface="Cambria Math" panose="02040503050406030204" pitchFamily="18" charset="0"/>
                        <a:ea typeface="+mn-ea"/>
                      </a:rPr>
                      <m:t>h</m:t>
                    </m:r>
                    <m:r>
                      <a:rPr lang="en-US" altLang="zh-CN" b="0" i="1" smtClean="0">
                        <a:solidFill>
                          <a:srgbClr val="C00000"/>
                        </a:solidFill>
                        <a:latin typeface="Cambria Math" panose="02040503050406030204" pitchFamily="18" charset="0"/>
                        <a:ea typeface="+mn-ea"/>
                      </a:rPr>
                      <m:t>/</m:t>
                    </m:r>
                    <m:r>
                      <a:rPr lang="en-US" altLang="zh-CN" b="0" i="1" smtClean="0">
                        <a:solidFill>
                          <a:srgbClr val="C00000"/>
                        </a:solidFill>
                        <a:latin typeface="Cambria Math" panose="02040503050406030204" pitchFamily="18" charset="0"/>
                        <a:ea typeface="+mn-ea"/>
                      </a:rPr>
                      <m:t>𝜆</m:t>
                    </m:r>
                  </m:oMath>
                </a14:m>
                <a:r>
                  <a:rPr lang="zh-CN" altLang="en-US" dirty="0">
                    <a:solidFill>
                      <a:srgbClr val="C00000"/>
                    </a:solidFill>
                    <a:latin typeface="+mn-ea"/>
                    <a:ea typeface="+mn-ea"/>
                  </a:rPr>
                  <a:t>（粒子）</a:t>
                </a:r>
                <a:r>
                  <a:rPr lang="zh-CN" altLang="en-US" dirty="0">
                    <a:latin typeface="+mn-ea"/>
                    <a:ea typeface="+mn-ea"/>
                  </a:rPr>
                  <a:t>；</a:t>
                </a:r>
                <a:r>
                  <a:rPr lang="zh-CN" altLang="en-US" dirty="0">
                    <a:solidFill>
                      <a:srgbClr val="0070C0"/>
                    </a:solidFill>
                    <a:latin typeface="+mn-ea"/>
                    <a:ea typeface="+mn-ea"/>
                  </a:rPr>
                  <a:t>光是粒子性和波动性的矛盾统一体。</a:t>
                </a:r>
              </a:p>
            </p:txBody>
          </p:sp>
        </mc:Choice>
        <mc:Fallback xmlns="">
          <p:sp>
            <p:nvSpPr>
              <p:cNvPr id="6" name="文本框 5"/>
              <p:cNvSpPr txBox="1">
                <a:spLocks noRot="1" noChangeAspect="1" noMove="1" noResize="1" noEditPoints="1" noAdjustHandles="1" noChangeArrowheads="1" noChangeShapeType="1" noTextEdit="1"/>
              </p:cNvSpPr>
              <p:nvPr/>
            </p:nvSpPr>
            <p:spPr>
              <a:xfrm>
                <a:off x="179512" y="1528455"/>
                <a:ext cx="5400600" cy="1569660"/>
              </a:xfrm>
              <a:prstGeom prst="rect">
                <a:avLst/>
              </a:prstGeom>
              <a:blipFill rotWithShape="0">
                <a:blip r:embed="rId3"/>
                <a:stretch>
                  <a:fillRect l="-1693" t="-4280" r="-677" b="-8171"/>
                </a:stretch>
              </a:blipFill>
            </p:spPr>
            <p:txBody>
              <a:bodyPr/>
              <a:lstStyle/>
              <a:p>
                <a:r>
                  <a:rPr lang="zh-CN" altLang="en-US">
                    <a:noFill/>
                  </a:rPr>
                  <a:t> </a:t>
                </a:r>
              </a:p>
            </p:txBody>
          </p:sp>
        </mc:Fallback>
      </mc:AlternateContent>
      <p:sp>
        <p:nvSpPr>
          <p:cNvPr id="7" name="Text Box 14"/>
          <p:cNvSpPr txBox="1">
            <a:spLocks noChangeArrowheads="1"/>
          </p:cNvSpPr>
          <p:nvPr/>
        </p:nvSpPr>
        <p:spPr bwMode="auto">
          <a:xfrm>
            <a:off x="395536" y="4555294"/>
            <a:ext cx="7992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50000"/>
              </a:lnSpc>
              <a:spcBef>
                <a:spcPct val="50000"/>
              </a:spcBef>
            </a:pPr>
            <a:r>
              <a:rPr lang="zh-CN" altLang="en-US" dirty="0">
                <a:solidFill>
                  <a:srgbClr val="FF0000"/>
                </a:solidFill>
                <a:latin typeface="+mn-ea"/>
                <a:ea typeface="+mn-ea"/>
              </a:rPr>
              <a:t>光在传播时显示出波动性，而在转移能量时显示出粒子性！</a:t>
            </a:r>
          </a:p>
        </p:txBody>
      </p:sp>
      <p:sp>
        <p:nvSpPr>
          <p:cNvPr id="8" name="Text Box 16"/>
          <p:cNvSpPr txBox="1">
            <a:spLocks noChangeArrowheads="1"/>
          </p:cNvSpPr>
          <p:nvPr/>
        </p:nvSpPr>
        <p:spPr bwMode="auto">
          <a:xfrm>
            <a:off x="395536" y="5283273"/>
            <a:ext cx="77061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FF0000"/>
                </a:solidFill>
                <a:latin typeface="+mn-ea"/>
                <a:ea typeface="+mn-ea"/>
              </a:rPr>
              <a:t>光既有波动性又有粒子性，但在一个特定事例中，只能二选一，两者不会同时</a:t>
            </a:r>
            <a:r>
              <a:rPr lang="zh-CN" altLang="en-US">
                <a:solidFill>
                  <a:srgbClr val="FF0000"/>
                </a:solidFill>
                <a:latin typeface="+mn-ea"/>
                <a:ea typeface="+mn-ea"/>
              </a:rPr>
              <a:t>出现！</a:t>
            </a:r>
            <a:endParaRPr lang="zh-CN" altLang="en-US" dirty="0">
              <a:solidFill>
                <a:srgbClr val="FF0000"/>
              </a:solidFill>
              <a:latin typeface="+mn-ea"/>
              <a:ea typeface="+mn-ea"/>
            </a:endParaRPr>
          </a:p>
        </p:txBody>
      </p:sp>
      <p:sp>
        <p:nvSpPr>
          <p:cNvPr id="9" name="文本框 8"/>
          <p:cNvSpPr txBox="1"/>
          <p:nvPr/>
        </p:nvSpPr>
        <p:spPr>
          <a:xfrm>
            <a:off x="1475656" y="660004"/>
            <a:ext cx="2646878" cy="584775"/>
          </a:xfrm>
          <a:prstGeom prst="rect">
            <a:avLst/>
          </a:prstGeom>
          <a:noFill/>
        </p:spPr>
        <p:txBody>
          <a:bodyPr wrap="none" rtlCol="0">
            <a:spAutoFit/>
          </a:bodyPr>
          <a:lstStyle/>
          <a:p>
            <a:r>
              <a:rPr lang="zh-CN" altLang="en-US" sz="3200" dirty="0">
                <a:solidFill>
                  <a:srgbClr val="C00000"/>
                </a:solidFill>
                <a:latin typeface="+mn-ea"/>
                <a:ea typeface="+mn-ea"/>
              </a:rPr>
              <a:t>粒子还是波？</a:t>
            </a:r>
            <a:endParaRPr lang="en-US" altLang="zh-CN" sz="3200" dirty="0">
              <a:solidFill>
                <a:srgbClr val="C00000"/>
              </a:solidFill>
              <a:latin typeface="+mn-ea"/>
              <a:ea typeface="+mn-ea"/>
            </a:endParaRPr>
          </a:p>
        </p:txBody>
      </p:sp>
      <p:sp>
        <p:nvSpPr>
          <p:cNvPr id="10" name="文本框 9"/>
          <p:cNvSpPr txBox="1"/>
          <p:nvPr/>
        </p:nvSpPr>
        <p:spPr>
          <a:xfrm>
            <a:off x="107504" y="3284984"/>
            <a:ext cx="5544616" cy="1200329"/>
          </a:xfrm>
          <a:prstGeom prst="rect">
            <a:avLst/>
          </a:prstGeom>
          <a:noFill/>
        </p:spPr>
        <p:txBody>
          <a:bodyPr wrap="square" rtlCol="0">
            <a:spAutoFit/>
          </a:bodyPr>
          <a:lstStyle/>
          <a:p>
            <a:r>
              <a:rPr lang="zh-CN" altLang="en-US" dirty="0">
                <a:latin typeface="+mn-ea"/>
                <a:ea typeface="+mn-ea"/>
              </a:rPr>
              <a:t>康普顿散射实验：用晶体谱仪测</a:t>
            </a:r>
            <a:r>
              <a:rPr lang="en-US" altLang="zh-CN" dirty="0">
                <a:latin typeface="+mn-ea"/>
                <a:ea typeface="+mn-ea"/>
              </a:rPr>
              <a:t>X</a:t>
            </a:r>
            <a:r>
              <a:rPr lang="zh-CN" altLang="en-US" dirty="0">
                <a:latin typeface="+mn-ea"/>
                <a:ea typeface="+mn-ea"/>
              </a:rPr>
              <a:t>射线波长，根据</a:t>
            </a:r>
            <a:r>
              <a:rPr lang="zh-CN" altLang="en-US" dirty="0">
                <a:solidFill>
                  <a:srgbClr val="0070C0"/>
                </a:solidFill>
                <a:latin typeface="+mn-ea"/>
                <a:ea typeface="+mn-ea"/>
              </a:rPr>
              <a:t>波动的衍射现象</a:t>
            </a:r>
            <a:r>
              <a:rPr lang="zh-CN" altLang="en-US" dirty="0">
                <a:latin typeface="+mn-ea"/>
                <a:ea typeface="+mn-ea"/>
              </a:rPr>
              <a:t>；散射对波长的影响只能把</a:t>
            </a:r>
            <a:r>
              <a:rPr lang="en-US" altLang="zh-CN" dirty="0">
                <a:latin typeface="+mn-ea"/>
                <a:ea typeface="+mn-ea"/>
              </a:rPr>
              <a:t>X</a:t>
            </a:r>
            <a:r>
              <a:rPr lang="zh-CN" altLang="en-US" dirty="0">
                <a:latin typeface="+mn-ea"/>
                <a:ea typeface="+mn-ea"/>
              </a:rPr>
              <a:t>射线当</a:t>
            </a:r>
            <a:r>
              <a:rPr lang="zh-CN" altLang="en-US" dirty="0">
                <a:solidFill>
                  <a:srgbClr val="0070C0"/>
                </a:solidFill>
                <a:latin typeface="+mn-ea"/>
                <a:ea typeface="+mn-ea"/>
              </a:rPr>
              <a:t>粒子</a:t>
            </a:r>
            <a:r>
              <a:rPr lang="zh-CN" altLang="en-US" dirty="0">
                <a:latin typeface="+mn-ea"/>
                <a:ea typeface="+mn-ea"/>
              </a:rPr>
              <a:t>来解释</a:t>
            </a:r>
          </a:p>
        </p:txBody>
      </p:sp>
    </p:spTree>
    <p:extLst>
      <p:ext uri="{BB962C8B-B14F-4D97-AF65-F5344CB8AC3E}">
        <p14:creationId xmlns:p14="http://schemas.microsoft.com/office/powerpoint/2010/main" val="381639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0664" y="3125222"/>
            <a:ext cx="8094538" cy="3267744"/>
          </a:xfrm>
        </p:spPr>
        <p:txBody>
          <a:bodyPr>
            <a:normAutofit/>
          </a:bodyPr>
          <a:lstStyle/>
          <a:p>
            <a:r>
              <a:rPr lang="en-US" altLang="zh-CN" sz="2400" dirty="0"/>
              <a:t>1925</a:t>
            </a:r>
            <a:r>
              <a:rPr lang="zh-CN" altLang="en-US" sz="2400" dirty="0"/>
              <a:t>年在瑞士，德拜（</a:t>
            </a:r>
            <a:r>
              <a:rPr lang="en-US" altLang="zh-CN" sz="2400" dirty="0"/>
              <a:t>Debye</a:t>
            </a:r>
            <a:r>
              <a:rPr lang="zh-CN" altLang="en-US" sz="2400" dirty="0"/>
              <a:t>）让薛定谔作一个关于德布罗意的学术报告。报告后，德拜做了一个评论（</a:t>
            </a:r>
            <a:r>
              <a:rPr lang="en-US" altLang="zh-CN" sz="2400" dirty="0"/>
              <a:t>comment</a:t>
            </a:r>
            <a:r>
              <a:rPr lang="zh-CN" altLang="en-US" sz="2400" dirty="0"/>
              <a:t>）“有了波，应该有一个波动方程”。</a:t>
            </a:r>
            <a:endParaRPr lang="en-US" altLang="zh-CN" sz="2400" dirty="0"/>
          </a:p>
          <a:p>
            <a:r>
              <a:rPr lang="zh-CN" altLang="en-US" sz="2400" dirty="0"/>
              <a:t>德布罗意关系并没有告诉我们粒子在势场中的波函数，及其含时变化</a:t>
            </a:r>
            <a:endParaRPr lang="en-US" altLang="zh-CN" sz="2400" dirty="0"/>
          </a:p>
          <a:p>
            <a:r>
              <a:rPr lang="zh-CN" altLang="en-US" sz="2400" dirty="0"/>
              <a:t>薛定谔从经典力学出发，用变分法和德布罗意关系得到了一个波动方程，就是著名的薛定谔方程</a:t>
            </a:r>
          </a:p>
        </p:txBody>
      </p:sp>
      <p:sp>
        <p:nvSpPr>
          <p:cNvPr id="2" name="标题 1"/>
          <p:cNvSpPr>
            <a:spLocks noGrp="1"/>
          </p:cNvSpPr>
          <p:nvPr>
            <p:ph type="title"/>
          </p:nvPr>
        </p:nvSpPr>
        <p:spPr>
          <a:xfrm>
            <a:off x="1670965" y="619910"/>
            <a:ext cx="6589199" cy="716658"/>
          </a:xfrm>
        </p:spPr>
        <p:txBody>
          <a:bodyPr>
            <a:normAutofit fontScale="90000"/>
          </a:bodyPr>
          <a:lstStyle/>
          <a:p>
            <a:r>
              <a:rPr lang="en-US" altLang="zh-CN" dirty="0">
                <a:solidFill>
                  <a:srgbClr val="C00000"/>
                </a:solidFill>
              </a:rPr>
              <a:t>§3.4</a:t>
            </a:r>
            <a:r>
              <a:rPr lang="zh-CN" altLang="en-US" dirty="0">
                <a:solidFill>
                  <a:srgbClr val="C00000"/>
                </a:solidFill>
              </a:rPr>
              <a:t> 薛定谔方程</a:t>
            </a:r>
            <a:br>
              <a:rPr lang="zh-CN" altLang="en-US" dirty="0">
                <a:solidFill>
                  <a:srgbClr val="C00000"/>
                </a:solidFill>
              </a:rPr>
            </a:br>
            <a:endParaRPr lang="zh-CN" altLang="en-US" dirty="0">
              <a:solidFill>
                <a:srgbClr val="C00000"/>
              </a:solidFill>
            </a:endParaRPr>
          </a:p>
        </p:txBody>
      </p:sp>
      <p:grpSp>
        <p:nvGrpSpPr>
          <p:cNvPr id="4" name="Group 36"/>
          <p:cNvGrpSpPr>
            <a:grpSpLocks/>
          </p:cNvGrpSpPr>
          <p:nvPr/>
        </p:nvGrpSpPr>
        <p:grpSpPr bwMode="auto">
          <a:xfrm>
            <a:off x="779105" y="2088021"/>
            <a:ext cx="4784725" cy="647700"/>
            <a:chOff x="528" y="1560"/>
            <a:chExt cx="3014" cy="408"/>
          </a:xfrm>
        </p:grpSpPr>
        <p:sp>
          <p:nvSpPr>
            <p:cNvPr id="5" name="Rectangle 33"/>
            <p:cNvSpPr>
              <a:spLocks noChangeArrowheads="1"/>
            </p:cNvSpPr>
            <p:nvPr/>
          </p:nvSpPr>
          <p:spPr bwMode="auto">
            <a:xfrm>
              <a:off x="1118" y="1606"/>
              <a:ext cx="24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en-US" altLang="zh-CN" sz="2000" dirty="0">
                  <a:solidFill>
                    <a:srgbClr val="FF0000"/>
                  </a:solidFill>
                  <a:latin typeface="Times New Roman" panose="02020603050405020304" pitchFamily="18" charset="0"/>
                  <a:ea typeface="宋体" panose="02010600030101010101" pitchFamily="2" charset="-122"/>
                  <a:cs typeface="Arial" panose="020B0604020202020204" pitchFamily="34" charset="0"/>
                </a:rPr>
                <a:t>The Nobel Prize in Physics 1933</a:t>
              </a:r>
            </a:p>
          </p:txBody>
        </p:sp>
        <p:pic>
          <p:nvPicPr>
            <p:cNvPr id="6" name="Picture 35" descr="Med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560"/>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40"/>
          <p:cNvGrpSpPr>
            <a:grpSpLocks/>
          </p:cNvGrpSpPr>
          <p:nvPr/>
        </p:nvGrpSpPr>
        <p:grpSpPr bwMode="auto">
          <a:xfrm>
            <a:off x="6248400" y="229622"/>
            <a:ext cx="2438400" cy="2835275"/>
            <a:chOff x="4032" y="356"/>
            <a:chExt cx="1536" cy="1786"/>
          </a:xfrm>
        </p:grpSpPr>
        <p:pic>
          <p:nvPicPr>
            <p:cNvPr id="8" name="Picture 38" descr="xuedin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 y="356"/>
              <a:ext cx="1008"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9"/>
            <p:cNvSpPr>
              <a:spLocks noChangeArrowheads="1"/>
            </p:cNvSpPr>
            <p:nvPr/>
          </p:nvSpPr>
          <p:spPr bwMode="auto">
            <a:xfrm>
              <a:off x="4032" y="1738"/>
              <a:ext cx="15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algn="ctr" eaLnBrk="1" hangingPunct="1"/>
              <a:r>
                <a:rPr lang="en-US" altLang="zh-CN" sz="1800" dirty="0">
                  <a:solidFill>
                    <a:srgbClr val="000000"/>
                  </a:solidFill>
                </a:rPr>
                <a:t>Erwin Schrodinger</a:t>
              </a:r>
              <a:r>
                <a:rPr lang="en-US" altLang="zh-CN" sz="1800" b="0" dirty="0">
                  <a:solidFill>
                    <a:srgbClr val="000000"/>
                  </a:solidFill>
                </a:rPr>
                <a:t> </a:t>
              </a:r>
              <a:r>
                <a:rPr lang="en-US" altLang="zh-CN" sz="1800" dirty="0">
                  <a:solidFill>
                    <a:srgbClr val="000000"/>
                  </a:solidFill>
                </a:rPr>
                <a:t>(1887</a:t>
              </a:r>
              <a:r>
                <a:rPr lang="zh-CN" altLang="en-US" sz="1800" dirty="0">
                  <a:solidFill>
                    <a:srgbClr val="000000"/>
                  </a:solidFill>
                </a:rPr>
                <a:t>～</a:t>
              </a:r>
              <a:r>
                <a:rPr lang="en-US" altLang="zh-CN" sz="1800" dirty="0">
                  <a:solidFill>
                    <a:srgbClr val="000000"/>
                  </a:solidFill>
                </a:rPr>
                <a:t>1961) </a:t>
              </a:r>
            </a:p>
          </p:txBody>
        </p:sp>
      </p:grpSp>
      <p:sp>
        <p:nvSpPr>
          <p:cNvPr id="10" name="Text Box 41"/>
          <p:cNvSpPr txBox="1">
            <a:spLocks noChangeArrowheads="1"/>
          </p:cNvSpPr>
          <p:nvPr/>
        </p:nvSpPr>
        <p:spPr bwMode="auto">
          <a:xfrm>
            <a:off x="779105" y="1448556"/>
            <a:ext cx="474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dirty="0">
                <a:solidFill>
                  <a:srgbClr val="000000"/>
                </a:solidFill>
              </a:rPr>
              <a:t>创立了量子力学的波动力学形式</a:t>
            </a:r>
          </a:p>
        </p:txBody>
      </p:sp>
    </p:spTree>
    <p:extLst>
      <p:ext uri="{BB962C8B-B14F-4D97-AF65-F5344CB8AC3E}">
        <p14:creationId xmlns:p14="http://schemas.microsoft.com/office/powerpoint/2010/main" val="42522802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75058" y="1068719"/>
                <a:ext cx="8445413" cy="4608512"/>
              </a:xfrm>
            </p:spPr>
            <p:txBody>
              <a:bodyPr>
                <a:normAutofit/>
              </a:bodyPr>
              <a:lstStyle/>
              <a:p>
                <a:r>
                  <a:rPr lang="zh-CN" altLang="en-US" sz="2400" dirty="0"/>
                  <a:t>考虑粒子做一维运动的能量</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en-US" altLang="zh-CN" sz="2400" dirty="0"/>
              </a:p>
              <a:p>
                <a:r>
                  <a:rPr lang="zh-CN" altLang="en-US" sz="2400" dirty="0"/>
                  <a:t>利用德布罗意关系</a:t>
                </a:r>
                <a14:m>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h</m:t>
                        </m:r>
                      </m:num>
                      <m:den>
                        <m:r>
                          <a:rPr lang="en-US" altLang="zh-CN" sz="2400" b="0" i="1" smtClean="0">
                            <a:latin typeface="Cambria Math" panose="02040503050406030204" pitchFamily="18" charset="0"/>
                          </a:rPr>
                          <m:t>𝜆</m:t>
                        </m:r>
                      </m:den>
                    </m:f>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oMath>
                </a14:m>
                <a:r>
                  <a:rPr lang="zh-CN" altLang="en-US" sz="2400" dirty="0"/>
                  <a:t> 上式可写为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ℏ</m:t>
                              </m:r>
                            </m:e>
                            <m:sup>
                              <m:r>
                                <a:rPr lang="en-US" altLang="zh-CN" sz="2400" b="0" i="1" smtClean="0">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𝑘</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m:oMathPara>
                </a14:m>
                <a:endParaRPr lang="en-US" altLang="zh-CN" sz="2400" dirty="0"/>
              </a:p>
              <a:p>
                <a:r>
                  <a:rPr lang="zh-CN" altLang="en-US" sz="2400" dirty="0"/>
                  <a:t>对于自由粒子，按照上节我们引入了波函数形式（平面波）</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𝜓</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𝜓</m:t>
                          </m:r>
                        </m:e>
                        <m:sub>
                          <m:r>
                            <a:rPr lang="en-US" altLang="zh-CN" sz="2400" i="1">
                              <a:latin typeface="Cambria Math" panose="02040503050406030204" pitchFamily="18" charset="0"/>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𝑖</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𝑘𝑥</m:t>
                              </m:r>
                              <m:r>
                                <a:rPr lang="en-US" altLang="zh-CN" sz="2400" i="1">
                                  <a:latin typeface="Cambria Math" panose="02040503050406030204" pitchFamily="18" charset="0"/>
                                </a:rPr>
                                <m:t>−</m:t>
                              </m:r>
                              <m:r>
                                <a:rPr lang="en-US" altLang="zh-CN" sz="2400" i="1">
                                  <a:latin typeface="Cambria Math" panose="02040503050406030204" pitchFamily="18" charset="0"/>
                                </a:rPr>
                                <m:t>𝜔</m:t>
                              </m:r>
                              <m:r>
                                <a:rPr lang="en-US" altLang="zh-CN" sz="2400" i="1">
                                  <a:latin typeface="Cambria Math" panose="02040503050406030204" pitchFamily="18" charset="0"/>
                                </a:rPr>
                                <m:t>𝑡</m:t>
                              </m:r>
                            </m:e>
                          </m:d>
                        </m:sup>
                      </m:sSup>
                    </m:oMath>
                  </m:oMathPara>
                </a14:m>
                <a:endParaRPr lang="en-US" altLang="zh-CN" sz="2400" dirty="0"/>
              </a:p>
              <a:p>
                <a:r>
                  <a:rPr lang="zh-CN" altLang="en-US" sz="2400" dirty="0"/>
                  <a:t>显然对于平面波，我们有</a:t>
                </a:r>
                <a:endParaRPr lang="en-US" altLang="zh-CN" sz="2400" dirty="0"/>
              </a:p>
              <a:p>
                <a:pPr marL="0" indent="0">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75058" y="1068719"/>
                <a:ext cx="8445413" cy="4608512"/>
              </a:xfrm>
              <a:blipFill rotWithShape="0">
                <a:blip r:embed="rId2"/>
                <a:stretch>
                  <a:fillRect t="-1984" r="-361"/>
                </a:stretch>
              </a:blipFill>
            </p:spPr>
            <p:txBody>
              <a:bodyPr/>
              <a:lstStyle/>
              <a:p>
                <a:r>
                  <a:rPr lang="zh-CN" altLang="en-US">
                    <a:noFill/>
                  </a:rPr>
                  <a:t> </a:t>
                </a:r>
              </a:p>
            </p:txBody>
          </p:sp>
        </mc:Fallback>
      </mc:AlternateContent>
      <p:sp>
        <p:nvSpPr>
          <p:cNvPr id="2" name="标题 1"/>
          <p:cNvSpPr>
            <a:spLocks noGrp="1"/>
          </p:cNvSpPr>
          <p:nvPr>
            <p:ph type="title"/>
          </p:nvPr>
        </p:nvSpPr>
        <p:spPr>
          <a:xfrm>
            <a:off x="517915" y="260648"/>
            <a:ext cx="6589199" cy="788666"/>
          </a:xfrm>
        </p:spPr>
        <p:txBody>
          <a:bodyPr>
            <a:normAutofit/>
          </a:bodyPr>
          <a:lstStyle/>
          <a:p>
            <a:r>
              <a:rPr lang="zh-CN" altLang="en-US" sz="2800" dirty="0"/>
              <a:t>薛定谔</a:t>
            </a:r>
            <a:r>
              <a:rPr lang="en-US" altLang="zh-CN" sz="2800" dirty="0"/>
              <a:t>(Schrödinger)</a:t>
            </a:r>
            <a:r>
              <a:rPr lang="zh-CN" altLang="en-US" sz="2800" dirty="0"/>
              <a:t>方程的建立</a:t>
            </a:r>
          </a:p>
        </p:txBody>
      </p:sp>
      <p:pic>
        <p:nvPicPr>
          <p:cNvPr id="4" name="图片 3"/>
          <p:cNvPicPr>
            <a:picLocks noChangeAspect="1"/>
          </p:cNvPicPr>
          <p:nvPr/>
        </p:nvPicPr>
        <p:blipFill>
          <a:blip r:embed="rId3" cstate="print">
            <a:clrChange>
              <a:clrFrom>
                <a:srgbClr val="FEFEFE"/>
              </a:clrFrom>
              <a:clrTo>
                <a:srgbClr val="FEFEFE">
                  <a:alpha val="0"/>
                </a:srgbClr>
              </a:clrTo>
            </a:clrChange>
          </a:blip>
          <a:stretch>
            <a:fillRect/>
          </a:stretch>
        </p:blipFill>
        <p:spPr>
          <a:xfrm>
            <a:off x="4067944" y="4293096"/>
            <a:ext cx="2407319" cy="2212131"/>
          </a:xfrm>
          <a:prstGeom prst="rect">
            <a:avLst/>
          </a:prstGeom>
        </p:spPr>
      </p:pic>
    </p:spTree>
    <p:extLst>
      <p:ext uri="{BB962C8B-B14F-4D97-AF65-F5344CB8AC3E}">
        <p14:creationId xmlns:p14="http://schemas.microsoft.com/office/powerpoint/2010/main" val="68172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475656" y="548680"/>
            <a:ext cx="46346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考虑到</a:t>
            </a:r>
            <a:r>
              <a:rPr lang="en-US" altLang="zh-CN" dirty="0">
                <a:latin typeface="+mn-ea"/>
                <a:ea typeface="+mn-ea"/>
              </a:rPr>
              <a:t>V(x) = 0, </a:t>
            </a:r>
            <a:r>
              <a:rPr lang="zh-CN" altLang="en-US" dirty="0">
                <a:latin typeface="+mn-ea"/>
                <a:ea typeface="+mn-ea"/>
              </a:rPr>
              <a:t>我们可以得到</a:t>
            </a:r>
            <a:endParaRPr lang="en-US" altLang="zh-CN" dirty="0">
              <a:latin typeface="+mn-ea"/>
              <a:ea typeface="+mn-ea"/>
            </a:endParaRPr>
          </a:p>
        </p:txBody>
      </p:sp>
      <p:pic>
        <p:nvPicPr>
          <p:cNvPr id="15363" name="Picture 3" descr="E:\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067112"/>
            <a:ext cx="4499376" cy="82511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0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486" y="2340667"/>
            <a:ext cx="4610472" cy="910754"/>
          </a:xfrm>
          <a:prstGeom prst="rect">
            <a:avLst/>
          </a:prstGeom>
          <a:noFill/>
          <a:extLst>
            <a:ext uri="{909E8E84-426E-40DD-AFC4-6F175D3DCCD1}">
              <a14:hiddenFill xmlns:a14="http://schemas.microsoft.com/office/drawing/2010/main">
                <a:solidFill>
                  <a:srgbClr val="FFFFFF"/>
                </a:solidFill>
              </a14:hiddenFill>
            </a:ext>
          </a:extLst>
        </p:spPr>
      </p:pic>
      <p:sp>
        <p:nvSpPr>
          <p:cNvPr id="15365" name="Text Box 5"/>
          <p:cNvSpPr txBox="1">
            <a:spLocks noChangeArrowheads="1"/>
          </p:cNvSpPr>
          <p:nvPr/>
        </p:nvSpPr>
        <p:spPr bwMode="auto">
          <a:xfrm>
            <a:off x="708785" y="2060714"/>
            <a:ext cx="8077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或者</a:t>
            </a:r>
            <a:endParaRPr lang="en-US" altLang="zh-CN" dirty="0">
              <a:latin typeface="+mn-ea"/>
              <a:ea typeface="+mn-ea"/>
            </a:endParaRPr>
          </a:p>
        </p:txBody>
      </p:sp>
      <p:sp>
        <p:nvSpPr>
          <p:cNvPr id="6" name="Text Box 2"/>
          <p:cNvSpPr txBox="1">
            <a:spLocks noChangeArrowheads="1"/>
          </p:cNvSpPr>
          <p:nvPr/>
        </p:nvSpPr>
        <p:spPr bwMode="auto">
          <a:xfrm>
            <a:off x="113505" y="3348779"/>
            <a:ext cx="8855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当</a:t>
            </a:r>
            <a:r>
              <a:rPr lang="en-US" altLang="zh-CN" dirty="0">
                <a:latin typeface="+mn-ea"/>
                <a:ea typeface="+mn-ea"/>
              </a:rPr>
              <a:t> V(x) = V</a:t>
            </a:r>
            <a:r>
              <a:rPr lang="en-US" altLang="zh-CN" baseline="-25000" dirty="0">
                <a:latin typeface="+mn-ea"/>
                <a:ea typeface="+mn-ea"/>
              </a:rPr>
              <a:t>0</a:t>
            </a:r>
            <a:r>
              <a:rPr lang="en-US" altLang="zh-CN" dirty="0">
                <a:latin typeface="+mn-ea"/>
                <a:ea typeface="+mn-ea"/>
              </a:rPr>
              <a:t>  (</a:t>
            </a:r>
            <a:r>
              <a:rPr lang="zh-CN" altLang="en-US" dirty="0">
                <a:latin typeface="+mn-ea"/>
                <a:ea typeface="+mn-ea"/>
              </a:rPr>
              <a:t>仍然没有作用力</a:t>
            </a:r>
            <a:r>
              <a:rPr lang="en-US" altLang="zh-CN" dirty="0">
                <a:latin typeface="+mn-ea"/>
                <a:ea typeface="+mn-ea"/>
              </a:rPr>
              <a:t>) </a:t>
            </a:r>
            <a:r>
              <a:rPr lang="zh-CN" altLang="en-US" dirty="0">
                <a:latin typeface="+mn-ea"/>
                <a:ea typeface="+mn-ea"/>
              </a:rPr>
              <a:t>平面波可以作为下面方程的解</a:t>
            </a:r>
            <a:endParaRPr lang="en-US" altLang="zh-CN" dirty="0">
              <a:latin typeface="+mn-ea"/>
              <a:ea typeface="+mn-ea"/>
            </a:endParaRPr>
          </a:p>
        </p:txBody>
      </p:sp>
      <p:pic>
        <p:nvPicPr>
          <p:cNvPr id="7" name="Picture 3" descr="E:\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472" y="3882712"/>
            <a:ext cx="3865436" cy="1004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rrowheads="1"/>
          </p:cNvSpPr>
          <p:nvPr/>
        </p:nvSpPr>
        <p:spPr bwMode="auto">
          <a:xfrm>
            <a:off x="193047" y="5094222"/>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mn-ea"/>
                <a:ea typeface="+mn-ea"/>
              </a:rPr>
              <a:t>并且与下式相一致</a:t>
            </a:r>
            <a:endParaRPr lang="en-US" altLang="zh-CN" dirty="0">
              <a:latin typeface="+mn-ea"/>
              <a:ea typeface="+mn-ea"/>
            </a:endParaRPr>
          </a:p>
        </p:txBody>
      </p:sp>
      <p:pic>
        <p:nvPicPr>
          <p:cNvPr id="9" name="Picture 5" descr="E:\01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925" y="5338505"/>
            <a:ext cx="2460193" cy="893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5" grpId="0"/>
      <p:bldP spid="6"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589321" y="769175"/>
            <a:ext cx="2592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t>推广到</a:t>
            </a:r>
            <a:r>
              <a:rPr lang="en-US" altLang="zh-CN" dirty="0"/>
              <a:t>V(x)  </a:t>
            </a:r>
          </a:p>
        </p:txBody>
      </p:sp>
      <p:pic>
        <p:nvPicPr>
          <p:cNvPr id="17411" name="Picture 3" descr="E:\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813" y="426751"/>
            <a:ext cx="4052188" cy="13507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26" descr="E:\0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923" y="2021632"/>
            <a:ext cx="2522984" cy="965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27" descr="E:\0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6850" y="3051586"/>
            <a:ext cx="3014836" cy="104859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28"/>
          <p:cNvSpPr txBox="1">
            <a:spLocks noChangeArrowheads="1"/>
          </p:cNvSpPr>
          <p:nvPr/>
        </p:nvSpPr>
        <p:spPr bwMode="auto">
          <a:xfrm>
            <a:off x="494514" y="3380711"/>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利用德布罗意关系</a:t>
            </a:r>
            <a:endParaRPr lang="en-US" altLang="zh-CN" dirty="0"/>
          </a:p>
        </p:txBody>
      </p:sp>
      <p:sp>
        <p:nvSpPr>
          <p:cNvPr id="8" name="Text Box 1029"/>
          <p:cNvSpPr txBox="1">
            <a:spLocks noChangeArrowheads="1"/>
          </p:cNvSpPr>
          <p:nvPr/>
        </p:nvSpPr>
        <p:spPr bwMode="auto">
          <a:xfrm>
            <a:off x="469693" y="2273369"/>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t>一维运动</a:t>
            </a:r>
            <a:endParaRPr lang="en-US" altLang="zh-CN" dirty="0"/>
          </a:p>
        </p:txBody>
      </p:sp>
      <mc:AlternateContent xmlns:mc="http://schemas.openxmlformats.org/markup-compatibility/2006" xmlns:a14="http://schemas.microsoft.com/office/drawing/2010/main">
        <mc:Choice Requires="a14">
          <p:sp>
            <p:nvSpPr>
              <p:cNvPr id="9" name="Text Box 2"/>
              <p:cNvSpPr txBox="1">
                <a:spLocks noChangeArrowheads="1"/>
              </p:cNvSpPr>
              <p:nvPr/>
            </p:nvSpPr>
            <p:spPr bwMode="auto">
              <a:xfrm>
                <a:off x="179512" y="4023372"/>
                <a:ext cx="8604448" cy="10377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zh-CN" altLang="en-US" dirty="0"/>
                  <a:t>与经典式子对比</a:t>
                </a:r>
                <a14:m>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𝑝</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r>
                          <a:rPr lang="en-US" altLang="zh-CN" i="1">
                            <a:latin typeface="Cambria Math" panose="02040503050406030204" pitchFamily="18" charset="0"/>
                          </a:rPr>
                          <m:t>𝑚</m:t>
                        </m:r>
                      </m:den>
                    </m:f>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，利用德布罗意关系</a:t>
                </a:r>
                <a14:m>
                  <m:oMath xmlns:m="http://schemas.openxmlformats.org/officeDocument/2006/math">
                    <m:r>
                      <a:rPr lang="en-US" altLang="zh-CN" i="1">
                        <a:latin typeface="Cambria Math" panose="02040503050406030204" pitchFamily="18" charset="0"/>
                      </a:rPr>
                      <m:t>ℏ</m:t>
                    </m:r>
                    <m:r>
                      <a:rPr lang="en-US" altLang="zh-CN" i="1">
                        <a:latin typeface="Cambria Math" panose="02040503050406030204" pitchFamily="18" charset="0"/>
                      </a:rPr>
                      <m:t>𝜔</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ℏ</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𝑘</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r>
                          <a:rPr lang="en-US" altLang="zh-CN" i="1">
                            <a:latin typeface="Cambria Math" panose="02040503050406030204" pitchFamily="18" charset="0"/>
                          </a:rPr>
                          <m:t>𝑚</m:t>
                        </m:r>
                      </m:den>
                    </m:f>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，我们只需做变换</a:t>
                </a:r>
                <a:endParaRPr lang="en-US" altLang="zh-CN" dirty="0"/>
              </a:p>
            </p:txBody>
          </p:sp>
        </mc:Choice>
        <mc:Fallback xmlns="">
          <p:sp>
            <p:nvSpPr>
              <p:cNvPr id="9" name="Text Box 2"/>
              <p:cNvSpPr txBox="1">
                <a:spLocks noRot="1" noChangeAspect="1" noMove="1" noResize="1" noEditPoints="1" noAdjustHandles="1" noChangeArrowheads="1" noChangeShapeType="1" noTextEdit="1"/>
              </p:cNvSpPr>
              <p:nvPr/>
            </p:nvSpPr>
            <p:spPr bwMode="auto">
              <a:xfrm>
                <a:off x="179512" y="4023372"/>
                <a:ext cx="8604448" cy="1037720"/>
              </a:xfrm>
              <a:prstGeom prst="rect">
                <a:avLst/>
              </a:prstGeom>
              <a:blipFill rotWithShape="0">
                <a:blip r:embed="rId5"/>
                <a:stretch>
                  <a:fillRect l="-1062" b="-11176"/>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 name="Picture 3" descr="E:\01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7813" y="5023012"/>
            <a:ext cx="3157857" cy="12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012130"/>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7" grpId="0"/>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026"/>
          <p:cNvSpPr txBox="1">
            <a:spLocks noChangeArrowheads="1"/>
          </p:cNvSpPr>
          <p:nvPr/>
        </p:nvSpPr>
        <p:spPr bwMode="auto">
          <a:xfrm>
            <a:off x="1472638" y="877895"/>
            <a:ext cx="27131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推广到</a:t>
            </a:r>
            <a:r>
              <a:rPr lang="en-US" altLang="zh-CN" dirty="0">
                <a:latin typeface="+mn-ea"/>
                <a:ea typeface="+mn-ea"/>
              </a:rPr>
              <a:t>V(x)  </a:t>
            </a:r>
          </a:p>
        </p:txBody>
      </p:sp>
      <p:pic>
        <p:nvPicPr>
          <p:cNvPr id="113667" name="Picture 1027" descr="E:\012.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37654" y="623865"/>
            <a:ext cx="3244758" cy="1081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p:cNvSpPr txBox="1">
            <a:spLocks noChangeArrowheads="1"/>
          </p:cNvSpPr>
          <p:nvPr/>
        </p:nvSpPr>
        <p:spPr bwMode="auto">
          <a:xfrm>
            <a:off x="259617" y="2225862"/>
            <a:ext cx="28451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推广到三维</a:t>
            </a:r>
            <a:endParaRPr lang="en-US" altLang="zh-CN" dirty="0">
              <a:latin typeface="+mn-ea"/>
              <a:ea typeface="+mn-ea"/>
            </a:endParaRPr>
          </a:p>
        </p:txBody>
      </p:sp>
      <p:pic>
        <p:nvPicPr>
          <p:cNvPr id="6" name="Picture 3" descr="E:\0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636" y="1872821"/>
            <a:ext cx="4389300" cy="1037471"/>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5116839" y="310276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mn-ea"/>
                <a:ea typeface="+mn-ea"/>
              </a:rPr>
              <a:t>其中</a:t>
            </a:r>
            <a:endParaRPr lang="en-US" altLang="zh-CN" dirty="0">
              <a:latin typeface="+mn-ea"/>
              <a:ea typeface="+mn-ea"/>
            </a:endParaRPr>
          </a:p>
        </p:txBody>
      </p:sp>
      <p:pic>
        <p:nvPicPr>
          <p:cNvPr id="9" name="Picture 6" descr="E:\0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871749"/>
            <a:ext cx="2655451" cy="8851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
          <p:cNvSpPr txBox="1">
            <a:spLocks noChangeArrowheads="1"/>
          </p:cNvSpPr>
          <p:nvPr/>
        </p:nvSpPr>
        <p:spPr bwMode="auto">
          <a:xfrm>
            <a:off x="335454" y="5532036"/>
            <a:ext cx="36743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对自由粒子</a:t>
            </a:r>
            <a:r>
              <a:rPr lang="en-US" altLang="zh-CN" dirty="0">
                <a:latin typeface="+mn-ea"/>
                <a:ea typeface="+mn-ea"/>
              </a:rPr>
              <a:t>, V(r) = 0</a:t>
            </a:r>
          </a:p>
        </p:txBody>
      </p:sp>
      <p:pic>
        <p:nvPicPr>
          <p:cNvPr id="11" name="Picture 3" descr="E:\01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5266412"/>
            <a:ext cx="3069001" cy="99291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9617" y="3834135"/>
            <a:ext cx="8884383" cy="1200329"/>
          </a:xfrm>
          <a:prstGeom prst="rect">
            <a:avLst/>
          </a:prstGeom>
        </p:spPr>
        <p:txBody>
          <a:bodyPr wrap="square">
            <a:spAutoFit/>
          </a:bodyPr>
          <a:lstStyle/>
          <a:p>
            <a:r>
              <a:rPr lang="zh-CN" altLang="en-US" dirty="0">
                <a:latin typeface="+mn-ea"/>
                <a:ea typeface="+mn-ea"/>
              </a:rPr>
              <a:t>这就是著名的薛定谔方程的一般表示式</a:t>
            </a:r>
            <a:r>
              <a:rPr lang="en-US" altLang="zh-CN" dirty="0">
                <a:latin typeface="+mn-ea"/>
                <a:ea typeface="+mn-ea"/>
              </a:rPr>
              <a:t>.</a:t>
            </a:r>
            <a:r>
              <a:rPr lang="zh-CN" altLang="en-US" dirty="0">
                <a:latin typeface="+mn-ea"/>
                <a:ea typeface="+mn-ea"/>
              </a:rPr>
              <a:t> 它是量子力学的基本方程，但只能看作是一个假设</a:t>
            </a:r>
            <a:r>
              <a:rPr lang="en-US" altLang="zh-CN" dirty="0">
                <a:latin typeface="+mn-ea"/>
                <a:ea typeface="+mn-ea"/>
              </a:rPr>
              <a:t>.</a:t>
            </a:r>
            <a:r>
              <a:rPr lang="zh-CN" altLang="en-US" dirty="0">
                <a:latin typeface="+mn-ea"/>
                <a:ea typeface="+mn-ea"/>
              </a:rPr>
              <a:t>事实上，我们可以把式它与波函数的存在一起当作是量子力学的基本假设</a:t>
            </a:r>
            <a:r>
              <a:rPr lang="en-US" altLang="zh-CN" dirty="0">
                <a:latin typeface="+mn-ea"/>
                <a:ea typeface="+mn-ea"/>
              </a:rPr>
              <a:t>.</a:t>
            </a:r>
            <a:endParaRPr lang="zh-CN" altLang="en-US" dirty="0">
              <a:latin typeface="+mn-ea"/>
              <a:ea typeface="+mn-ea"/>
            </a:endParaRPr>
          </a:p>
        </p:txBody>
      </p:sp>
    </p:spTree>
    <p:extLst>
      <p:ext uri="{BB962C8B-B14F-4D97-AF65-F5344CB8AC3E}">
        <p14:creationId xmlns:p14="http://schemas.microsoft.com/office/powerpoint/2010/main" val="15690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5" grpId="0"/>
      <p:bldP spid="8" grpId="0"/>
      <p:bldP spid="10"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39080" y="580737"/>
            <a:ext cx="47929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与薛定谔方程相应的经典能量为</a:t>
            </a:r>
            <a:endParaRPr lang="en-US" altLang="zh-CN" dirty="0">
              <a:latin typeface="+mn-ea"/>
              <a:ea typeface="+mn-ea"/>
            </a:endParaRPr>
          </a:p>
        </p:txBody>
      </p:sp>
      <p:pic>
        <p:nvPicPr>
          <p:cNvPr id="21507" name="Picture 3" descr="E:\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82502"/>
            <a:ext cx="2344688" cy="98625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E:\0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848" y="1988840"/>
            <a:ext cx="4409628" cy="984957"/>
          </a:xfrm>
          <a:prstGeom prst="rect">
            <a:avLst/>
          </a:prstGeom>
          <a:noFill/>
          <a:extLst>
            <a:ext uri="{909E8E84-426E-40DD-AFC4-6F175D3DCCD1}">
              <a14:hiddenFill xmlns:a14="http://schemas.microsoft.com/office/drawing/2010/main">
                <a:solidFill>
                  <a:srgbClr val="FFFFFF"/>
                </a:solidFill>
              </a14:hiddenFill>
            </a:ext>
          </a:extLst>
        </p:spPr>
      </p:pic>
      <p:sp>
        <p:nvSpPr>
          <p:cNvPr id="21510" name="Text Box 6"/>
          <p:cNvSpPr txBox="1">
            <a:spLocks noChangeArrowheads="1"/>
          </p:cNvSpPr>
          <p:nvPr/>
        </p:nvSpPr>
        <p:spPr bwMode="auto">
          <a:xfrm>
            <a:off x="43240" y="1434160"/>
            <a:ext cx="88204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latin typeface="+mn-ea"/>
                <a:ea typeface="+mn-ea"/>
              </a:rPr>
              <a:t>它与薛定谔方程之间只差一个变换，然后作用在波函数上即可</a:t>
            </a:r>
            <a:endParaRPr lang="en-US" altLang="zh-CN" dirty="0">
              <a:latin typeface="+mn-ea"/>
              <a:ea typeface="+mn-ea"/>
            </a:endParaRPr>
          </a:p>
        </p:txBody>
      </p:sp>
      <p:sp>
        <p:nvSpPr>
          <p:cNvPr id="9" name="Rectangle 44"/>
          <p:cNvSpPr>
            <a:spLocks noChangeArrowheads="1"/>
          </p:cNvSpPr>
          <p:nvPr/>
        </p:nvSpPr>
        <p:spPr bwMode="auto">
          <a:xfrm>
            <a:off x="235693" y="2904758"/>
            <a:ext cx="843556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lnSpc>
                <a:spcPct val="120000"/>
              </a:lnSpc>
            </a:pPr>
            <a:r>
              <a:rPr lang="en-US" altLang="zh-CN" b="0" dirty="0">
                <a:solidFill>
                  <a:srgbClr val="000000"/>
                </a:solidFill>
                <a:latin typeface="+mn-ea"/>
                <a:ea typeface="+mn-ea"/>
              </a:rPr>
              <a:t> </a:t>
            </a:r>
            <a:r>
              <a:rPr lang="zh-CN" altLang="en-US" b="0" dirty="0">
                <a:solidFill>
                  <a:srgbClr val="000000"/>
                </a:solidFill>
                <a:latin typeface="+mn-ea"/>
                <a:ea typeface="+mn-ea"/>
              </a:rPr>
              <a:t>薛定谔波动方程揭示了</a:t>
            </a:r>
            <a:r>
              <a:rPr lang="zh-CN" altLang="en-US" b="0" dirty="0">
                <a:solidFill>
                  <a:srgbClr val="0000FF"/>
                </a:solidFill>
                <a:latin typeface="+mn-ea"/>
                <a:ea typeface="+mn-ea"/>
              </a:rPr>
              <a:t>微观世界中物质运动的基本规律，提供了系统地、定量地处理微观粒子运动的理论</a:t>
            </a:r>
            <a:r>
              <a:rPr lang="zh-CN" altLang="en-US" b="0" dirty="0">
                <a:solidFill>
                  <a:srgbClr val="000000"/>
                </a:solidFill>
                <a:latin typeface="+mn-ea"/>
                <a:ea typeface="+mn-ea"/>
              </a:rPr>
              <a:t>。 </a:t>
            </a:r>
          </a:p>
        </p:txBody>
      </p:sp>
      <p:sp>
        <p:nvSpPr>
          <p:cNvPr id="11" name="Rectangle 50"/>
          <p:cNvSpPr>
            <a:spLocks noChangeArrowheads="1"/>
          </p:cNvSpPr>
          <p:nvPr/>
        </p:nvSpPr>
        <p:spPr bwMode="auto">
          <a:xfrm>
            <a:off x="33190" y="5259010"/>
            <a:ext cx="87631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lang="zh-CN" altLang="en-US" b="0" dirty="0">
                <a:solidFill>
                  <a:srgbClr val="000000"/>
                </a:solidFill>
                <a:latin typeface="+mn-ea"/>
                <a:ea typeface="+mn-ea"/>
              </a:rPr>
              <a:t>薛定谔方程本身是一种类型的波动方程，薛定谔所创建的力学曾被称为波动力学，这反映了</a:t>
            </a:r>
            <a:r>
              <a:rPr lang="zh-CN" altLang="en-US" b="0" dirty="0">
                <a:solidFill>
                  <a:srgbClr val="FF0000"/>
                </a:solidFill>
                <a:latin typeface="+mn-ea"/>
                <a:ea typeface="+mn-ea"/>
              </a:rPr>
              <a:t>粒子波动性</a:t>
            </a:r>
            <a:r>
              <a:rPr lang="zh-CN" altLang="en-US" b="0" dirty="0">
                <a:solidFill>
                  <a:srgbClr val="000000"/>
                </a:solidFill>
                <a:latin typeface="+mn-ea"/>
                <a:ea typeface="+mn-ea"/>
              </a:rPr>
              <a:t>的一面。</a:t>
            </a:r>
            <a:r>
              <a:rPr lang="zh-CN" altLang="en-US" b="0" dirty="0">
                <a:latin typeface="+mn-ea"/>
                <a:ea typeface="+mn-ea"/>
              </a:rPr>
              <a:t> </a:t>
            </a:r>
          </a:p>
        </p:txBody>
      </p:sp>
      <mc:AlternateContent xmlns:mc="http://schemas.openxmlformats.org/markup-compatibility/2006" xmlns:a14="http://schemas.microsoft.com/office/drawing/2010/main">
        <mc:Choice Requires="a14">
          <p:sp>
            <p:nvSpPr>
              <p:cNvPr id="13" name="Rectangle 53"/>
              <p:cNvSpPr>
                <a:spLocks noChangeArrowheads="1"/>
              </p:cNvSpPr>
              <p:nvPr/>
            </p:nvSpPr>
            <p:spPr bwMode="auto">
              <a:xfrm>
                <a:off x="213859" y="3966680"/>
                <a:ext cx="8964488" cy="12005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r>
                  <a:rPr kumimoji="1" lang="zh-CN" altLang="en-US" b="0" dirty="0">
                    <a:solidFill>
                      <a:srgbClr val="000000"/>
                    </a:solidFill>
                    <a:latin typeface="+mn-ea"/>
                    <a:ea typeface="+mn-ea"/>
                  </a:rPr>
                  <a:t>薛定谔方程中有虚数单位</a:t>
                </a:r>
                <a14:m>
                  <m:oMath xmlns:m="http://schemas.openxmlformats.org/officeDocument/2006/math">
                    <m:r>
                      <a:rPr kumimoji="1" lang="en-US" altLang="zh-CN" b="0" i="1" dirty="0" smtClean="0">
                        <a:solidFill>
                          <a:srgbClr val="FF0000"/>
                        </a:solidFill>
                        <a:latin typeface="Cambria Math" panose="02040503050406030204" pitchFamily="18" charset="0"/>
                        <a:ea typeface="+mn-ea"/>
                      </a:rPr>
                      <m:t>𝑖</m:t>
                    </m:r>
                  </m:oMath>
                </a14:m>
                <a:r>
                  <a:rPr kumimoji="1" lang="zh-CN" altLang="en-US" b="0" dirty="0">
                    <a:solidFill>
                      <a:srgbClr val="000000"/>
                    </a:solidFill>
                    <a:latin typeface="+mn-ea"/>
                    <a:ea typeface="+mn-ea"/>
                  </a:rPr>
                  <a:t>，所以</a:t>
                </a:r>
                <a14:m>
                  <m:oMath xmlns:m="http://schemas.openxmlformats.org/officeDocument/2006/math">
                    <m:r>
                      <a:rPr kumimoji="1" lang="en-US" altLang="zh-CN" b="0" i="1" smtClean="0">
                        <a:solidFill>
                          <a:srgbClr val="000000"/>
                        </a:solidFill>
                        <a:latin typeface="Cambria Math" panose="02040503050406030204" pitchFamily="18" charset="0"/>
                        <a:ea typeface="+mn-ea"/>
                      </a:rPr>
                      <m:t>𝜓</m:t>
                    </m:r>
                  </m:oMath>
                </a14:m>
                <a:r>
                  <a:rPr kumimoji="1" lang="zh-CN" altLang="en-US" b="0" dirty="0">
                    <a:solidFill>
                      <a:srgbClr val="000000"/>
                    </a:solidFill>
                    <a:latin typeface="+mn-ea"/>
                    <a:ea typeface="+mn-ea"/>
                  </a:rPr>
                  <a:t>一般是复数形式。表示几率波，</a:t>
                </a:r>
                <a14:m>
                  <m:oMath xmlns:m="http://schemas.openxmlformats.org/officeDocument/2006/math">
                    <m:sSup>
                      <m:sSupPr>
                        <m:ctrlPr>
                          <a:rPr kumimoji="1" lang="en-US" altLang="zh-CN" b="0" i="1" dirty="0" smtClean="0">
                            <a:solidFill>
                              <a:srgbClr val="000000"/>
                            </a:solidFill>
                            <a:latin typeface="Cambria Math" panose="02040503050406030204" pitchFamily="18" charset="0"/>
                            <a:ea typeface="+mn-ea"/>
                          </a:rPr>
                        </m:ctrlPr>
                      </m:sSupPr>
                      <m:e>
                        <m:d>
                          <m:dPr>
                            <m:begChr m:val="|"/>
                            <m:endChr m:val="|"/>
                            <m:ctrlPr>
                              <a:rPr kumimoji="1" lang="en-US" altLang="zh-CN" b="0" i="1" dirty="0" smtClean="0">
                                <a:solidFill>
                                  <a:srgbClr val="000000"/>
                                </a:solidFill>
                                <a:latin typeface="Cambria Math" panose="02040503050406030204" pitchFamily="18" charset="0"/>
                                <a:ea typeface="+mn-ea"/>
                              </a:rPr>
                            </m:ctrlPr>
                          </m:dPr>
                          <m:e>
                            <m:r>
                              <a:rPr kumimoji="1" lang="en-US" altLang="zh-CN" b="0" i="1" dirty="0" smtClean="0">
                                <a:solidFill>
                                  <a:srgbClr val="000000"/>
                                </a:solidFill>
                                <a:latin typeface="Cambria Math" panose="02040503050406030204" pitchFamily="18" charset="0"/>
                                <a:ea typeface="+mn-ea"/>
                              </a:rPr>
                              <m:t>𝜓</m:t>
                            </m:r>
                          </m:e>
                        </m:d>
                      </m:e>
                      <m:sup>
                        <m:r>
                          <a:rPr kumimoji="1" lang="en-US" altLang="zh-CN" b="0" i="1" dirty="0" smtClean="0">
                            <a:solidFill>
                              <a:srgbClr val="000000"/>
                            </a:solidFill>
                            <a:latin typeface="Cambria Math" panose="02040503050406030204" pitchFamily="18" charset="0"/>
                            <a:ea typeface="+mn-ea"/>
                          </a:rPr>
                          <m:t>2</m:t>
                        </m:r>
                      </m:sup>
                    </m:sSup>
                  </m:oMath>
                </a14:m>
                <a:r>
                  <a:rPr kumimoji="1" lang="zh-CN" altLang="en-US" b="0" dirty="0">
                    <a:solidFill>
                      <a:srgbClr val="000000"/>
                    </a:solidFill>
                    <a:latin typeface="+mn-ea"/>
                    <a:ea typeface="+mn-ea"/>
                  </a:rPr>
                  <a:t>表示粒子在</a:t>
                </a:r>
                <a:r>
                  <a:rPr kumimoji="1" lang="en-US" altLang="zh-CN" b="0" dirty="0">
                    <a:solidFill>
                      <a:srgbClr val="000000"/>
                    </a:solidFill>
                    <a:latin typeface="+mn-ea"/>
                    <a:ea typeface="+mn-ea"/>
                  </a:rPr>
                  <a:t>t</a:t>
                </a:r>
                <a:r>
                  <a:rPr kumimoji="1" lang="zh-CN" altLang="en-US" b="0" dirty="0">
                    <a:solidFill>
                      <a:srgbClr val="000000"/>
                    </a:solidFill>
                    <a:latin typeface="+mn-ea"/>
                    <a:ea typeface="+mn-ea"/>
                  </a:rPr>
                  <a:t>时刻出现的空间某处的几率，</a:t>
                </a:r>
                <a:r>
                  <a:rPr kumimoji="1" lang="zh-CN" altLang="en-US" b="0" dirty="0">
                    <a:solidFill>
                      <a:srgbClr val="FF0000"/>
                    </a:solidFill>
                    <a:latin typeface="+mn-ea"/>
                    <a:ea typeface="+mn-ea"/>
                  </a:rPr>
                  <a:t>因而薛定谔方程所描述的状态随时间变化的规律，是一种统计规律。</a:t>
                </a:r>
              </a:p>
            </p:txBody>
          </p:sp>
        </mc:Choice>
        <mc:Fallback xmlns="">
          <p:sp>
            <p:nvSpPr>
              <p:cNvPr id="13" name="Rectangle 53"/>
              <p:cNvSpPr>
                <a:spLocks noRot="1" noChangeAspect="1" noMove="1" noResize="1" noEditPoints="1" noAdjustHandles="1" noChangeArrowheads="1" noChangeShapeType="1" noTextEdit="1"/>
              </p:cNvSpPr>
              <p:nvPr/>
            </p:nvSpPr>
            <p:spPr bwMode="auto">
              <a:xfrm>
                <a:off x="213859" y="3966680"/>
                <a:ext cx="8964488" cy="1200544"/>
              </a:xfrm>
              <a:prstGeom prst="rect">
                <a:avLst/>
              </a:prstGeom>
              <a:blipFill rotWithShape="0">
                <a:blip r:embed="rId4"/>
                <a:stretch>
                  <a:fillRect l="-1020" t="-5584" r="-4419" b="-10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39324271"/>
      </p:ext>
    </p:extLst>
  </p:cSld>
  <p:clrMapOvr>
    <a:masterClrMapping/>
  </p:clrMapOvr>
  <p:transition>
    <p:split dir="in"/>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468903" y="2504079"/>
                <a:ext cx="5022007" cy="437882"/>
              </a:xfrm>
              <a:prstGeom prst="rect">
                <a:avLst/>
              </a:prstGeom>
            </p:spPr>
            <p:txBody>
              <a:bodyPr vert="horz" lIns="91440" tIns="45720" rIns="91440" bIns="45720" rtlCol="0" anchor="t">
                <a:noAutofit/>
              </a:bodyPr>
              <a:lst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a:lstStyle>
              <a:p>
                <a:pPr marL="0" indent="0">
                  <a:buNone/>
                </a:pPr>
                <a:r>
                  <a:rPr lang="zh-CN" altLang="en-US" sz="2400" dirty="0">
                    <a:latin typeface="+mn-ea"/>
                    <a:ea typeface="+mn-ea"/>
                  </a:rPr>
                  <a:t>求解：分离变量 </a:t>
                </a:r>
                <a14:m>
                  <m:oMath xmlns:m="http://schemas.openxmlformats.org/officeDocument/2006/math">
                    <m:r>
                      <a:rPr lang="en-US" altLang="zh-CN" sz="2400" b="0" i="1">
                        <a:latin typeface="Cambria Math" panose="02040503050406030204" pitchFamily="18" charset="0"/>
                        <a:ea typeface="+mn-ea"/>
                      </a:rPr>
                      <m:t>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𝑟</m:t>
                        </m:r>
                        <m:r>
                          <a:rPr lang="en-US" altLang="zh-CN" sz="2400" b="0" i="1">
                            <a:latin typeface="Cambria Math" panose="02040503050406030204" pitchFamily="18" charset="0"/>
                            <a:ea typeface="+mn-ea"/>
                          </a:rPr>
                          <m:t>,</m:t>
                        </m:r>
                        <m:r>
                          <a:rPr lang="en-US" altLang="zh-CN" sz="2400" b="0" i="1">
                            <a:latin typeface="Cambria Math" panose="02040503050406030204" pitchFamily="18" charset="0"/>
                            <a:ea typeface="+mn-ea"/>
                          </a:rPr>
                          <m:t>𝑡</m:t>
                        </m:r>
                      </m:e>
                    </m:d>
                    <m:r>
                      <a:rPr lang="en-US" altLang="zh-CN" sz="2400" b="0" smtClean="0">
                        <a:latin typeface="Cambria Math" panose="02040503050406030204" pitchFamily="18" charset="0"/>
                        <a:ea typeface="+mn-ea"/>
                      </a:rPr>
                      <m:t>=</m:t>
                    </m:r>
                    <m:r>
                      <a:rPr lang="en-US" altLang="zh-CN" sz="2400" b="0" i="1" smtClean="0">
                        <a:latin typeface="Cambria Math" panose="02040503050406030204" pitchFamily="18" charset="0"/>
                        <a:ea typeface="+mn-ea"/>
                      </a:rPr>
                      <m:t>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𝑟</m:t>
                        </m:r>
                      </m:e>
                    </m:d>
                    <m:r>
                      <a:rPr lang="en-US" altLang="zh-CN" sz="2400" b="0" i="1" smtClean="0">
                        <a:latin typeface="Cambria Math" panose="02040503050406030204" pitchFamily="18" charset="0"/>
                        <a:ea typeface="+mn-ea"/>
                      </a:rPr>
                      <m:t>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𝑡</m:t>
                        </m:r>
                      </m:e>
                    </m:d>
                  </m:oMath>
                </a14:m>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468903" y="2504079"/>
                <a:ext cx="5022007" cy="437882"/>
              </a:xfrm>
              <a:prstGeom prst="rect">
                <a:avLst/>
              </a:prstGeom>
              <a:blipFill rotWithShape="0">
                <a:blip r:embed="rId2"/>
                <a:stretch>
                  <a:fillRect l="-1942" t="-15278" b="-31944"/>
                </a:stretch>
              </a:blipFill>
            </p:spPr>
            <p:txBody>
              <a:bodyPr/>
              <a:lstStyle/>
              <a:p>
                <a:r>
                  <a:rPr lang="zh-CN" altLang="en-US">
                    <a:noFill/>
                  </a:rPr>
                  <a:t> </a:t>
                </a:r>
              </a:p>
            </p:txBody>
          </p:sp>
        </mc:Fallback>
      </mc:AlternateContent>
      <p:sp>
        <p:nvSpPr>
          <p:cNvPr id="8" name="文本框 7"/>
          <p:cNvSpPr txBox="1"/>
          <p:nvPr/>
        </p:nvSpPr>
        <p:spPr>
          <a:xfrm>
            <a:off x="6057546" y="3997748"/>
            <a:ext cx="2485679" cy="461665"/>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400">
                <a:solidFill>
                  <a:srgbClr val="CC0066"/>
                </a:solidFill>
                <a:latin typeface="华文楷体" panose="02010600040101010101" pitchFamily="2" charset="-122"/>
                <a:ea typeface="华文楷体" panose="02010600040101010101" pitchFamily="2" charset="-122"/>
              </a:defRPr>
            </a:lvl1pPr>
          </a:lstStyle>
          <a:p>
            <a:r>
              <a:rPr lang="zh-CN" altLang="en-US" dirty="0">
                <a:solidFill>
                  <a:srgbClr val="002060"/>
                </a:solidFill>
                <a:latin typeface="+mn-ea"/>
                <a:ea typeface="+mn-ea"/>
              </a:rPr>
              <a:t>定态薛定谔方程</a:t>
            </a:r>
          </a:p>
        </p:txBody>
      </p:sp>
      <p:sp>
        <p:nvSpPr>
          <p:cNvPr id="9" name="文本框 8"/>
          <p:cNvSpPr txBox="1"/>
          <p:nvPr/>
        </p:nvSpPr>
        <p:spPr>
          <a:xfrm>
            <a:off x="1032180" y="5431801"/>
            <a:ext cx="5887655" cy="830997"/>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200">
                <a:solidFill>
                  <a:srgbClr val="CC0066"/>
                </a:solidFill>
                <a:latin typeface="华文楷体" panose="02010600040101010101" pitchFamily="2" charset="-122"/>
                <a:ea typeface="华文楷体" panose="02010600040101010101" pitchFamily="2" charset="-122"/>
              </a:defRPr>
            </a:lvl1pPr>
          </a:lstStyle>
          <a:p>
            <a:pPr algn="l"/>
            <a:r>
              <a:rPr lang="zh-CN" altLang="en-US" sz="2400" dirty="0">
                <a:solidFill>
                  <a:srgbClr val="FF0000"/>
                </a:solidFill>
                <a:latin typeface="+mn-ea"/>
                <a:ea typeface="+mn-ea"/>
              </a:rPr>
              <a:t>定态 </a:t>
            </a:r>
            <a:r>
              <a:rPr lang="en-US" altLang="zh-CN" sz="2400" dirty="0">
                <a:solidFill>
                  <a:srgbClr val="FF0000"/>
                </a:solidFill>
                <a:latin typeface="+mn-ea"/>
                <a:ea typeface="+mn-ea"/>
              </a:rPr>
              <a:t>—— </a:t>
            </a:r>
            <a:r>
              <a:rPr lang="zh-CN" altLang="en-US" sz="2400" dirty="0">
                <a:solidFill>
                  <a:srgbClr val="FF0000"/>
                </a:solidFill>
                <a:latin typeface="+mn-ea"/>
                <a:ea typeface="+mn-ea"/>
              </a:rPr>
              <a:t>系统的能量确定，稳定的状态。 </a:t>
            </a:r>
          </a:p>
        </p:txBody>
      </p:sp>
      <mc:AlternateContent xmlns:mc="http://schemas.openxmlformats.org/markup-compatibility/2006" xmlns:a14="http://schemas.microsoft.com/office/drawing/2010/main">
        <mc:Choice Requires="a14">
          <p:sp>
            <p:nvSpPr>
              <p:cNvPr id="11" name="矩形 10"/>
              <p:cNvSpPr/>
              <p:nvPr/>
            </p:nvSpPr>
            <p:spPr>
              <a:xfrm>
                <a:off x="610149" y="2905594"/>
                <a:ext cx="5245667" cy="1837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m:t>
                      </m:r>
                      <m:d>
                        <m:dPr>
                          <m:begChr m:val="{"/>
                          <m:endChr m:val=""/>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  </m:t>
                          </m:r>
                          <m:eqArr>
                            <m:eqArrPr>
                              <m:ctrlPr>
                                <a:rPr lang="en-US" altLang="zh-CN" sz="2400" i="1">
                                  <a:latin typeface="Cambria Math" panose="02040503050406030204" pitchFamily="18" charset="0"/>
                                  <a:ea typeface="+mn-ea"/>
                                </a:rPr>
                              </m:ctrlPr>
                            </m:eqArrPr>
                            <m:e>
                              <m:f>
                                <m:fPr>
                                  <m:ctrlPr>
                                    <a:rPr lang="en-US" altLang="zh-CN" sz="2400" i="1" smtClean="0">
                                      <a:latin typeface="Cambria Math" panose="02040503050406030204" pitchFamily="18" charset="0"/>
                                      <a:ea typeface="+mn-ea"/>
                                    </a:rPr>
                                  </m:ctrlPr>
                                </m:fPr>
                                <m:num>
                                  <m:r>
                                    <a:rPr lang="en-US" altLang="zh-CN" sz="2400" b="0" i="1">
                                      <a:latin typeface="Cambria Math" panose="02040503050406030204" pitchFamily="18" charset="0"/>
                                      <a:ea typeface="+mn-ea"/>
                                    </a:rPr>
                                    <m:t>𝑖</m:t>
                                  </m:r>
                                  <m:r>
                                    <a:rPr lang="en-US" altLang="zh-CN" sz="2400" b="0" i="1">
                                      <a:latin typeface="Cambria Math" panose="02040503050406030204" pitchFamily="18" charset="0"/>
                                      <a:ea typeface="+mn-ea"/>
                                    </a:rPr>
                                    <m:t>ℏ</m:t>
                                  </m:r>
                                </m:num>
                                <m:den>
                                  <m:r>
                                    <a:rPr lang="en-US" altLang="zh-CN" sz="2400" b="0" i="1">
                                      <a:latin typeface="Cambria Math" panose="02040503050406030204" pitchFamily="18" charset="0"/>
                                      <a:ea typeface="+mn-ea"/>
                                    </a:rPr>
                                    <m:t>𝑓</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m:t>
                                  </m:r>
                                </m:den>
                              </m:f>
                              <m:f>
                                <m:fPr>
                                  <m:ctrlPr>
                                    <a:rPr lang="en-US" altLang="zh-CN" sz="2400" i="1">
                                      <a:latin typeface="Cambria Math" panose="02040503050406030204" pitchFamily="18" charset="0"/>
                                      <a:ea typeface="+mn-ea"/>
                                    </a:rPr>
                                  </m:ctrlPr>
                                </m:fPr>
                                <m:num>
                                  <m:r>
                                    <a:rPr lang="en-US" altLang="zh-CN" sz="2400" b="0" i="1">
                                      <a:latin typeface="Cambria Math" panose="02040503050406030204" pitchFamily="18" charset="0"/>
                                      <a:ea typeface="+mn-ea"/>
                                    </a:rPr>
                                    <m:t>𝑑𝑓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𝑡</m:t>
                                      </m:r>
                                    </m:e>
                                  </m:d>
                                </m:num>
                                <m:den>
                                  <m:r>
                                    <a:rPr lang="en-US" altLang="zh-CN" sz="2400" b="0" i="1">
                                      <a:latin typeface="Cambria Math" panose="02040503050406030204" pitchFamily="18" charset="0"/>
                                      <a:ea typeface="+mn-ea"/>
                                    </a:rPr>
                                    <m:t>𝑑𝑡</m:t>
                                  </m:r>
                                </m:den>
                              </m:f>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𝐸</m:t>
                              </m:r>
                              <m:r>
                                <a:rPr lang="en-US" altLang="zh-CN" sz="2400" b="0" i="1" smtClean="0">
                                  <a:latin typeface="Cambria Math" panose="02040503050406030204" pitchFamily="18" charset="0"/>
                                  <a:ea typeface="+mn-ea"/>
                                </a:rPr>
                                <m:t>                         </m:t>
                              </m:r>
                            </m:e>
                            <m:e>
                              <m:d>
                                <m:dPr>
                                  <m:begChr m:val="["/>
                                  <m:endChr m:val="]"/>
                                  <m:ctrlPr>
                                    <a:rPr lang="en-US" altLang="zh-CN" sz="2400" i="1" smtClean="0">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𝐸</m:t>
                              </m:r>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eqArr>
                        </m:e>
                      </m:d>
                    </m:oMath>
                  </m:oMathPara>
                </a14:m>
                <a:endParaRPr lang="zh-CN" altLang="en-US" sz="2400" dirty="0">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610149" y="2905594"/>
                <a:ext cx="5245667" cy="18374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629113" y="3142715"/>
                <a:ext cx="2547877" cy="48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ea typeface="+mn-ea"/>
                        </a:rPr>
                        <m:t>⇒ </m:t>
                      </m:r>
                      <m:r>
                        <a:rPr lang="en-US" altLang="zh-CN" sz="2400" b="0" i="1" smtClean="0">
                          <a:solidFill>
                            <a:srgbClr val="0070C0"/>
                          </a:solidFill>
                          <a:latin typeface="Cambria Math" panose="02040503050406030204" pitchFamily="18" charset="0"/>
                          <a:ea typeface="+mn-ea"/>
                        </a:rPr>
                        <m:t>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𝑡</m:t>
                          </m:r>
                        </m:e>
                      </m:d>
                      <m:r>
                        <a:rPr lang="en-US" altLang="zh-CN" sz="2400" b="0" i="0" smtClean="0">
                          <a:solidFill>
                            <a:srgbClr val="0070C0"/>
                          </a:solidFill>
                          <a:latin typeface="Cambria Math" panose="02040503050406030204" pitchFamily="18" charset="0"/>
                          <a:ea typeface="+mn-ea"/>
                        </a:rPr>
                        <m:t> </m:t>
                      </m:r>
                      <m:r>
                        <a:rPr lang="en-US" altLang="zh-CN" sz="2400" b="0">
                          <a:solidFill>
                            <a:srgbClr val="0070C0"/>
                          </a:solidFill>
                          <a:latin typeface="Cambria Math" panose="02040503050406030204" pitchFamily="18" charset="0"/>
                          <a:ea typeface="+mn-ea"/>
                        </a:rPr>
                        <m:t>~</m:t>
                      </m:r>
                      <m:r>
                        <a:rPr lang="en-US" altLang="zh-CN" sz="2400" b="0" i="1" smtClean="0">
                          <a:solidFill>
                            <a:srgbClr val="0070C0"/>
                          </a:solidFill>
                          <a:latin typeface="Cambria Math" panose="02040503050406030204" pitchFamily="18" charset="0"/>
                          <a:ea typeface="+mn-ea"/>
                        </a:rPr>
                        <m:t> </m:t>
                      </m:r>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𝑒</m:t>
                          </m:r>
                        </m:e>
                        <m:sup>
                          <m:f>
                            <m:fPr>
                              <m:type m:val="lin"/>
                              <m:ctrlPr>
                                <a:rPr lang="en-US" altLang="zh-CN" sz="2400" i="1">
                                  <a:solidFill>
                                    <a:srgbClr val="0070C0"/>
                                  </a:solidFill>
                                  <a:latin typeface="Cambria Math" panose="02040503050406030204" pitchFamily="18" charset="0"/>
                                  <a:ea typeface="+mn-ea"/>
                                </a:rPr>
                              </m:ctrlPr>
                            </m:fPr>
                            <m:num>
                              <m:r>
                                <a:rPr lang="en-US" altLang="zh-CN" sz="2400" b="0" i="1" smtClean="0">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𝑖𝐸𝑡</m:t>
                              </m:r>
                            </m:num>
                            <m:den>
                              <m:r>
                                <a:rPr lang="en-US" altLang="zh-CN" sz="2400" b="0" i="1">
                                  <a:solidFill>
                                    <a:srgbClr val="0070C0"/>
                                  </a:solidFill>
                                  <a:latin typeface="Cambria Math" panose="02040503050406030204" pitchFamily="18" charset="0"/>
                                  <a:ea typeface="+mn-ea"/>
                                </a:rPr>
                                <m:t>ℏ</m:t>
                              </m:r>
                            </m:den>
                          </m:f>
                        </m:sup>
                      </m:sSup>
                    </m:oMath>
                  </m:oMathPara>
                </a14:m>
                <a:endParaRPr lang="zh-CN" altLang="en-US" sz="2400" dirty="0">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629113" y="3142715"/>
                <a:ext cx="2547877" cy="48468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57840" y="4792301"/>
                <a:ext cx="5342546" cy="484684"/>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14:m>
                  <m:oMath xmlns:m="http://schemas.openxmlformats.org/officeDocument/2006/math">
                    <m:r>
                      <m:rPr>
                        <m:sty m:val="p"/>
                      </m:rPr>
                      <a:rPr lang="en-US" altLang="zh-CN" sz="2400" b="0" i="1" smtClean="0">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t</m:t>
                        </m:r>
                      </m:e>
                    </m:d>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e>
                    </m:d>
                    <m:sSup>
                      <m:sSupPr>
                        <m:ctrlPr>
                          <a:rPr lang="en-US" altLang="zh-CN" sz="2400" i="1">
                            <a:solidFill>
                              <a:srgbClr val="002060"/>
                            </a:solidFill>
                            <a:latin typeface="Cambria Math" panose="02040503050406030204" pitchFamily="18" charset="0"/>
                          </a:rPr>
                        </m:ctrlPr>
                      </m:sSupPr>
                      <m:e>
                        <m:r>
                          <m:rPr>
                            <m:sty m:val="p"/>
                          </m:rPr>
                          <a:rPr lang="en-US" altLang="zh-CN" sz="2400" b="0" i="1">
                            <a:solidFill>
                              <a:srgbClr val="002060"/>
                            </a:solidFill>
                            <a:latin typeface="Cambria Math" panose="02040503050406030204" pitchFamily="18" charset="0"/>
                          </a:rPr>
                          <m:t>e</m:t>
                        </m:r>
                      </m:e>
                      <m:sup>
                        <m:f>
                          <m:fPr>
                            <m:type m:val="lin"/>
                            <m:ctrlPr>
                              <a:rPr lang="en-US" altLang="zh-CN" sz="2400" i="1">
                                <a:solidFill>
                                  <a:srgbClr val="002060"/>
                                </a:solidFill>
                                <a:latin typeface="Cambria Math" panose="02040503050406030204" pitchFamily="18" charset="0"/>
                              </a:rPr>
                            </m:ctrlPr>
                          </m:fPr>
                          <m:num>
                            <m:r>
                              <a:rPr lang="en-US" altLang="zh-CN" sz="2400" b="0" i="1" smtClean="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iEt</m:t>
                            </m:r>
                          </m:num>
                          <m:den>
                            <m:r>
                              <a:rPr lang="en-US" altLang="zh-CN" sz="2400" b="0">
                                <a:solidFill>
                                  <a:srgbClr val="002060"/>
                                </a:solidFill>
                                <a:latin typeface="Cambria Math" panose="02040503050406030204" pitchFamily="18" charset="0"/>
                              </a:rPr>
                              <m:t>ℏ</m:t>
                            </m:r>
                          </m:den>
                        </m:f>
                      </m:sup>
                    </m:sSup>
                  </m:oMath>
                </a14:m>
                <a:r>
                  <a:rPr lang="en-US" altLang="zh-CN" sz="2400" dirty="0">
                    <a:solidFill>
                      <a:srgbClr val="002060"/>
                    </a:solidFill>
                    <a:latin typeface="+mn-ea"/>
                  </a:rPr>
                  <a:t> —— </a:t>
                </a:r>
                <a:r>
                  <a:rPr lang="zh-CN" altLang="en-US" sz="2400" dirty="0">
                    <a:solidFill>
                      <a:srgbClr val="002060"/>
                    </a:solidFill>
                    <a:latin typeface="+mn-ea"/>
                  </a:rPr>
                  <a:t>定态波函数</a:t>
                </a:r>
              </a:p>
            </p:txBody>
          </p:sp>
        </mc:Choice>
        <mc:Fallback xmlns="">
          <p:sp>
            <p:nvSpPr>
              <p:cNvPr id="14" name="矩形 13"/>
              <p:cNvSpPr>
                <a:spLocks noRot="1" noChangeAspect="1" noMove="1" noResize="1" noEditPoints="1" noAdjustHandles="1" noChangeArrowheads="1" noChangeShapeType="1" noTextEdit="1"/>
              </p:cNvSpPr>
              <p:nvPr/>
            </p:nvSpPr>
            <p:spPr>
              <a:xfrm>
                <a:off x="1957840" y="4792301"/>
                <a:ext cx="5342546" cy="484684"/>
              </a:xfrm>
              <a:prstGeom prst="rect">
                <a:avLst/>
              </a:prstGeom>
              <a:blipFill rotWithShape="0">
                <a:blip r:embed="rId5"/>
                <a:stretch>
                  <a:fillRect r="-111" b="-7843"/>
                </a:stretch>
              </a:blipFill>
              <a:ln>
                <a:noFill/>
              </a:ln>
              <a:effectLst>
                <a:glow rad="63500">
                  <a:schemeClr val="accent6">
                    <a:satMod val="175000"/>
                    <a:alpha val="40000"/>
                  </a:schemeClr>
                </a:glow>
              </a:effectLst>
            </p:spPr>
            <p:txBody>
              <a:bodyPr/>
              <a:lstStyle/>
              <a:p>
                <a:r>
                  <a:rPr lang="zh-CN" altLang="en-US">
                    <a:noFill/>
                  </a:rPr>
                  <a:t> </a:t>
                </a:r>
              </a:p>
            </p:txBody>
          </p:sp>
        </mc:Fallback>
      </mc:AlternateContent>
      <p:sp>
        <p:nvSpPr>
          <p:cNvPr id="15" name="文本框 14"/>
          <p:cNvSpPr txBox="1"/>
          <p:nvPr/>
        </p:nvSpPr>
        <p:spPr>
          <a:xfrm>
            <a:off x="430120" y="261213"/>
            <a:ext cx="8131563" cy="584775"/>
          </a:xfrm>
          <a:prstGeom prst="rect">
            <a:avLst/>
          </a:prstGeom>
          <a:noFill/>
        </p:spPr>
        <p:txBody>
          <a:bodyPr wrap="square" rtlCol="0">
            <a:spAutoFit/>
          </a:bodyPr>
          <a:lstStyle/>
          <a:p>
            <a:r>
              <a:rPr lang="zh-CN" altLang="en-US" sz="3200" dirty="0">
                <a:latin typeface="+mn-ea"/>
                <a:ea typeface="+mn-ea"/>
              </a:rPr>
              <a:t>薛定谔方程的定态解</a:t>
            </a:r>
            <a:endParaRPr lang="en-US" altLang="zh-CN" sz="3200" dirty="0">
              <a:latin typeface="+mn-ea"/>
              <a:ea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377721" y="1108000"/>
                <a:ext cx="7559898" cy="1664366"/>
              </a:xfrm>
              <a:prstGeom prst="rect">
                <a:avLst/>
              </a:prstGeom>
              <a:noFill/>
            </p:spPr>
            <p:txBody>
              <a:bodyPr wrap="square" rtlCol="0">
                <a:spAutoFit/>
              </a:bodyPr>
              <a:lstStyle/>
              <a:p>
                <a:r>
                  <a:rPr lang="zh-CN" altLang="en-US" dirty="0">
                    <a:solidFill>
                      <a:srgbClr val="0070C0"/>
                    </a:solidFill>
                    <a:latin typeface="+mn-ea"/>
                    <a:ea typeface="+mn-ea"/>
                  </a:rPr>
                  <a:t>薛定谔方程</a:t>
                </a:r>
                <a:endParaRPr lang="en-US" altLang="zh-CN" sz="2400" dirty="0">
                  <a:solidFill>
                    <a:srgbClr val="0070C0"/>
                  </a:solidFill>
                  <a:latin typeface="+mn-ea"/>
                  <a:ea typeface="+mn-ea"/>
                </a:endParaRPr>
              </a:p>
              <a:p>
                <a:pPr/>
                <a14:m>
                  <m:oMathPara xmlns:m="http://schemas.openxmlformats.org/officeDocument/2006/math">
                    <m:oMathParaPr>
                      <m:jc m:val="center"/>
                    </m:oMathParaPr>
                    <m:oMath xmlns:m="http://schemas.openxmlformats.org/officeDocument/2006/math">
                      <m:r>
                        <a:rPr lang="en-US" altLang="zh-CN" sz="2400" b="0" i="1">
                          <a:solidFill>
                            <a:srgbClr val="0070C0"/>
                          </a:solidFill>
                          <a:latin typeface="Cambria Math" panose="02040503050406030204" pitchFamily="18" charset="0"/>
                          <a:ea typeface="+mn-ea"/>
                        </a:rPr>
                        <m:t>𝑖</m:t>
                      </m:r>
                      <m:r>
                        <a:rPr lang="en-US" altLang="zh-CN" sz="2400" b="0" i="1">
                          <a:solidFill>
                            <a:srgbClr val="0070C0"/>
                          </a:solidFill>
                          <a:latin typeface="Cambria Math" panose="02040503050406030204" pitchFamily="18" charset="0"/>
                          <a:ea typeface="+mn-ea"/>
                        </a:rPr>
                        <m:t>ℏ</m:t>
                      </m:r>
                      <m:f>
                        <m:fPr>
                          <m:ctrlPr>
                            <a:rPr lang="en-US" altLang="zh-CN" sz="2400" i="1">
                              <a:solidFill>
                                <a:srgbClr val="0070C0"/>
                              </a:solidFill>
                              <a:latin typeface="Cambria Math" panose="02040503050406030204" pitchFamily="18" charset="0"/>
                              <a:ea typeface="+mn-ea"/>
                            </a:rPr>
                          </m:ctrlPr>
                        </m:fPr>
                        <m:num>
                          <m:r>
                            <a:rPr lang="en-US" altLang="zh-CN" sz="2400" b="0" i="1">
                              <a:solidFill>
                                <a:srgbClr val="0070C0"/>
                              </a:solidFill>
                              <a:latin typeface="Cambria Math" panose="02040503050406030204" pitchFamily="18" charset="0"/>
                              <a:ea typeface="+mn-ea"/>
                            </a:rPr>
                            <m:t>𝜕</m:t>
                          </m:r>
                        </m:num>
                        <m:den>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den>
                      </m:f>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r>
                        <a:rPr lang="en-US" altLang="zh-CN" sz="2400" b="0" i="1">
                          <a:solidFill>
                            <a:srgbClr val="0070C0"/>
                          </a:solidFill>
                          <a:latin typeface="Cambria Math" panose="02040503050406030204" pitchFamily="18" charset="0"/>
                          <a:ea typeface="+mn-ea"/>
                        </a:rPr>
                        <m:t>=</m:t>
                      </m:r>
                      <m:d>
                        <m:dPr>
                          <m:begChr m:val="["/>
                          <m:endChr m:val="]"/>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oMath>
                  </m:oMathPara>
                </a14:m>
                <a:endParaRPr lang="en-US" altLang="zh-CN" sz="2400" i="1" dirty="0">
                  <a:solidFill>
                    <a:srgbClr val="0070C0"/>
                  </a:solidFill>
                  <a:latin typeface="+mn-ea"/>
                  <a:ea typeface="+mn-ea"/>
                </a:endParaRPr>
              </a:p>
              <a:p>
                <a:endParaRPr lang="zh-CN" altLang="en-US" sz="2400" dirty="0">
                  <a:latin typeface="+mn-ea"/>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7721" y="1108000"/>
                <a:ext cx="7559898" cy="1664366"/>
              </a:xfrm>
              <a:prstGeom prst="rect">
                <a:avLst/>
              </a:prstGeom>
              <a:blipFill rotWithShape="0">
                <a:blip r:embed="rId6"/>
                <a:stretch>
                  <a:fillRect l="-1290" t="-29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494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67544" y="1124744"/>
                <a:ext cx="7920880" cy="4680520"/>
              </a:xfrm>
            </p:spPr>
            <p:txBody>
              <a:bodyPr>
                <a:normAutofit/>
              </a:bodyPr>
              <a:lstStyle/>
              <a:p>
                <a:pPr>
                  <a:spcAft>
                    <a:spcPts val="1200"/>
                  </a:spcAft>
                </a:pPr>
                <a:r>
                  <a:rPr lang="zh-CN" altLang="en-US" sz="2400" dirty="0">
                    <a:latin typeface="+mn-ea"/>
                  </a:rPr>
                  <a:t>用来描写实物粒子的波函数必须满足三个条件，即</a:t>
                </a:r>
                <a14:m>
                  <m:oMath xmlns:m="http://schemas.openxmlformats.org/officeDocument/2006/math">
                    <m:r>
                      <a:rPr lang="en-US" altLang="zh-CN" sz="2400" i="1" dirty="0" smtClean="0">
                        <a:latin typeface="Cambria Math" panose="02040503050406030204" pitchFamily="18" charset="0"/>
                      </a:rPr>
                      <m:t>𝜓</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latin typeface="+mn-ea"/>
                  </a:rPr>
                  <a:t>必须是</a:t>
                </a:r>
                <a:r>
                  <a:rPr lang="zh-CN" altLang="en-US" sz="2400" dirty="0">
                    <a:solidFill>
                      <a:srgbClr val="C00000"/>
                    </a:solidFill>
                    <a:latin typeface="+mn-ea"/>
                  </a:rPr>
                  <a:t>单值、有限、连续</a:t>
                </a:r>
                <a:r>
                  <a:rPr lang="en-US" altLang="zh-CN" sz="2400" dirty="0">
                    <a:latin typeface="+mn-ea"/>
                  </a:rPr>
                  <a:t>.</a:t>
                </a:r>
              </a:p>
              <a:p>
                <a:pPr>
                  <a:spcAft>
                    <a:spcPts val="1200"/>
                  </a:spcAft>
                </a:pPr>
                <a:r>
                  <a:rPr lang="zh-CN" altLang="en-US" sz="2400" dirty="0">
                    <a:latin typeface="+mn-ea"/>
                  </a:rPr>
                  <a:t>因为粒子任何地方出现的概率只能有一个，因此在任何地方的波函数必须单值</a:t>
                </a:r>
                <a:r>
                  <a:rPr lang="en-US" altLang="zh-CN" sz="2400" dirty="0">
                    <a:latin typeface="+mn-ea"/>
                  </a:rPr>
                  <a:t>;</a:t>
                </a:r>
              </a:p>
              <a:p>
                <a:pPr>
                  <a:spcAft>
                    <a:spcPts val="1200"/>
                  </a:spcAft>
                </a:pPr>
                <a:r>
                  <a:rPr lang="zh-CN" altLang="en-US" sz="2400" dirty="0">
                    <a:latin typeface="+mn-ea"/>
                  </a:rPr>
                  <a:t>这个概率显然不可能无限大，因此波函数必须处处有限</a:t>
                </a:r>
                <a:r>
                  <a:rPr lang="en-US" altLang="zh-CN" sz="2400" dirty="0">
                    <a:latin typeface="+mn-ea"/>
                  </a:rPr>
                  <a:t>;</a:t>
                </a:r>
              </a:p>
              <a:p>
                <a:pPr>
                  <a:spcAft>
                    <a:spcPts val="1200"/>
                  </a:spcAft>
                </a:pPr>
                <a:r>
                  <a:rPr lang="zh-CN" altLang="en-US" sz="2400" dirty="0">
                    <a:latin typeface="+mn-ea"/>
                  </a:rPr>
                  <a:t>概率不可能在某处发生突变，因此波函数必须随处连续</a:t>
                </a:r>
                <a:r>
                  <a:rPr lang="en-US" altLang="zh-CN" sz="2400" dirty="0">
                    <a:latin typeface="+mn-ea"/>
                  </a:rPr>
                  <a:t>.</a:t>
                </a:r>
              </a:p>
              <a:p>
                <a:pPr>
                  <a:spcAft>
                    <a:spcPts val="1200"/>
                  </a:spcAft>
                </a:pPr>
                <a:r>
                  <a:rPr lang="zh-CN" altLang="en-US" sz="2400" dirty="0">
                    <a:latin typeface="+mn-ea"/>
                  </a:rPr>
                  <a:t>上述三个条件通称波函数的标准条件</a:t>
                </a:r>
                <a:r>
                  <a:rPr lang="en-US" altLang="zh-CN" sz="2400" dirty="0">
                    <a:latin typeface="+mn-ea"/>
                  </a:rPr>
                  <a:t>.</a:t>
                </a:r>
                <a:r>
                  <a:rPr lang="zh-CN" altLang="en-US" sz="2400" dirty="0">
                    <a:latin typeface="+mn-ea"/>
                  </a:rPr>
                  <a:t>在用量子力学解实际问题时，波函数的标准条件是十分重要的</a:t>
                </a:r>
                <a:r>
                  <a:rPr lang="en-US" altLang="zh-CN" sz="2400" dirty="0">
                    <a:latin typeface="+mn-ea"/>
                  </a:rPr>
                  <a:t>.</a:t>
                </a:r>
                <a:endParaRPr lang="zh-CN" altLang="en-US" sz="2400" dirty="0">
                  <a:latin typeface="+mn-ea"/>
                </a:endParaRPr>
              </a:p>
              <a:p>
                <a:pPr>
                  <a:spcAft>
                    <a:spcPts val="1200"/>
                  </a:spcAft>
                </a:pPr>
                <a:endParaRPr lang="zh-CN" altLang="en-US" sz="2400" dirty="0">
                  <a:latin typeface="+mn-ea"/>
                </a:endParaRP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67544" y="1124744"/>
                <a:ext cx="7920880" cy="4680520"/>
              </a:xfrm>
              <a:blipFill rotWithShape="0">
                <a:blip r:embed="rId2"/>
                <a:stretch>
                  <a:fillRect t="-1434" r="-1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3376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33285" y="980727"/>
                <a:ext cx="5922891" cy="5745323"/>
              </a:xfrm>
            </p:spPr>
            <p:txBody>
              <a:bodyPr>
                <a:noAutofit/>
              </a:bodyPr>
              <a:lstStyle/>
              <a:p>
                <a:r>
                  <a:rPr lang="zh-CN" altLang="en-US" sz="2400" dirty="0"/>
                  <a:t>设想一个粒子处于壁为刚性的匣子中作一维运动，如图所示</a:t>
                </a:r>
                <a:endParaRPr lang="en-US" altLang="zh-CN" sz="2400" dirty="0"/>
              </a:p>
              <a:p>
                <a:r>
                  <a:rPr lang="zh-CN" altLang="en-US" sz="2400" dirty="0"/>
                  <a:t>由经典理论知，这个粒子在匣子中的动能恒为</a:t>
                </a:r>
                <a14:m>
                  <m:oMath xmlns:m="http://schemas.openxmlformats.org/officeDocument/2006/math">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𝑣</m:t>
                        </m:r>
                      </m:e>
                      <m:sup>
                        <m:r>
                          <a:rPr lang="en-US" altLang="zh-CN" sz="2400" b="0" i="1" smtClean="0">
                            <a:latin typeface="Cambria Math" panose="02040503050406030204" pitchFamily="18" charset="0"/>
                          </a:rPr>
                          <m:t>2</m:t>
                        </m:r>
                      </m:sup>
                    </m:sSup>
                  </m:oMath>
                </a14:m>
                <a:r>
                  <a:rPr lang="zh-CN" altLang="en-US" sz="2400" dirty="0"/>
                  <a:t>周期</a:t>
                </a:r>
                <a14:m>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num>
                      <m:den>
                        <m:r>
                          <a:rPr lang="en-US" altLang="zh-CN" sz="2400" b="0" i="1" smtClean="0">
                            <a:latin typeface="Cambria Math" panose="02040503050406030204" pitchFamily="18" charset="0"/>
                          </a:rPr>
                          <m:t>𝑣</m:t>
                        </m:r>
                      </m:den>
                    </m:f>
                  </m:oMath>
                </a14:m>
                <a:endParaRPr lang="zh-CN" altLang="en-US" sz="2400" dirty="0"/>
              </a:p>
              <a:p>
                <a:r>
                  <a:rPr lang="zh-CN" altLang="en-US" sz="2400" dirty="0"/>
                  <a:t>德布罗意物质波观点，粒子要想在匣子中，其对应的德布罗意波必须穿不出匣子的壁</a:t>
                </a:r>
                <a:r>
                  <a:rPr lang="en-US" altLang="zh-CN" sz="2400" dirty="0"/>
                  <a:t>——</a:t>
                </a:r>
                <a:r>
                  <a:rPr lang="zh-CN" altLang="en-US" sz="2400" dirty="0"/>
                  <a:t>驻波</a:t>
                </a:r>
                <a:endParaRPr lang="en-US" altLang="zh-CN" sz="2400" dirty="0"/>
              </a:p>
              <a:p>
                <a14:m>
                  <m:oMath xmlns:m="http://schemas.openxmlformats.org/officeDocument/2006/math">
                    <m:r>
                      <a:rPr lang="en-US" altLang="zh-CN" sz="2400" b="0" i="1" smtClean="0">
                        <a:latin typeface="Cambria Math" panose="02040503050406030204" pitchFamily="18" charset="0"/>
                      </a:rPr>
                      <m:t>𝑛</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𝜆</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m:t>
                    </m:r>
                  </m:oMath>
                </a14:m>
                <a:endParaRPr lang="en-US" altLang="zh-CN" sz="2400" b="0" dirty="0"/>
              </a:p>
              <a:p>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h</m:t>
                        </m:r>
                      </m:num>
                      <m:den>
                        <m:r>
                          <a:rPr lang="en-US" altLang="zh-CN" sz="2400" b="0" i="1" smtClean="0">
                            <a:latin typeface="Cambria Math" panose="02040503050406030204" pitchFamily="18" charset="0"/>
                          </a:rPr>
                          <m:t>𝜆</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𝑛h</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𝑝</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𝑚</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8</m:t>
                        </m:r>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𝑑</m:t>
                            </m:r>
                          </m:e>
                          <m:sup>
                            <m:r>
                              <a:rPr lang="en-US" altLang="zh-CN" sz="2400" b="0" i="1" smtClean="0">
                                <a:latin typeface="Cambria Math" panose="02040503050406030204" pitchFamily="18" charset="0"/>
                              </a:rPr>
                              <m:t>2</m:t>
                            </m:r>
                          </m:sup>
                        </m:sSup>
                      </m:den>
                    </m:f>
                  </m:oMath>
                </a14:m>
                <a:endParaRPr lang="en-US" altLang="zh-CN" sz="2400" dirty="0"/>
              </a:p>
              <a:p>
                <a:r>
                  <a:rPr lang="zh-CN" altLang="en-US" sz="2400" dirty="0"/>
                  <a:t>由此可见，能量和动量都是量子化的，且不存在能量为</a:t>
                </a:r>
                <a:r>
                  <a:rPr lang="en-US" altLang="zh-CN" sz="2400" dirty="0"/>
                  <a:t>0</a:t>
                </a:r>
                <a:r>
                  <a:rPr lang="zh-CN" altLang="en-US" sz="2400" dirty="0"/>
                  <a:t>的状态</a:t>
                </a:r>
                <a:r>
                  <a:rPr lang="en-US" altLang="zh-CN" sz="2400" dirty="0"/>
                  <a:t>——</a:t>
                </a:r>
                <a:r>
                  <a:rPr lang="zh-CN" altLang="en-US" sz="2400" dirty="0"/>
                  <a:t>绝对静止是不存在的</a:t>
                </a:r>
                <a:endParaRPr lang="en-US" altLang="zh-CN" sz="2400" dirty="0"/>
              </a:p>
              <a:p>
                <a:r>
                  <a:rPr lang="zh-CN" altLang="en-US" sz="2400" dirty="0">
                    <a:solidFill>
                      <a:schemeClr val="accent1"/>
                    </a:solidFill>
                  </a:rPr>
                  <a:t>禁闭的波必然导出量子化条件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33285" y="980727"/>
                <a:ext cx="5922891" cy="5745323"/>
              </a:xfrm>
              <a:blipFill rotWithShape="0">
                <a:blip r:embed="rId2"/>
                <a:stretch>
                  <a:fillRect t="-849" r="-103"/>
                </a:stretch>
              </a:blipFill>
            </p:spPr>
            <p:txBody>
              <a:bodyPr/>
              <a:lstStyle/>
              <a:p>
                <a:r>
                  <a:rPr lang="zh-CN" altLang="en-US">
                    <a:noFill/>
                  </a:rPr>
                  <a:t> </a:t>
                </a:r>
              </a:p>
            </p:txBody>
          </p:sp>
        </mc:Fallback>
      </mc:AlternateContent>
      <p:sp>
        <p:nvSpPr>
          <p:cNvPr id="2" name="标题 1"/>
          <p:cNvSpPr>
            <a:spLocks noGrp="1"/>
          </p:cNvSpPr>
          <p:nvPr>
            <p:ph type="title"/>
          </p:nvPr>
        </p:nvSpPr>
        <p:spPr>
          <a:xfrm>
            <a:off x="467544" y="223429"/>
            <a:ext cx="6589199" cy="864096"/>
          </a:xfrm>
        </p:spPr>
        <p:txBody>
          <a:bodyPr>
            <a:normAutofit/>
          </a:bodyPr>
          <a:lstStyle/>
          <a:p>
            <a:r>
              <a:rPr lang="zh-CN" altLang="en-US" sz="2800" dirty="0"/>
              <a:t>刚性匣子中的粒子</a:t>
            </a:r>
          </a:p>
        </p:txBody>
      </p:sp>
      <p:pic>
        <p:nvPicPr>
          <p:cNvPr id="4" name="图片 3"/>
          <p:cNvPicPr>
            <a:picLocks noChangeAspect="1"/>
          </p:cNvPicPr>
          <p:nvPr/>
        </p:nvPicPr>
        <p:blipFill rotWithShape="1">
          <a:blip r:embed="rId3">
            <a:clrChange>
              <a:clrFrom>
                <a:srgbClr val="FFFFFF"/>
              </a:clrFrom>
              <a:clrTo>
                <a:srgbClr val="FFFFFF">
                  <a:alpha val="0"/>
                </a:srgbClr>
              </a:clrTo>
            </a:clrChange>
          </a:blip>
          <a:srcRect l="4498" r="5739"/>
          <a:stretch/>
        </p:blipFill>
        <p:spPr>
          <a:xfrm>
            <a:off x="6156176" y="1340768"/>
            <a:ext cx="2808312" cy="5385283"/>
          </a:xfrm>
          <a:prstGeom prst="rect">
            <a:avLst/>
          </a:prstGeom>
        </p:spPr>
      </p:pic>
    </p:spTree>
    <p:extLst>
      <p:ext uri="{BB962C8B-B14F-4D97-AF65-F5344CB8AC3E}">
        <p14:creationId xmlns:p14="http://schemas.microsoft.com/office/powerpoint/2010/main" val="1506242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2519" y="634396"/>
            <a:ext cx="3549608" cy="680745"/>
          </a:xfrm>
        </p:spPr>
        <p:txBody>
          <a:bodyPr>
            <a:noAutofit/>
          </a:bodyPr>
          <a:lstStyle/>
          <a:p>
            <a:r>
              <a:rPr lang="zh-CN" altLang="en-US" sz="3200" b="1" dirty="0">
                <a:latin typeface="华文楷体" panose="02010600040101010101" pitchFamily="2" charset="-122"/>
                <a:ea typeface="华文楷体" panose="02010600040101010101" pitchFamily="2" charset="-122"/>
              </a:rPr>
              <a:t>一维无限深方势阱</a:t>
            </a:r>
          </a:p>
        </p:txBody>
      </p:sp>
      <p:grpSp>
        <p:nvGrpSpPr>
          <p:cNvPr id="25" name="组合 24"/>
          <p:cNvGrpSpPr/>
          <p:nvPr/>
        </p:nvGrpSpPr>
        <p:grpSpPr>
          <a:xfrm>
            <a:off x="1113239" y="1411273"/>
            <a:ext cx="3147827" cy="2667646"/>
            <a:chOff x="4665353" y="1579555"/>
            <a:chExt cx="3147827" cy="2667646"/>
          </a:xfrm>
        </p:grpSpPr>
        <p:cxnSp>
          <p:nvCxnSpPr>
            <p:cNvPr id="5" name="直接箭头连接符 4"/>
            <p:cNvCxnSpPr/>
            <p:nvPr/>
          </p:nvCxnSpPr>
          <p:spPr>
            <a:xfrm>
              <a:off x="4777815" y="3794002"/>
              <a:ext cx="2670279" cy="0"/>
            </a:xfrm>
            <a:prstGeom prst="straightConnector1">
              <a:avLst/>
            </a:prstGeom>
            <a:ln w="12700">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7" name="直接箭头连接符 6"/>
            <p:cNvCxnSpPr/>
            <p:nvPr/>
          </p:nvCxnSpPr>
          <p:spPr>
            <a:xfrm flipH="1" flipV="1">
              <a:off x="5560223" y="1731475"/>
              <a:ext cx="13648" cy="20625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p:cNvSpPr txBox="1"/>
                <p:nvPr/>
              </p:nvSpPr>
              <p:spPr>
                <a:xfrm>
                  <a:off x="5340782" y="3785536"/>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340782" y="3785536"/>
                  <a:ext cx="393388"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665353" y="1579555"/>
                  <a:ext cx="884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665353" y="1579555"/>
                  <a:ext cx="884986" cy="461665"/>
                </a:xfrm>
                <a:prstGeom prst="rect">
                  <a:avLst/>
                </a:prstGeom>
                <a:blipFill rotWithShape="0">
                  <a:blip r:embed="rId4"/>
                  <a:stretch>
                    <a:fillRect r="-1379"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7378766" y="3744591"/>
                  <a:ext cx="4344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𝑥</m:t>
                        </m:r>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7378766" y="3744591"/>
                  <a:ext cx="434414"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346049" y="3780877"/>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oMath>
                    </m:oMathPara>
                  </a14:m>
                  <a:endParaRPr lang="zh-CN" altLang="en-US" sz="2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346049" y="3780877"/>
                  <a:ext cx="393388" cy="461665"/>
                </a:xfrm>
                <a:prstGeom prst="rect">
                  <a:avLst/>
                </a:prstGeom>
                <a:blipFill rotWithShape="0">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 name="文本框 22"/>
              <p:cNvSpPr txBox="1"/>
              <p:nvPr/>
            </p:nvSpPr>
            <p:spPr>
              <a:xfrm>
                <a:off x="4574027" y="1742400"/>
                <a:ext cx="3655573" cy="9161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0&lt;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𝑎</m:t>
                                </m:r>
                              </m:e>
                            </m:mr>
                            <m:mr>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𝑎</m:t>
                                </m:r>
                              </m:e>
                            </m:mr>
                          </m:m>
                        </m:e>
                      </m:d>
                    </m:oMath>
                  </m:oMathPara>
                </a14:m>
                <a:endParaRPr lang="zh-CN" altLang="en-US" sz="24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4574027" y="1742400"/>
                <a:ext cx="3655573" cy="916148"/>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32" name="组合 31"/>
          <p:cNvGrpSpPr/>
          <p:nvPr/>
        </p:nvGrpSpPr>
        <p:grpSpPr>
          <a:xfrm>
            <a:off x="1255547" y="1878882"/>
            <a:ext cx="2500677" cy="1749110"/>
            <a:chOff x="4807661" y="2047164"/>
            <a:chExt cx="2500677" cy="1749110"/>
          </a:xfrm>
        </p:grpSpPr>
        <p:grpSp>
          <p:nvGrpSpPr>
            <p:cNvPr id="19" name="组合 18"/>
            <p:cNvGrpSpPr/>
            <p:nvPr/>
          </p:nvGrpSpPr>
          <p:grpSpPr>
            <a:xfrm>
              <a:off x="5573871" y="2047164"/>
              <a:ext cx="984912" cy="1749110"/>
              <a:chOff x="5573871" y="2047164"/>
              <a:chExt cx="984912" cy="1749110"/>
            </a:xfrm>
          </p:grpSpPr>
          <p:cxnSp>
            <p:nvCxnSpPr>
              <p:cNvPr id="11" name="直接连接符 10"/>
              <p:cNvCxnSpPr/>
              <p:nvPr/>
            </p:nvCxnSpPr>
            <p:spPr>
              <a:xfrm>
                <a:off x="5573871" y="2047164"/>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58783" y="2049436"/>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5573871" y="3785537"/>
                <a:ext cx="984912" cy="846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p:nvPr/>
          </p:nvCxnSpPr>
          <p:spPr>
            <a:xfrm flipV="1">
              <a:off x="6564266" y="2070333"/>
              <a:ext cx="744072" cy="7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807661" y="2071120"/>
              <a:ext cx="766210" cy="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矩形 32"/>
              <p:cNvSpPr/>
              <p:nvPr/>
            </p:nvSpPr>
            <p:spPr>
              <a:xfrm>
                <a:off x="4764435" y="2776468"/>
                <a:ext cx="4255973" cy="1202830"/>
              </a:xfrm>
              <a:prstGeom prst="rect">
                <a:avLst/>
              </a:prstGeom>
            </p:spPr>
            <p:txBody>
              <a:bodyPr wrap="none">
                <a:spAutoFit/>
              </a:bodyPr>
              <a:lstStyle/>
              <a:p>
                <a:r>
                  <a:rPr lang="zh-CN" altLang="en-US" sz="2400" dirty="0">
                    <a:solidFill>
                      <a:srgbClr val="0070C0"/>
                    </a:solidFill>
                    <a:latin typeface="华文楷体" panose="02010600040101010101" pitchFamily="2" charset="-122"/>
                    <a:ea typeface="华文楷体" panose="02010600040101010101" pitchFamily="2" charset="-122"/>
                  </a:rPr>
                  <a:t>定态</a:t>
                </a:r>
                <a:r>
                  <a:rPr lang="en-US" altLang="zh-CN" sz="2400" dirty="0">
                    <a:solidFill>
                      <a:srgbClr val="0070C0"/>
                    </a:solidFill>
                    <a:latin typeface="华文楷体" panose="02010600040101010101" pitchFamily="2" charset="-122"/>
                    <a:ea typeface="华文楷体" panose="02010600040101010101" pitchFamily="2" charset="-122"/>
                  </a:rPr>
                  <a:t>Schrödinger</a:t>
                </a:r>
                <a:r>
                  <a:rPr lang="zh-CN" altLang="en-US" sz="2400" dirty="0">
                    <a:solidFill>
                      <a:srgbClr val="0070C0"/>
                    </a:solidFill>
                    <a:latin typeface="华文楷体" panose="02010600040101010101" pitchFamily="2" charset="-122"/>
                    <a:ea typeface="华文楷体" panose="02010600040101010101" pitchFamily="2" charset="-122"/>
                  </a:rPr>
                  <a:t>方程</a:t>
                </a:r>
                <a:endParaRPr lang="en-US" altLang="zh-CN" sz="2400" dirty="0">
                  <a:solidFill>
                    <a:srgbClr val="0070C0"/>
                  </a:solidFill>
                  <a:latin typeface="华文楷体" panose="02010600040101010101" pitchFamily="2" charset="-122"/>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f>
                        <m:fPr>
                          <m:ctrlPr>
                            <a:rPr lang="en-US" altLang="zh-CN" i="1">
                              <a:solidFill>
                                <a:srgbClr val="0070C0"/>
                              </a:solidFill>
                              <a:latin typeface="Cambria Math" panose="02040503050406030204" pitchFamily="18" charset="0"/>
                              <a:ea typeface="微软雅黑" panose="020B0503020204020204" pitchFamily="34" charset="-122"/>
                            </a:rPr>
                          </m:ctrlPr>
                        </m:fPr>
                        <m:num>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ℏ</m:t>
                              </m:r>
                            </m:e>
                            <m:sup>
                              <m:r>
                                <a:rPr lang="en-US" altLang="zh-CN" i="1">
                                  <a:solidFill>
                                    <a:srgbClr val="0070C0"/>
                                  </a:solidFill>
                                  <a:latin typeface="Cambria Math" panose="02040503050406030204" pitchFamily="18" charset="0"/>
                                  <a:ea typeface="微软雅黑" panose="020B0503020204020204" pitchFamily="34" charset="-122"/>
                                </a:rPr>
                                <m:t>2</m:t>
                              </m:r>
                            </m:sup>
                          </m:sSup>
                        </m:num>
                        <m:den>
                          <m:r>
                            <a:rPr lang="en-US" altLang="zh-CN" i="1">
                              <a:solidFill>
                                <a:srgbClr val="0070C0"/>
                              </a:solidFill>
                              <a:latin typeface="Cambria Math" panose="02040503050406030204" pitchFamily="18" charset="0"/>
                              <a:ea typeface="微软雅黑" panose="020B0503020204020204" pitchFamily="34" charset="-122"/>
                            </a:rPr>
                            <m:t>2</m:t>
                          </m:r>
                          <m:r>
                            <a:rPr lang="en-US" altLang="zh-CN" i="1">
                              <a:solidFill>
                                <a:srgbClr val="0070C0"/>
                              </a:solidFill>
                              <a:latin typeface="Cambria Math" panose="02040503050406030204" pitchFamily="18" charset="0"/>
                              <a:ea typeface="微软雅黑" panose="020B0503020204020204" pitchFamily="34" charset="-122"/>
                            </a:rPr>
                            <m:t>𝑚</m:t>
                          </m:r>
                        </m:den>
                      </m:f>
                      <m:f>
                        <m:fPr>
                          <m:ctrlPr>
                            <a:rPr lang="en-US" altLang="zh-CN" sz="2400" b="0" i="1" smtClean="0">
                              <a:solidFill>
                                <a:srgbClr val="0070C0"/>
                              </a:solidFill>
                              <a:latin typeface="Cambria Math" panose="02040503050406030204" pitchFamily="18" charset="0"/>
                              <a:ea typeface="微软雅黑" panose="020B0503020204020204" pitchFamily="34" charset="-122"/>
                            </a:rPr>
                          </m:ctrlPr>
                        </m:fPr>
                        <m:num>
                          <m:sSup>
                            <m:sSupPr>
                              <m:ctrlPr>
                                <a:rPr lang="en-US" altLang="zh-CN" sz="2400" b="0" i="1" smtClean="0">
                                  <a:solidFill>
                                    <a:srgbClr val="0070C0"/>
                                  </a:solidFill>
                                  <a:latin typeface="Cambria Math" panose="02040503050406030204" pitchFamily="18" charset="0"/>
                                  <a:ea typeface="微软雅黑" panose="020B0503020204020204" pitchFamily="34" charset="-122"/>
                                </a:rPr>
                              </m:ctrlPr>
                            </m:sSupPr>
                            <m:e>
                              <m:r>
                                <a:rPr lang="en-US" altLang="zh-CN" sz="2400" b="0" i="1" smtClean="0">
                                  <a:solidFill>
                                    <a:srgbClr val="0070C0"/>
                                  </a:solidFill>
                                  <a:latin typeface="Cambria Math" panose="02040503050406030204" pitchFamily="18" charset="0"/>
                                  <a:ea typeface="微软雅黑" panose="020B0503020204020204" pitchFamily="34" charset="-122"/>
                                </a:rPr>
                                <m:t>𝑑</m:t>
                              </m:r>
                            </m:e>
                            <m:sup>
                              <m:r>
                                <a:rPr lang="en-US" altLang="zh-CN" sz="2400" b="0" i="1" smtClean="0">
                                  <a:solidFill>
                                    <a:srgbClr val="0070C0"/>
                                  </a:solidFill>
                                  <a:latin typeface="Cambria Math" panose="02040503050406030204" pitchFamily="18" charset="0"/>
                                  <a:ea typeface="微软雅黑" panose="020B0503020204020204" pitchFamily="34" charset="-122"/>
                                </a:rPr>
                                <m:t>2</m:t>
                              </m:r>
                            </m:sup>
                          </m:sSup>
                          <m:r>
                            <a:rPr lang="en-US" altLang="zh-CN" sz="2400" b="0" i="1" smtClean="0">
                              <a:solidFill>
                                <a:srgbClr val="0070C0"/>
                              </a:solidFill>
                              <a:latin typeface="Cambria Math" panose="02040503050406030204" pitchFamily="18" charset="0"/>
                              <a:ea typeface="微软雅黑" panose="020B0503020204020204" pitchFamily="34" charset="-122"/>
                            </a:rPr>
                            <m:t>𝜓</m:t>
                          </m:r>
                        </m:num>
                        <m:den>
                          <m:r>
                            <a:rPr lang="en-US" altLang="zh-CN" sz="2400" b="0" i="1" smtClean="0">
                              <a:solidFill>
                                <a:srgbClr val="0070C0"/>
                              </a:solidFill>
                              <a:latin typeface="Cambria Math" panose="02040503050406030204" pitchFamily="18" charset="0"/>
                              <a:ea typeface="微软雅黑" panose="020B0503020204020204" pitchFamily="34" charset="-122"/>
                            </a:rPr>
                            <m:t>𝑑</m:t>
                          </m:r>
                          <m:sSup>
                            <m:sSupPr>
                              <m:ctrlPr>
                                <a:rPr lang="en-US" altLang="zh-CN" sz="2400" b="0" i="1" smtClean="0">
                                  <a:solidFill>
                                    <a:srgbClr val="0070C0"/>
                                  </a:solidFill>
                                  <a:latin typeface="Cambria Math" panose="02040503050406030204" pitchFamily="18" charset="0"/>
                                  <a:ea typeface="微软雅黑" panose="020B0503020204020204" pitchFamily="34" charset="-122"/>
                                </a:rPr>
                              </m:ctrlPr>
                            </m:sSupPr>
                            <m:e>
                              <m:r>
                                <a:rPr lang="en-US" altLang="zh-CN" sz="2400" b="0" i="1" smtClean="0">
                                  <a:solidFill>
                                    <a:srgbClr val="0070C0"/>
                                  </a:solidFill>
                                  <a:latin typeface="Cambria Math" panose="02040503050406030204" pitchFamily="18" charset="0"/>
                                  <a:ea typeface="微软雅黑" panose="020B0503020204020204" pitchFamily="34" charset="-122"/>
                                </a:rPr>
                                <m:t>𝑥</m:t>
                              </m:r>
                            </m:e>
                            <m:sup>
                              <m:r>
                                <a:rPr lang="en-US" altLang="zh-CN" sz="2400" b="0" i="1" smtClean="0">
                                  <a:solidFill>
                                    <a:srgbClr val="0070C0"/>
                                  </a:solidFill>
                                  <a:latin typeface="Cambria Math" panose="02040503050406030204" pitchFamily="18" charset="0"/>
                                  <a:ea typeface="微软雅黑" panose="020B0503020204020204" pitchFamily="34" charset="-122"/>
                                </a:rPr>
                                <m:t>2</m:t>
                              </m:r>
                            </m:sup>
                          </m:sSup>
                        </m:den>
                      </m:f>
                      <m:r>
                        <a:rPr lang="en-US" altLang="zh-CN" sz="2400" b="0" i="1" smtClean="0">
                          <a:solidFill>
                            <a:srgbClr val="0070C0"/>
                          </a:solidFill>
                          <a:latin typeface="Cambria Math" panose="02040503050406030204" pitchFamily="18" charset="0"/>
                          <a:ea typeface="微软雅黑" panose="020B0503020204020204" pitchFamily="34" charset="-122"/>
                        </a:rPr>
                        <m:t>+</m:t>
                      </m:r>
                      <m:d>
                        <m:dPr>
                          <m:begChr m:val="["/>
                          <m:endChr m:val="]"/>
                          <m:ctrlPr>
                            <a:rPr lang="en-US" altLang="zh-CN" sz="2400" b="0" i="1" smtClean="0">
                              <a:solidFill>
                                <a:srgbClr val="0070C0"/>
                              </a:solidFill>
                              <a:latin typeface="Cambria Math" panose="02040503050406030204" pitchFamily="18" charset="0"/>
                              <a:ea typeface="微软雅黑" panose="020B0503020204020204" pitchFamily="34" charset="-122"/>
                            </a:rPr>
                          </m:ctrlPr>
                        </m:dPr>
                        <m:e>
                          <m:r>
                            <a:rPr lang="en-US" altLang="zh-CN" sz="2400" b="0" i="1" smtClean="0">
                              <a:solidFill>
                                <a:srgbClr val="0070C0"/>
                              </a:solidFill>
                              <a:latin typeface="Cambria Math" panose="02040503050406030204" pitchFamily="18" charset="0"/>
                              <a:ea typeface="微软雅黑" panose="020B0503020204020204" pitchFamily="34" charset="-122"/>
                            </a:rPr>
                            <m:t>𝐸</m:t>
                          </m:r>
                          <m:r>
                            <a:rPr lang="en-US" altLang="zh-CN" sz="2400" b="0" i="1" smtClean="0">
                              <a:solidFill>
                                <a:srgbClr val="0070C0"/>
                              </a:solidFill>
                              <a:latin typeface="Cambria Math" panose="02040503050406030204" pitchFamily="18" charset="0"/>
                              <a:ea typeface="微软雅黑" panose="020B0503020204020204" pitchFamily="34" charset="-122"/>
                            </a:rPr>
                            <m:t>−</m:t>
                          </m:r>
                          <m:r>
                            <a:rPr lang="en-US" altLang="zh-CN" sz="2400" b="0" i="1" smtClean="0">
                              <a:solidFill>
                                <a:srgbClr val="0070C0"/>
                              </a:solidFill>
                              <a:latin typeface="Cambria Math" panose="02040503050406030204" pitchFamily="18" charset="0"/>
                              <a:ea typeface="微软雅黑" panose="020B0503020204020204" pitchFamily="34" charset="-122"/>
                            </a:rPr>
                            <m:t>𝑉</m:t>
                          </m:r>
                          <m:d>
                            <m:dPr>
                              <m:ctrlPr>
                                <a:rPr lang="en-US" altLang="zh-CN" sz="2400" b="0" i="1" smtClean="0">
                                  <a:solidFill>
                                    <a:srgbClr val="0070C0"/>
                                  </a:solidFill>
                                  <a:latin typeface="Cambria Math" panose="02040503050406030204" pitchFamily="18" charset="0"/>
                                  <a:ea typeface="微软雅黑" panose="020B0503020204020204" pitchFamily="34" charset="-122"/>
                                </a:rPr>
                              </m:ctrlPr>
                            </m:dPr>
                            <m:e>
                              <m:r>
                                <a:rPr lang="en-US" altLang="zh-CN" sz="2400" b="0" i="1" smtClean="0">
                                  <a:solidFill>
                                    <a:srgbClr val="0070C0"/>
                                  </a:solidFill>
                                  <a:latin typeface="Cambria Math" panose="02040503050406030204" pitchFamily="18" charset="0"/>
                                  <a:ea typeface="微软雅黑" panose="020B0503020204020204" pitchFamily="34" charset="-122"/>
                                </a:rPr>
                                <m:t>𝑥</m:t>
                              </m:r>
                            </m:e>
                          </m:d>
                        </m:e>
                      </m:d>
                      <m:r>
                        <a:rPr lang="en-US" altLang="zh-CN" sz="2400" b="0" i="1" smtClean="0">
                          <a:solidFill>
                            <a:srgbClr val="0070C0"/>
                          </a:solidFill>
                          <a:latin typeface="Cambria Math" panose="02040503050406030204" pitchFamily="18" charset="0"/>
                          <a:ea typeface="微软雅黑" panose="020B0503020204020204" pitchFamily="34" charset="-122"/>
                        </a:rPr>
                        <m:t>𝜓</m:t>
                      </m:r>
                      <m:r>
                        <a:rPr lang="en-US" altLang="zh-CN" sz="2400" b="0" i="1" smtClean="0">
                          <a:solidFill>
                            <a:srgbClr val="0070C0"/>
                          </a:solidFill>
                          <a:latin typeface="Cambria Math" panose="02040503050406030204" pitchFamily="18" charset="0"/>
                          <a:ea typeface="微软雅黑" panose="020B0503020204020204" pitchFamily="34" charset="-122"/>
                        </a:rPr>
                        <m:t>=0</m:t>
                      </m:r>
                    </m:oMath>
                  </m:oMathPara>
                </a14:m>
                <a:endParaRPr lang="zh-CN" altLang="en-US" sz="2400" dirty="0">
                  <a:solidFill>
                    <a:srgbClr val="0070C0"/>
                  </a:solidFill>
                  <a:latin typeface="华文楷体" panose="02010600040101010101" pitchFamily="2" charset="-122"/>
                  <a:ea typeface="华文楷体" panose="02010600040101010101" pitchFamily="2" charset="-122"/>
                </a:endParaRPr>
              </a:p>
            </p:txBody>
          </p:sp>
        </mc:Choice>
        <mc:Fallback xmlns="">
          <p:sp>
            <p:nvSpPr>
              <p:cNvPr id="33" name="矩形 32"/>
              <p:cNvSpPr>
                <a:spLocks noRot="1" noChangeAspect="1" noMove="1" noResize="1" noEditPoints="1" noAdjustHandles="1" noChangeArrowheads="1" noChangeShapeType="1" noTextEdit="1"/>
              </p:cNvSpPr>
              <p:nvPr/>
            </p:nvSpPr>
            <p:spPr>
              <a:xfrm>
                <a:off x="4764435" y="2776468"/>
                <a:ext cx="4255973" cy="1202830"/>
              </a:xfrm>
              <a:prstGeom prst="rect">
                <a:avLst/>
              </a:prstGeom>
              <a:blipFill rotWithShape="0">
                <a:blip r:embed="rId8"/>
                <a:stretch>
                  <a:fillRect l="-2292" t="-40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1985362" y="1511568"/>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rPr>
                        <m:t>∞</m:t>
                      </m:r>
                    </m:oMath>
                  </m:oMathPara>
                </a14:m>
                <a:endParaRPr lang="en-US" altLang="zh-CN" sz="2400" b="0" dirty="0">
                  <a:solidFill>
                    <a:srgbClr val="7030A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985362" y="1511568"/>
                <a:ext cx="393388" cy="461665"/>
              </a:xfrm>
              <a:prstGeom prst="rect">
                <a:avLst/>
              </a:prstGeom>
              <a:blipFill rotWithShape="0">
                <a:blip r:embed="rId9"/>
                <a:stretch>
                  <a:fillRect r="-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57888" y="4475943"/>
                <a:ext cx="3718418" cy="477054"/>
              </a:xfrm>
              <a:prstGeom prst="rect">
                <a:avLst/>
              </a:prstGeom>
              <a:solidFill>
                <a:schemeClr val="bg1">
                  <a:lumMod val="65000"/>
                  <a:alpha val="53000"/>
                </a:schemeClr>
              </a:solidFill>
            </p:spPr>
            <p:txBody>
              <a:bodyPr wrap="square">
                <a:spAutoFit/>
              </a:bodyPr>
              <a:lstStyle/>
              <a:p>
                <a:r>
                  <a:rPr lang="zh-CN" altLang="en-US" sz="2400" b="1" dirty="0">
                    <a:solidFill>
                      <a:schemeClr val="tx1"/>
                    </a:solidFill>
                    <a:latin typeface="华文楷体" panose="02010600040101010101" pitchFamily="2" charset="-122"/>
                    <a:ea typeface="华文楷体" panose="02010600040101010101" pitchFamily="2" charset="-122"/>
                  </a:rPr>
                  <a:t>势阱外 </a:t>
                </a:r>
                <a:r>
                  <a:rPr lang="en-US" altLang="zh-CN" sz="2400" b="1" dirty="0">
                    <a:solidFill>
                      <a:schemeClr val="tx1"/>
                    </a:solidFill>
                    <a:latin typeface="华文楷体" panose="02010600040101010101" pitchFamily="2" charset="-122"/>
                    <a:ea typeface="华文楷体" panose="02010600040101010101" pitchFamily="2" charset="-122"/>
                  </a:rPr>
                  <a:t>( </a:t>
                </a:r>
                <a14:m>
                  <m:oMath xmlns:m="http://schemas.openxmlformats.org/officeDocument/2006/math">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&lt;0 ,  </m:t>
                    </m:r>
                    <m:r>
                      <a:rPr lang="en-US" altLang="zh-CN" sz="2400" i="1">
                        <a:solidFill>
                          <a:schemeClr val="tx1"/>
                        </a:solidFill>
                        <a:latin typeface="Cambria Math" panose="02040503050406030204" pitchFamily="18" charset="0"/>
                      </a:rPr>
                      <m:t>𝑥</m:t>
                    </m:r>
                    <m:r>
                      <a:rPr lang="en-US" altLang="zh-CN" sz="2400" i="1">
                        <a:solidFill>
                          <a:schemeClr val="tx1"/>
                        </a:solidFill>
                        <a:latin typeface="Cambria Math" panose="02040503050406030204" pitchFamily="18" charset="0"/>
                      </a:rPr>
                      <m:t>&gt;</m:t>
                    </m:r>
                    <m:r>
                      <a:rPr lang="en-US" altLang="zh-CN" sz="2400" i="1">
                        <a:solidFill>
                          <a:schemeClr val="tx1"/>
                        </a:solidFill>
                        <a:latin typeface="Cambria Math" panose="02040503050406030204" pitchFamily="18" charset="0"/>
                      </a:rPr>
                      <m:t>𝑎</m:t>
                    </m:r>
                  </m:oMath>
                </a14:m>
                <a:r>
                  <a:rPr lang="en-US" altLang="zh-CN" sz="2400" b="1" dirty="0">
                    <a:solidFill>
                      <a:schemeClr val="tx1"/>
                    </a:solidFill>
                    <a:latin typeface="华文楷体" panose="02010600040101010101" pitchFamily="2" charset="-122"/>
                    <a:ea typeface="华文楷体" panose="02010600040101010101" pitchFamily="2" charset="-122"/>
                  </a:rPr>
                  <a:t> )</a:t>
                </a:r>
                <a:endParaRPr lang="zh-CN" altLang="en-US" sz="2400" b="1" dirty="0">
                  <a:solidFill>
                    <a:schemeClr val="tx1"/>
                  </a:solidFill>
                  <a:latin typeface="华文楷体" panose="02010600040101010101" pitchFamily="2" charset="-122"/>
                  <a:ea typeface="华文楷体" panose="02010600040101010101" pitchFamily="2"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657888" y="4475943"/>
                <a:ext cx="3718418" cy="477054"/>
              </a:xfrm>
              <a:prstGeom prst="rect">
                <a:avLst/>
              </a:prstGeom>
              <a:blipFill rotWithShape="0">
                <a:blip r:embed="rId10"/>
                <a:stretch>
                  <a:fillRect l="-2623" t="-10256" b="-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06742" y="5038827"/>
                <a:ext cx="7930820" cy="1015663"/>
              </a:xfrm>
              <a:prstGeom prst="rect">
                <a:avLst/>
              </a:prstGeom>
            </p:spPr>
            <p:txBody>
              <a:bodyPr wrap="square">
                <a:spAutoFit/>
              </a:bodyPr>
              <a:lstStyle/>
              <a:p>
                <a:pPr>
                  <a:lnSpc>
                    <a:spcPct val="150000"/>
                  </a:lnSpc>
                  <a:buClr>
                    <a:schemeClr val="accent3">
                      <a:lumMod val="75000"/>
                    </a:schemeClr>
                  </a:buClr>
                </a:pPr>
                <a:r>
                  <a:rPr lang="zh-CN" altLang="en-US" sz="2400" dirty="0">
                    <a:solidFill>
                      <a:schemeClr val="tx1"/>
                    </a:solidFill>
                    <a:latin typeface="华文楷体" panose="02010600040101010101" pitchFamily="2" charset="-122"/>
                    <a:ea typeface="华文楷体" panose="02010600040101010101" pitchFamily="2" charset="-122"/>
                  </a:rPr>
                  <a:t> 由于势阱无限深</a:t>
                </a:r>
                <a:r>
                  <a:rPr lang="zh-CN" altLang="en-US" sz="2400" dirty="0">
                    <a:latin typeface="华文楷体" panose="02010600040101010101" pitchFamily="2" charset="-122"/>
                    <a:ea typeface="华文楷体" panose="02010600040101010101" pitchFamily="2" charset="-122"/>
                  </a:rPr>
                  <a:t>，在物理上粒子无法达到阱外区域，</a:t>
                </a:r>
                <a:r>
                  <a:rPr lang="zh-CN" altLang="en-US" sz="2400" dirty="0">
                    <a:solidFill>
                      <a:schemeClr val="tx1"/>
                    </a:solidFill>
                    <a:latin typeface="华文楷体" panose="02010600040101010101" pitchFamily="2" charset="-122"/>
                    <a:ea typeface="华文楷体" panose="02010600040101010101" pitchFamily="2" charset="-122"/>
                  </a:rPr>
                  <a:t>因此</a:t>
                </a:r>
                <a:endParaRPr lang="en-US" altLang="zh-CN" sz="2400" dirty="0">
                  <a:solidFill>
                    <a:schemeClr val="tx1"/>
                  </a:solidFill>
                  <a:latin typeface="华文楷体" panose="02010600040101010101" pitchFamily="2" charset="-122"/>
                  <a:ea typeface="华文楷体" panose="02010600040101010101" pitchFamily="2" charset="-122"/>
                </a:endParaRPr>
              </a:p>
              <a:p>
                <a:pPr algn="ct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panose="02040503050406030204" pitchFamily="18" charset="0"/>
                          <a:ea typeface="微软雅黑" panose="020B0503020204020204" pitchFamily="34" charset="-122"/>
                        </a:rPr>
                        <m:t>𝜓</m:t>
                      </m:r>
                      <m:r>
                        <a:rPr lang="en-US" altLang="zh-CN" sz="2400" b="0" i="1" smtClean="0">
                          <a:solidFill>
                            <a:srgbClr val="FF0000"/>
                          </a:solidFill>
                          <a:latin typeface="Cambria Math" panose="02040503050406030204" pitchFamily="18" charset="0"/>
                          <a:ea typeface="微软雅黑" panose="020B0503020204020204" pitchFamily="34" charset="-122"/>
                        </a:rPr>
                        <m:t>(</m:t>
                      </m:r>
                      <m:r>
                        <a:rPr lang="en-US" altLang="zh-CN" sz="2400" b="0" i="1" smtClean="0">
                          <a:solidFill>
                            <a:srgbClr val="FF0000"/>
                          </a:solidFill>
                          <a:latin typeface="Cambria Math" panose="02040503050406030204" pitchFamily="18" charset="0"/>
                          <a:ea typeface="微软雅黑" panose="020B0503020204020204" pitchFamily="34" charset="-122"/>
                        </a:rPr>
                        <m:t>𝑥</m:t>
                      </m:r>
                      <m:r>
                        <a:rPr lang="en-US" altLang="zh-CN" sz="2400" b="0" i="1" smtClean="0">
                          <a:solidFill>
                            <a:srgbClr val="FF0000"/>
                          </a:solidFill>
                          <a:latin typeface="Cambria Math" panose="02040503050406030204" pitchFamily="18" charset="0"/>
                          <a:ea typeface="微软雅黑" panose="020B0503020204020204" pitchFamily="34" charset="-122"/>
                        </a:rPr>
                        <m:t>)=0 (</m:t>
                      </m:r>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&lt;0,</m:t>
                      </m:r>
                      <m:r>
                        <a:rPr lang="en-US" altLang="zh-CN" sz="2400" i="1">
                          <a:solidFill>
                            <a:srgbClr val="FF0000"/>
                          </a:solidFill>
                          <a:latin typeface="Cambria Math" panose="02040503050406030204" pitchFamily="18" charset="0"/>
                        </a:rPr>
                        <m:t>𝑥</m:t>
                      </m:r>
                      <m:r>
                        <a:rPr lang="en-US" altLang="zh-CN" sz="2400" i="1">
                          <a:solidFill>
                            <a:srgbClr val="FF0000"/>
                          </a:solidFill>
                          <a:latin typeface="Cambria Math" panose="02040503050406030204" pitchFamily="18" charset="0"/>
                        </a:rPr>
                        <m:t>&gt;</m:t>
                      </m:r>
                      <m:r>
                        <a:rPr lang="en-US" altLang="zh-CN" sz="2400" i="1">
                          <a:solidFill>
                            <a:srgbClr val="FF0000"/>
                          </a:solidFill>
                          <a:latin typeface="Cambria Math" panose="02040503050406030204" pitchFamily="18" charset="0"/>
                        </a:rPr>
                        <m:t>𝑎</m:t>
                      </m:r>
                      <m:r>
                        <a:rPr lang="en-US" altLang="zh-CN" sz="2400" i="1">
                          <a:solidFill>
                            <a:srgbClr val="FF0000"/>
                          </a:solidFill>
                          <a:latin typeface="Cambria Math" panose="02040503050406030204" pitchFamily="18" charset="0"/>
                          <a:ea typeface="微软雅黑" panose="020B0503020204020204" pitchFamily="34" charset="-122"/>
                        </a:rPr>
                        <m:t>)</m:t>
                      </m:r>
                    </m:oMath>
                  </m:oMathPara>
                </a14:m>
                <a:endParaRPr lang="zh-CN" altLang="en-US" sz="24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706742" y="5038827"/>
                <a:ext cx="7930820" cy="1015663"/>
              </a:xfrm>
              <a:prstGeom prst="rect">
                <a:avLst/>
              </a:prstGeom>
              <a:blipFill rotWithShape="0">
                <a:blip r:embed="rId11"/>
                <a:stretch>
                  <a:fillRect l="-307" r="-461" b="-7831"/>
                </a:stretch>
              </a:blipFill>
            </p:spPr>
            <p:txBody>
              <a:bodyPr/>
              <a:lstStyle/>
              <a:p>
                <a:r>
                  <a:rPr lang="zh-CN" altLang="en-US">
                    <a:noFill/>
                  </a:rPr>
                  <a:t> </a:t>
                </a:r>
              </a:p>
            </p:txBody>
          </p:sp>
        </mc:Fallback>
      </mc:AlternateContent>
      <p:grpSp>
        <p:nvGrpSpPr>
          <p:cNvPr id="4" name="组合 3"/>
          <p:cNvGrpSpPr/>
          <p:nvPr/>
        </p:nvGrpSpPr>
        <p:grpSpPr>
          <a:xfrm>
            <a:off x="2014779" y="1897188"/>
            <a:ext cx="990703" cy="1720065"/>
            <a:chOff x="2014779" y="1897188"/>
            <a:chExt cx="990703" cy="1720065"/>
          </a:xfrm>
        </p:grpSpPr>
        <p:sp>
          <p:nvSpPr>
            <p:cNvPr id="26" name="矩形 25"/>
            <p:cNvSpPr/>
            <p:nvPr/>
          </p:nvSpPr>
          <p:spPr>
            <a:xfrm>
              <a:off x="2014779" y="1897188"/>
              <a:ext cx="990703" cy="1720065"/>
            </a:xfrm>
            <a:prstGeom prst="rect">
              <a:avLst/>
            </a:prstGeom>
            <a:solidFill>
              <a:srgbClr val="7030A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238733" y="2561733"/>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内</a:t>
              </a:r>
              <a:endParaRPr lang="zh-CN" altLang="en-US" b="1" dirty="0">
                <a:latin typeface="华文楷体" panose="02010600040101010101" pitchFamily="2" charset="-122"/>
                <a:ea typeface="华文楷体" panose="02010600040101010101" pitchFamily="2" charset="-122"/>
              </a:endParaRPr>
            </a:p>
          </p:txBody>
        </p:sp>
      </p:grpSp>
      <p:grpSp>
        <p:nvGrpSpPr>
          <p:cNvPr id="10" name="组合 9"/>
          <p:cNvGrpSpPr/>
          <p:nvPr/>
        </p:nvGrpSpPr>
        <p:grpSpPr>
          <a:xfrm>
            <a:off x="1255547" y="1915717"/>
            <a:ext cx="756518" cy="1720065"/>
            <a:chOff x="1255547" y="1902838"/>
            <a:chExt cx="756518" cy="1720065"/>
          </a:xfrm>
        </p:grpSpPr>
        <p:sp>
          <p:nvSpPr>
            <p:cNvPr id="27" name="矩形 26"/>
            <p:cNvSpPr/>
            <p:nvPr/>
          </p:nvSpPr>
          <p:spPr>
            <a:xfrm>
              <a:off x="1255547" y="1902838"/>
              <a:ext cx="756518" cy="1720065"/>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78884" y="2585163"/>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外</a:t>
              </a:r>
            </a:p>
          </p:txBody>
        </p:sp>
      </p:grpSp>
      <p:grpSp>
        <p:nvGrpSpPr>
          <p:cNvPr id="13" name="组合 12"/>
          <p:cNvGrpSpPr/>
          <p:nvPr/>
        </p:nvGrpSpPr>
        <p:grpSpPr>
          <a:xfrm>
            <a:off x="3003482" y="1920589"/>
            <a:ext cx="752742" cy="1728072"/>
            <a:chOff x="3017130" y="1907710"/>
            <a:chExt cx="752742" cy="1728072"/>
          </a:xfrm>
        </p:grpSpPr>
        <p:sp>
          <p:nvSpPr>
            <p:cNvPr id="28" name="矩形 27"/>
            <p:cNvSpPr/>
            <p:nvPr/>
          </p:nvSpPr>
          <p:spPr>
            <a:xfrm>
              <a:off x="3017130" y="1907710"/>
              <a:ext cx="752742" cy="1728072"/>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159318" y="2562137"/>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外</a:t>
              </a:r>
            </a:p>
          </p:txBody>
        </p:sp>
      </p:grpSp>
    </p:spTree>
    <p:extLst>
      <p:ext uri="{BB962C8B-B14F-4D97-AF65-F5344CB8AC3E}">
        <p14:creationId xmlns:p14="http://schemas.microsoft.com/office/powerpoint/2010/main" val="290852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3" grpId="0" animBg="1"/>
      <p:bldP spid="34"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p:cNvSpPr>
                <a:spLocks noGrp="1"/>
              </p:cNvSpPr>
              <p:nvPr>
                <p:ph idx="1"/>
              </p:nvPr>
            </p:nvSpPr>
            <p:spPr>
              <a:xfrm>
                <a:off x="323528" y="1628800"/>
                <a:ext cx="6591985" cy="5040560"/>
              </a:xfrm>
            </p:spPr>
            <p:txBody>
              <a:bodyPr>
                <a:noAutofit/>
              </a:bodyPr>
              <a:lstStyle/>
              <a:p>
                <a:pPr>
                  <a:spcAft>
                    <a:spcPts val="600"/>
                  </a:spcAft>
                </a:pPr>
                <a:r>
                  <a:rPr lang="en-US" altLang="zh-CN" sz="2000" dirty="0">
                    <a:latin typeface="+mn-ea"/>
                  </a:rPr>
                  <a:t>19</a:t>
                </a:r>
                <a:r>
                  <a:rPr lang="zh-CN" altLang="en-US" sz="2000" dirty="0">
                    <a:latin typeface="+mn-ea"/>
                  </a:rPr>
                  <a:t>世纪以来，只注重了光的波动性的研究，而忽略了粒子性的研究，在实物粒子的研究方面，是否犯了相反的错误呢？</a:t>
                </a:r>
                <a:r>
                  <a:rPr lang="en-US" altLang="zh-CN" sz="2000" dirty="0">
                    <a:latin typeface="+mn-ea"/>
                  </a:rPr>
                  <a:t>——</a:t>
                </a:r>
                <a:r>
                  <a:rPr lang="zh-CN" altLang="en-US" sz="2000" dirty="0">
                    <a:latin typeface="+mn-ea"/>
                  </a:rPr>
                  <a:t>德布罗意</a:t>
                </a:r>
                <a:r>
                  <a:rPr lang="en-US" altLang="zh-CN" sz="2000" dirty="0">
                    <a:latin typeface="+mn-ea"/>
                  </a:rPr>
                  <a:t>(De Broglie)</a:t>
                </a:r>
              </a:p>
              <a:p>
                <a:pPr>
                  <a:spcAft>
                    <a:spcPts val="600"/>
                  </a:spcAft>
                </a:pPr>
                <a:r>
                  <a:rPr lang="zh-CN" altLang="en-US" sz="2000" dirty="0">
                    <a:latin typeface="+mn-ea"/>
                  </a:rPr>
                  <a:t>在获诺贝尔奖时，德布罗意回忆道：“一方面，</a:t>
                </a:r>
                <a:r>
                  <a:rPr lang="zh-TW" altLang="en-US" sz="2000" dirty="0">
                    <a:latin typeface="黑体" panose="02010609060101010101" pitchFamily="49" charset="-122"/>
                    <a:ea typeface="黑体" panose="02010609060101010101" pitchFamily="49" charset="-122"/>
                  </a:rPr>
                  <a:t>并不能</a:t>
                </a:r>
                <a:r>
                  <a:rPr lang="zh-CN" altLang="en-US" sz="2000" dirty="0">
                    <a:latin typeface="+mn-ea"/>
                  </a:rPr>
                  <a:t>认为</a:t>
                </a:r>
                <a:r>
                  <a:rPr lang="zh-TW" altLang="en-US" sz="2000" dirty="0">
                    <a:latin typeface="黑体" panose="02010609060101010101" pitchFamily="49" charset="-122"/>
                    <a:ea typeface="黑体" panose="02010609060101010101" pitchFamily="49" charset="-122"/>
                  </a:rPr>
                  <a:t>光的</a:t>
                </a:r>
                <a:r>
                  <a:rPr lang="zh-CN" altLang="en-US" sz="2000" dirty="0">
                    <a:latin typeface="黑体" panose="02010609060101010101" pitchFamily="49" charset="-122"/>
                    <a:ea typeface="黑体" panose="02010609060101010101" pitchFamily="49" charset="-122"/>
                  </a:rPr>
                  <a:t>量子论</a:t>
                </a:r>
                <a:r>
                  <a:rPr lang="zh-TW" altLang="en-US" sz="2000" dirty="0">
                    <a:latin typeface="黑体" panose="02010609060101010101" pitchFamily="49" charset="-122"/>
                    <a:ea typeface="黑体" panose="02010609060101010101" pitchFamily="49" charset="-122"/>
                  </a:rPr>
                  <a:t>是令人</a:t>
                </a:r>
                <a:r>
                  <a:rPr lang="zh-CN" altLang="en-US" sz="2000" dirty="0">
                    <a:latin typeface="黑体" panose="02010609060101010101" pitchFamily="49" charset="-122"/>
                    <a:ea typeface="黑体" panose="02010609060101010101" pitchFamily="49" charset="-122"/>
                  </a:rPr>
                  <a:t>满</a:t>
                </a:r>
                <a:r>
                  <a:rPr lang="zh-TW" altLang="en-US" sz="2000" dirty="0">
                    <a:latin typeface="黑体" panose="02010609060101010101" pitchFamily="49" charset="-122"/>
                    <a:ea typeface="黑体" panose="02010609060101010101" pitchFamily="49" charset="-122"/>
                  </a:rPr>
                  <a:t>意的，因方它依照方程</a:t>
                </a:r>
                <a14:m>
                  <m:oMath xmlns:m="http://schemas.openxmlformats.org/officeDocument/2006/math">
                    <m:r>
                      <a:rPr lang="en-US" altLang="zh-TW" sz="2000" dirty="0">
                        <a:latin typeface="Cambria Math" panose="02040503050406030204" pitchFamily="18" charset="0"/>
                      </a:rPr>
                      <m:t>𝐸</m:t>
                    </m:r>
                    <m:r>
                      <a:rPr lang="en-US" altLang="zh-TW" sz="2000" dirty="0">
                        <a:latin typeface="Cambria Math" panose="02040503050406030204" pitchFamily="18" charset="0"/>
                      </a:rPr>
                      <m:t> =</m:t>
                    </m:r>
                    <m:r>
                      <a:rPr lang="en-US" altLang="zh-TW" sz="2000" dirty="0">
                        <a:latin typeface="Cambria Math" panose="02040503050406030204" pitchFamily="18" charset="0"/>
                      </a:rPr>
                      <m:t>h</m:t>
                    </m:r>
                    <m:r>
                      <a:rPr lang="en-US" altLang="zh-TW" sz="2000" dirty="0">
                        <a:latin typeface="Cambria Math" panose="02040503050406030204" pitchFamily="18" charset="0"/>
                      </a:rPr>
                      <m:t>𝜈</m:t>
                    </m:r>
                  </m:oMath>
                </a14:m>
                <a:r>
                  <a:rPr lang="zh-TW" altLang="en-US" sz="2000" dirty="0">
                    <a:latin typeface="黑体" panose="02010609060101010101" pitchFamily="49" charset="-122"/>
                    <a:ea typeface="黑体" panose="02010609060101010101" pitchFamily="49" charset="-122"/>
                  </a:rPr>
                  <a:t>定</a:t>
                </a:r>
                <a:r>
                  <a:rPr lang="zh-CN" altLang="en-US" sz="2000" dirty="0">
                    <a:latin typeface="黑体" panose="02010609060101010101" pitchFamily="49" charset="-122"/>
                    <a:ea typeface="黑体" panose="02010609060101010101" pitchFamily="49" charset="-122"/>
                  </a:rPr>
                  <a:t>义</a:t>
                </a:r>
                <a:r>
                  <a:rPr lang="zh-TW" altLang="en-US" sz="2000" dirty="0">
                    <a:latin typeface="黑体" panose="02010609060101010101" pitchFamily="49" charset="-122"/>
                    <a:ea typeface="黑体" panose="02010609060101010101" pitchFamily="49" charset="-122"/>
                  </a:rPr>
                  <a:t>了光</a:t>
                </a:r>
                <a:r>
                  <a:rPr lang="zh-CN" altLang="en-US" sz="2000" dirty="0">
                    <a:latin typeface="黑体" panose="02010609060101010101" pitchFamily="49" charset="-122"/>
                    <a:ea typeface="黑体" panose="02010609060101010101" pitchFamily="49" charset="-122"/>
                  </a:rPr>
                  <a:t>粒</a:t>
                </a:r>
                <a:r>
                  <a:rPr lang="zh-TW" altLang="en-US" sz="2000" dirty="0">
                    <a:latin typeface="黑体" panose="02010609060101010101" pitchFamily="49" charset="-122"/>
                    <a:ea typeface="黑体" panose="02010609060101010101" pitchFamily="49" charset="-122"/>
                  </a:rPr>
                  <a:t>子的能量，而</a:t>
                </a:r>
                <a:r>
                  <a:rPr lang="zh-CN" altLang="en-US" sz="2000" dirty="0">
                    <a:latin typeface="黑体" panose="02010609060101010101" pitchFamily="49" charset="-122"/>
                    <a:ea typeface="黑体" panose="02010609060101010101" pitchFamily="49" charset="-122"/>
                  </a:rPr>
                  <a:t>这个</a:t>
                </a:r>
                <a:r>
                  <a:rPr lang="zh-TW" altLang="en-US" sz="2000" dirty="0">
                    <a:latin typeface="黑体" panose="02010609060101010101" pitchFamily="49" charset="-122"/>
                    <a:ea typeface="黑体" panose="02010609060101010101" pitchFamily="49" charset="-122"/>
                  </a:rPr>
                  <a:t>方程中</a:t>
                </a:r>
                <a:r>
                  <a:rPr lang="zh-CN" altLang="en-US" sz="2000" dirty="0">
                    <a:latin typeface="黑体" panose="02010609060101010101" pitchFamily="49" charset="-122"/>
                    <a:ea typeface="黑体" panose="02010609060101010101" pitchFamily="49" charset="-122"/>
                  </a:rPr>
                  <a:t>却</a:t>
                </a:r>
                <a:r>
                  <a:rPr lang="zh-TW" altLang="en-US" sz="2000" dirty="0">
                    <a:latin typeface="黑体" panose="02010609060101010101" pitchFamily="49" charset="-122"/>
                    <a:ea typeface="黑体" panose="02010609060101010101" pitchFamily="49" charset="-122"/>
                  </a:rPr>
                  <a:t>包含</a:t>
                </a:r>
                <a:r>
                  <a:rPr lang="zh-CN" altLang="en-US" sz="2000" dirty="0">
                    <a:latin typeface="黑体" panose="02010609060101010101" pitchFamily="49" charset="-122"/>
                    <a:ea typeface="黑体" panose="02010609060101010101" pitchFamily="49" charset="-122"/>
                  </a:rPr>
                  <a:t>着频</a:t>
                </a:r>
                <a:r>
                  <a:rPr lang="zh-TW" altLang="en-US" sz="2000" dirty="0">
                    <a:latin typeface="黑体" panose="02010609060101010101" pitchFamily="49" charset="-122"/>
                    <a:ea typeface="黑体" panose="02010609060101010101" pitchFamily="49" charset="-122"/>
                  </a:rPr>
                  <a:t>率</a:t>
                </a:r>
                <a14:m>
                  <m:oMath xmlns:m="http://schemas.openxmlformats.org/officeDocument/2006/math">
                    <m:r>
                      <a:rPr lang="en-US" altLang="zh-TW" sz="2000" i="1" dirty="0" smtClean="0">
                        <a:latin typeface="Cambria Math" panose="02040503050406030204" pitchFamily="18" charset="0"/>
                      </a:rPr>
                      <m:t>𝑣</m:t>
                    </m:r>
                  </m:oMath>
                </a14:m>
                <a:r>
                  <a:rPr lang="en-US" altLang="zh-TW" sz="2000" dirty="0">
                    <a:latin typeface="+mn-ea"/>
                  </a:rPr>
                  <a:t>.</a:t>
                </a:r>
                <a:r>
                  <a:rPr lang="zh-CN" altLang="en-US" sz="2000" dirty="0">
                    <a:latin typeface="+mn-ea"/>
                  </a:rPr>
                  <a:t>在一个单纯的微粒理论中，没有什么东西可以使我们定义一个频率</a:t>
                </a:r>
                <a:r>
                  <a:rPr lang="en-US" altLang="zh-CN" sz="2000" dirty="0">
                    <a:latin typeface="+mn-ea"/>
                  </a:rPr>
                  <a:t>;</a:t>
                </a:r>
                <a:r>
                  <a:rPr lang="zh-CN" altLang="en-US" sz="2000" dirty="0">
                    <a:latin typeface="+mn-ea"/>
                  </a:rPr>
                  <a:t>单单这一点就迫使我们在光的情形中必须同时引人微粒的观念和周期性的观念</a:t>
                </a:r>
                <a:r>
                  <a:rPr lang="en-US" altLang="zh-CN" sz="2000" dirty="0">
                    <a:latin typeface="+mn-ea"/>
                  </a:rPr>
                  <a:t>.</a:t>
                </a:r>
              </a:p>
              <a:p>
                <a:pPr>
                  <a:spcAft>
                    <a:spcPts val="600"/>
                  </a:spcAft>
                </a:pPr>
                <a:r>
                  <a:rPr lang="zh-CN" altLang="en-US" sz="2000" dirty="0">
                    <a:latin typeface="+mn-ea"/>
                  </a:rPr>
                  <a:t>另一方面，在原子中电子稳定运动的确立，引入了整数</a:t>
                </a:r>
                <a:r>
                  <a:rPr lang="en-US" altLang="zh-CN" sz="2000" dirty="0">
                    <a:latin typeface="+mn-ea"/>
                  </a:rPr>
                  <a:t>;</a:t>
                </a:r>
                <a:r>
                  <a:rPr lang="zh-CN" altLang="en-US" sz="2000" dirty="0">
                    <a:latin typeface="+mn-ea"/>
                  </a:rPr>
                  <a:t>到目前为止，在物理学中涉及整数的现象只有干涉和振动的简正模式</a:t>
                </a:r>
                <a:r>
                  <a:rPr lang="en-US" altLang="zh-CN" sz="2000" dirty="0">
                    <a:latin typeface="+mn-ea"/>
                  </a:rPr>
                  <a:t>.</a:t>
                </a:r>
                <a:r>
                  <a:rPr lang="zh-CN" altLang="en-US" sz="2000" dirty="0">
                    <a:latin typeface="+mn-ea"/>
                  </a:rPr>
                  <a:t>这一事实使我产生了这样的想法</a:t>
                </a:r>
                <a:r>
                  <a:rPr lang="en-US" altLang="zh-CN" sz="2000" dirty="0">
                    <a:latin typeface="+mn-ea"/>
                  </a:rPr>
                  <a:t>:</a:t>
                </a:r>
                <a:r>
                  <a:rPr lang="zh-CN" altLang="en-US" sz="2000" dirty="0">
                    <a:latin typeface="+mn-ea"/>
                  </a:rPr>
                  <a:t>不能把电子简单地视为微粒，必须同时赋予它们以周期性”</a:t>
                </a:r>
              </a:p>
              <a:p>
                <a:pPr>
                  <a:spcAft>
                    <a:spcPts val="600"/>
                  </a:spcAft>
                </a:pPr>
                <a:endParaRPr lang="zh-CN" altLang="en-US" sz="2000" dirty="0">
                  <a:latin typeface="+mn-ea"/>
                </a:endParaRPr>
              </a:p>
            </p:txBody>
          </p:sp>
        </mc:Choice>
        <mc:Fallback xmlns="">
          <p:sp>
            <p:nvSpPr>
              <p:cNvPr id="7" name="内容占位符 6"/>
              <p:cNvSpPr>
                <a:spLocks noGrp="1" noRot="1" noChangeAspect="1" noMove="1" noResize="1" noEditPoints="1" noAdjustHandles="1" noChangeArrowheads="1" noChangeShapeType="1" noTextEdit="1"/>
              </p:cNvSpPr>
              <p:nvPr>
                <p:ph idx="1"/>
              </p:nvPr>
            </p:nvSpPr>
            <p:spPr>
              <a:xfrm>
                <a:off x="323528" y="1628800"/>
                <a:ext cx="6591985" cy="5040560"/>
              </a:xfrm>
              <a:blipFill rotWithShape="0">
                <a:blip r:embed="rId2"/>
                <a:stretch>
                  <a:fillRect t="-605" r="-2405"/>
                </a:stretch>
              </a:blipFill>
            </p:spPr>
            <p:txBody>
              <a:bodyPr/>
              <a:lstStyle/>
              <a:p>
                <a:r>
                  <a:rPr lang="zh-CN" altLang="en-US">
                    <a:noFill/>
                  </a:rPr>
                  <a:t> </a:t>
                </a:r>
              </a:p>
            </p:txBody>
          </p:sp>
        </mc:Fallback>
      </mc:AlternateContent>
      <p:sp>
        <p:nvSpPr>
          <p:cNvPr id="6" name="标题 5"/>
          <p:cNvSpPr>
            <a:spLocks noGrp="1"/>
          </p:cNvSpPr>
          <p:nvPr>
            <p:ph type="title"/>
          </p:nvPr>
        </p:nvSpPr>
        <p:spPr>
          <a:xfrm>
            <a:off x="414129" y="450176"/>
            <a:ext cx="7272808" cy="887359"/>
          </a:xfrm>
        </p:spPr>
        <p:txBody>
          <a:bodyPr>
            <a:normAutofit fontScale="90000"/>
          </a:bodyPr>
          <a:lstStyle/>
          <a:p>
            <a:r>
              <a:rPr lang="zh-CN" altLang="en-US" sz="3200" dirty="0"/>
              <a:t>波粒二象性（</a:t>
            </a:r>
            <a:r>
              <a:rPr lang="en-US" altLang="zh-CN" sz="3200" dirty="0"/>
              <a:t>wave-particle duality</a:t>
            </a:r>
            <a:r>
              <a:rPr lang="zh-CN" altLang="en-US" sz="3200" dirty="0"/>
              <a:t>）</a:t>
            </a:r>
            <a:br>
              <a:rPr lang="en-US" altLang="zh-CN" sz="3200" dirty="0"/>
            </a:br>
            <a:r>
              <a:rPr lang="zh-CN" altLang="en-US" sz="3200" dirty="0"/>
              <a:t>物质波</a:t>
            </a:r>
          </a:p>
        </p:txBody>
      </p:sp>
      <p:pic>
        <p:nvPicPr>
          <p:cNvPr id="9" name="图片 8"/>
          <p:cNvPicPr>
            <a:picLocks noChangeAspect="1"/>
          </p:cNvPicPr>
          <p:nvPr/>
        </p:nvPicPr>
        <p:blipFill>
          <a:blip r:embed="rId3"/>
          <a:stretch>
            <a:fillRect/>
          </a:stretch>
        </p:blipFill>
        <p:spPr>
          <a:xfrm>
            <a:off x="7023127" y="1337535"/>
            <a:ext cx="1655547" cy="2102545"/>
          </a:xfrm>
          <a:prstGeom prst="rect">
            <a:avLst/>
          </a:prstGeom>
        </p:spPr>
      </p:pic>
      <p:sp>
        <p:nvSpPr>
          <p:cNvPr id="10" name="文本框 9"/>
          <p:cNvSpPr txBox="1"/>
          <p:nvPr/>
        </p:nvSpPr>
        <p:spPr>
          <a:xfrm>
            <a:off x="6732240" y="3459282"/>
            <a:ext cx="2202847" cy="400110"/>
          </a:xfrm>
          <a:prstGeom prst="rect">
            <a:avLst/>
          </a:prstGeom>
          <a:noFill/>
        </p:spPr>
        <p:txBody>
          <a:bodyPr wrap="none" rtlCol="0">
            <a:spAutoFit/>
          </a:bodyPr>
          <a:lstStyle/>
          <a:p>
            <a:r>
              <a:rPr lang="en-US" altLang="zh-CN" sz="2000" dirty="0">
                <a:latin typeface="+mj-lt"/>
              </a:rPr>
              <a:t>1929 Nobel Prize</a:t>
            </a:r>
            <a:endParaRPr lang="zh-CN" altLang="en-US" sz="2000" dirty="0">
              <a:latin typeface="+mj-lt"/>
            </a:endParaRPr>
          </a:p>
        </p:txBody>
      </p:sp>
    </p:spTree>
    <p:extLst>
      <p:ext uri="{BB962C8B-B14F-4D97-AF65-F5344CB8AC3E}">
        <p14:creationId xmlns:p14="http://schemas.microsoft.com/office/powerpoint/2010/main" val="3604867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531970" y="2474624"/>
                <a:ext cx="3556423" cy="461665"/>
              </a:xfrm>
              <a:prstGeom prst="rect">
                <a:avLst/>
              </a:prstGeom>
            </p:spPr>
            <p:txBody>
              <a:bodyPr wrap="none">
                <a:spAutoFit/>
              </a:bodyPr>
              <a:lstStyle/>
              <a:p>
                <a:r>
                  <a:rPr lang="zh-CN" altLang="en-US" sz="2400" i="0" dirty="0">
                    <a:latin typeface="华文楷体" panose="02010600040101010101" pitchFamily="2" charset="-122"/>
                    <a:ea typeface="华文楷体" panose="02010600040101010101" pitchFamily="2" charset="-122"/>
                  </a:rPr>
                  <a:t>通解为</a:t>
                </a:r>
                <a14:m>
                  <m:oMath xmlns:m="http://schemas.openxmlformats.org/officeDocument/2006/math">
                    <m:r>
                      <a:rPr lang="en-US" altLang="zh-CN" sz="2400" i="1">
                        <a:latin typeface="Cambria Math" panose="02040503050406030204" pitchFamily="18" charset="0"/>
                      </a:rPr>
                      <m:t>𝜓</m:t>
                    </m:r>
                    <m:r>
                      <a:rPr lang="en-US" altLang="zh-CN" sz="2400" i="1">
                        <a:latin typeface="Cambria Math" panose="02040503050406030204" pitchFamily="18" charset="0"/>
                      </a:rPr>
                      <m:t>=</m:t>
                    </m:r>
                    <m:r>
                      <a:rPr lang="en-US" altLang="zh-CN" i="1">
                        <a:latin typeface="Cambria Math" panose="02040503050406030204" pitchFamily="18" charset="0"/>
                      </a:rPr>
                      <m:t>𝐴</m:t>
                    </m:r>
                    <m:r>
                      <m:rPr>
                        <m:sty m:val="p"/>
                      </m:rPr>
                      <a:rPr lang="en-US" altLang="zh-CN" i="0">
                        <a:latin typeface="Cambria Math" panose="02040503050406030204" pitchFamily="18" charset="0"/>
                      </a:rPr>
                      <m:t>sin</m:t>
                    </m:r>
                    <m:r>
                      <a:rPr lang="en-US" altLang="zh-CN" i="1">
                        <a:latin typeface="Cambria Math" panose="02040503050406030204" pitchFamily="18" charset="0"/>
                      </a:rPr>
                      <m:t> (</m:t>
                    </m:r>
                    <m:r>
                      <a:rPr lang="en-US" altLang="zh-CN" i="1">
                        <a:latin typeface="Cambria Math" panose="02040503050406030204" pitchFamily="18" charset="0"/>
                      </a:rPr>
                      <m:t>𝑘𝑥</m:t>
                    </m:r>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m:t>
                    </m:r>
                  </m:oMath>
                </a14:m>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531970" y="2474624"/>
                <a:ext cx="3556423" cy="461665"/>
              </a:xfrm>
              <a:prstGeom prst="rect">
                <a:avLst/>
              </a:prstGeom>
              <a:blipFill rotWithShape="0">
                <a:blip r:embed="rId3"/>
                <a:stretch>
                  <a:fillRect l="-2568"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598462" y="328999"/>
                <a:ext cx="3048848" cy="461665"/>
              </a:xfrm>
              <a:prstGeom prst="rect">
                <a:avLst/>
              </a:prstGeom>
              <a:solidFill>
                <a:srgbClr val="7030A0">
                  <a:alpha val="53000"/>
                </a:srgbClr>
              </a:solidFill>
            </p:spPr>
            <p:txBody>
              <a:bodyPr wrap="none">
                <a:spAutoFit/>
              </a:bodyPr>
              <a:lstStyle/>
              <a:p>
                <a:r>
                  <a:rPr lang="zh-CN" altLang="en-US" sz="2400" b="1" dirty="0">
                    <a:solidFill>
                      <a:schemeClr val="tx1"/>
                    </a:solidFill>
                    <a:latin typeface="华文楷体" panose="02010600040101010101" pitchFamily="2" charset="-122"/>
                    <a:ea typeface="华文楷体" panose="02010600040101010101" pitchFamily="2" charset="-122"/>
                  </a:rPr>
                  <a:t>势阱内</a:t>
                </a:r>
                <a:r>
                  <a:rPr lang="zh-CN" altLang="en-US" sz="2400" dirty="0">
                    <a:solidFill>
                      <a:schemeClr val="tx1"/>
                    </a:solidFill>
                    <a:latin typeface="华文楷体" panose="02010600040101010101" pitchFamily="2" charset="-122"/>
                    <a:ea typeface="华文楷体" panose="02010600040101010101" pitchFamily="2" charset="-122"/>
                  </a:rPr>
                  <a:t>（</a:t>
                </a:r>
                <a14:m>
                  <m:oMath xmlns:m="http://schemas.openxmlformats.org/officeDocument/2006/math">
                    <m:r>
                      <a:rPr lang="en-US" altLang="zh-CN" sz="2400" b="0" i="1">
                        <a:solidFill>
                          <a:schemeClr val="tx1"/>
                        </a:solidFill>
                        <a:latin typeface="Cambria Math" panose="02040503050406030204" pitchFamily="18" charset="0"/>
                        <a:ea typeface="微软雅黑" panose="020B0503020204020204" pitchFamily="34" charset="-122"/>
                      </a:rPr>
                      <m:t>0&lt;</m:t>
                    </m:r>
                    <m:r>
                      <a:rPr lang="en-US" altLang="zh-CN" sz="2400" b="0" i="1">
                        <a:solidFill>
                          <a:schemeClr val="tx1"/>
                        </a:solidFill>
                        <a:latin typeface="Cambria Math" panose="02040503050406030204" pitchFamily="18" charset="0"/>
                        <a:ea typeface="微软雅黑" panose="020B0503020204020204" pitchFamily="34" charset="-122"/>
                      </a:rPr>
                      <m:t>𝑥</m:t>
                    </m:r>
                    <m:r>
                      <a:rPr lang="en-US" altLang="zh-CN" sz="2400" b="0" i="1">
                        <a:solidFill>
                          <a:schemeClr val="tx1"/>
                        </a:solidFill>
                        <a:latin typeface="Cambria Math" panose="02040503050406030204" pitchFamily="18" charset="0"/>
                        <a:ea typeface="微软雅黑" panose="020B0503020204020204" pitchFamily="34" charset="-122"/>
                      </a:rPr>
                      <m:t>&lt;</m:t>
                    </m:r>
                    <m:r>
                      <a:rPr lang="en-US" altLang="zh-CN" sz="2400" b="0" i="1">
                        <a:solidFill>
                          <a:schemeClr val="tx1"/>
                        </a:solidFill>
                        <a:latin typeface="Cambria Math" panose="02040503050406030204" pitchFamily="18" charset="0"/>
                        <a:ea typeface="微软雅黑" panose="020B0503020204020204" pitchFamily="34" charset="-122"/>
                      </a:rPr>
                      <m:t>𝑎</m:t>
                    </m:r>
                  </m:oMath>
                </a14:m>
                <a:r>
                  <a:rPr lang="zh-CN" altLang="en-US" sz="2400" dirty="0">
                    <a:solidFill>
                      <a:schemeClr val="tx1"/>
                    </a:solidFill>
                    <a:latin typeface="华文楷体" panose="02010600040101010101" pitchFamily="2" charset="-122"/>
                    <a:ea typeface="华文楷体" panose="02010600040101010101" pitchFamily="2" charset="-122"/>
                  </a:rPr>
                  <a:t>）</a:t>
                </a:r>
                <a:endParaRPr lang="en-US" altLang="zh-CN" sz="2400" dirty="0">
                  <a:solidFill>
                    <a:schemeClr val="tx1"/>
                  </a:solidFill>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598462" y="328999"/>
                <a:ext cx="3048848" cy="461665"/>
              </a:xfrm>
              <a:prstGeom prst="rect">
                <a:avLst/>
              </a:prstGeom>
              <a:blipFill rotWithShape="0">
                <a:blip r:embed="rId4"/>
                <a:stretch>
                  <a:fillRect l="-3000" t="-10526" r="-2800"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43266" y="909242"/>
                <a:ext cx="2653547" cy="833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solidFill>
                                <a:srgbClr val="0070C0"/>
                              </a:solidFill>
                              <a:latin typeface="Cambria Math" panose="02040503050406030204" pitchFamily="18" charset="0"/>
                              <a:ea typeface="微软雅黑" panose="020B0503020204020204" pitchFamily="34" charset="-122"/>
                            </a:rPr>
                          </m:ctrlPr>
                        </m:fPr>
                        <m:num>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𝑑</m:t>
                              </m:r>
                            </m:e>
                            <m:sup>
                              <m:r>
                                <a:rPr lang="en-US" altLang="zh-CN" i="1">
                                  <a:solidFill>
                                    <a:srgbClr val="0070C0"/>
                                  </a:solidFill>
                                  <a:latin typeface="Cambria Math" panose="02040503050406030204" pitchFamily="18" charset="0"/>
                                  <a:ea typeface="微软雅黑" panose="020B0503020204020204" pitchFamily="34" charset="-122"/>
                                </a:rPr>
                                <m:t>2</m:t>
                              </m:r>
                            </m:sup>
                          </m:sSup>
                          <m:r>
                            <a:rPr lang="en-US" altLang="zh-CN" i="1">
                              <a:solidFill>
                                <a:srgbClr val="0070C0"/>
                              </a:solidFill>
                              <a:latin typeface="Cambria Math" panose="02040503050406030204" pitchFamily="18" charset="0"/>
                              <a:ea typeface="微软雅黑" panose="020B0503020204020204" pitchFamily="34" charset="-122"/>
                            </a:rPr>
                            <m:t>𝜓</m:t>
                          </m:r>
                        </m:num>
                        <m:den>
                          <m:r>
                            <a:rPr lang="en-US" altLang="zh-CN" i="1">
                              <a:solidFill>
                                <a:srgbClr val="0070C0"/>
                              </a:solidFill>
                              <a:latin typeface="Cambria Math" panose="02040503050406030204" pitchFamily="18" charset="0"/>
                              <a:ea typeface="微软雅黑" panose="020B0503020204020204" pitchFamily="34" charset="-122"/>
                            </a:rPr>
                            <m:t>𝑑</m:t>
                          </m:r>
                          <m:sSup>
                            <m:sSupPr>
                              <m:ctrlPr>
                                <a:rPr lang="en-US" altLang="zh-CN" i="1">
                                  <a:solidFill>
                                    <a:srgbClr val="0070C0"/>
                                  </a:solidFill>
                                  <a:latin typeface="Cambria Math" panose="02040503050406030204" pitchFamily="18" charset="0"/>
                                  <a:ea typeface="微软雅黑" panose="020B0503020204020204" pitchFamily="34" charset="-122"/>
                                </a:rPr>
                              </m:ctrlPr>
                            </m:sSupPr>
                            <m:e>
                              <m:r>
                                <a:rPr lang="en-US" altLang="zh-CN" i="1">
                                  <a:solidFill>
                                    <a:srgbClr val="0070C0"/>
                                  </a:solidFill>
                                  <a:latin typeface="Cambria Math" panose="02040503050406030204" pitchFamily="18" charset="0"/>
                                  <a:ea typeface="微软雅黑" panose="020B0503020204020204" pitchFamily="34" charset="-122"/>
                                </a:rPr>
                                <m:t>𝑥</m:t>
                              </m:r>
                            </m:e>
                            <m:sup>
                              <m:r>
                                <a:rPr lang="en-US" altLang="zh-CN" i="1">
                                  <a:solidFill>
                                    <a:srgbClr val="0070C0"/>
                                  </a:solidFill>
                                  <a:latin typeface="Cambria Math" panose="02040503050406030204" pitchFamily="18" charset="0"/>
                                  <a:ea typeface="微软雅黑" panose="020B0503020204020204" pitchFamily="34" charset="-122"/>
                                </a:rPr>
                                <m:t>2</m:t>
                              </m:r>
                            </m:sup>
                          </m:sSup>
                        </m:den>
                      </m:f>
                      <m:r>
                        <a:rPr lang="en-US" altLang="zh-CN" sz="2400" i="1">
                          <a:solidFill>
                            <a:srgbClr val="0070C0"/>
                          </a:solidFill>
                          <a:latin typeface="Cambria Math" panose="02040503050406030204" pitchFamily="18" charset="0"/>
                          <a:ea typeface="微软雅黑" panose="020B0503020204020204" pitchFamily="34" charset="-122"/>
                        </a:rPr>
                        <m:t>+</m:t>
                      </m:r>
                      <m:f>
                        <m:fPr>
                          <m:ctrlPr>
                            <a:rPr lang="en-US" altLang="zh-CN" sz="2400" i="1">
                              <a:solidFill>
                                <a:srgbClr val="0070C0"/>
                              </a:solidFill>
                              <a:latin typeface="Cambria Math" panose="02040503050406030204" pitchFamily="18" charset="0"/>
                              <a:ea typeface="微软雅黑" panose="020B0503020204020204" pitchFamily="34" charset="-122"/>
                            </a:rPr>
                          </m:ctrlPr>
                        </m:fPr>
                        <m:num>
                          <m:r>
                            <a:rPr lang="en-US" altLang="zh-CN" sz="2400" i="1">
                              <a:solidFill>
                                <a:srgbClr val="0070C0"/>
                              </a:solidFill>
                              <a:latin typeface="Cambria Math" panose="02040503050406030204" pitchFamily="18" charset="0"/>
                              <a:ea typeface="微软雅黑" panose="020B0503020204020204" pitchFamily="34" charset="-122"/>
                            </a:rPr>
                            <m:t>2</m:t>
                          </m:r>
                          <m:r>
                            <a:rPr lang="en-US" altLang="zh-CN" sz="2400" i="1">
                              <a:solidFill>
                                <a:srgbClr val="0070C0"/>
                              </a:solidFill>
                              <a:latin typeface="Cambria Math" panose="02040503050406030204" pitchFamily="18" charset="0"/>
                              <a:ea typeface="微软雅黑" panose="020B0503020204020204" pitchFamily="34" charset="-122"/>
                            </a:rPr>
                            <m:t>𝑚𝐸</m:t>
                          </m:r>
                        </m:num>
                        <m:den>
                          <m:sSup>
                            <m:sSupPr>
                              <m:ctrlPr>
                                <a:rPr lang="en-US" altLang="zh-CN" sz="2400" i="1">
                                  <a:solidFill>
                                    <a:srgbClr val="0070C0"/>
                                  </a:solidFill>
                                  <a:latin typeface="Cambria Math" panose="02040503050406030204" pitchFamily="18" charset="0"/>
                                  <a:ea typeface="微软雅黑" panose="020B0503020204020204" pitchFamily="34" charset="-122"/>
                                </a:rPr>
                              </m:ctrlPr>
                            </m:sSupPr>
                            <m:e>
                              <m:r>
                                <a:rPr lang="en-US" altLang="zh-CN" sz="2400" i="1">
                                  <a:solidFill>
                                    <a:srgbClr val="0070C0"/>
                                  </a:solidFill>
                                  <a:latin typeface="Cambria Math" panose="02040503050406030204" pitchFamily="18" charset="0"/>
                                  <a:ea typeface="微软雅黑" panose="020B0503020204020204" pitchFamily="34" charset="-122"/>
                                </a:rPr>
                                <m:t>ℏ</m:t>
                              </m:r>
                            </m:e>
                            <m:sup>
                              <m:r>
                                <a:rPr lang="en-US" altLang="zh-CN" sz="2400" i="1">
                                  <a:solidFill>
                                    <a:srgbClr val="0070C0"/>
                                  </a:solidFill>
                                  <a:latin typeface="Cambria Math" panose="02040503050406030204" pitchFamily="18" charset="0"/>
                                  <a:ea typeface="微软雅黑" panose="020B0503020204020204" pitchFamily="34" charset="-122"/>
                                </a:rPr>
                                <m:t>2</m:t>
                              </m:r>
                            </m:sup>
                          </m:sSup>
                        </m:den>
                      </m:f>
                      <m:r>
                        <a:rPr lang="en-US" altLang="zh-CN" sz="2400" i="1">
                          <a:solidFill>
                            <a:srgbClr val="0070C0"/>
                          </a:solidFill>
                          <a:latin typeface="Cambria Math" panose="02040503050406030204" pitchFamily="18" charset="0"/>
                          <a:ea typeface="微软雅黑" panose="020B0503020204020204" pitchFamily="34" charset="-122"/>
                        </a:rPr>
                        <m:t>𝜓</m:t>
                      </m:r>
                      <m:r>
                        <a:rPr lang="en-US" altLang="zh-CN" sz="2400" i="1">
                          <a:solidFill>
                            <a:srgbClr val="0070C0"/>
                          </a:solidFill>
                          <a:latin typeface="Cambria Math" panose="02040503050406030204" pitchFamily="18" charset="0"/>
                          <a:ea typeface="微软雅黑" panose="020B0503020204020204" pitchFamily="34" charset="-122"/>
                        </a:rPr>
                        <m:t>=0</m:t>
                      </m:r>
                    </m:oMath>
                  </m:oMathPara>
                </a14:m>
                <a:endParaRPr lang="en-US" altLang="zh-CN" sz="2400" dirty="0">
                  <a:solidFill>
                    <a:srgbClr val="0070C0"/>
                  </a:solidFill>
                  <a:latin typeface="华文楷体" panose="02010600040101010101" pitchFamily="2" charset="-122"/>
                  <a:ea typeface="华文楷体" panose="0201060004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343266" y="909242"/>
                <a:ext cx="2653547" cy="83349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94142" y="1601083"/>
                <a:ext cx="5698291" cy="681661"/>
              </a:xfrm>
              <a:prstGeom prst="rect">
                <a:avLst/>
              </a:prstGeom>
            </p:spPr>
            <p:txBody>
              <a:bodyPr wrap="none">
                <a:spAutoFit/>
              </a:bodyPr>
              <a:lstStyle/>
              <a:p>
                <a:r>
                  <a:rPr lang="zh-CN" altLang="en-US" sz="2400" dirty="0">
                    <a:latin typeface="华文楷体" panose="02010600040101010101" pitchFamily="2" charset="-122"/>
                    <a:ea typeface="华文楷体" panose="02010600040101010101" pitchFamily="2" charset="-122"/>
                  </a:rPr>
                  <a:t>令</a:t>
                </a:r>
                <a14:m>
                  <m:oMath xmlns:m="http://schemas.openxmlformats.org/officeDocument/2006/math">
                    <m:r>
                      <a:rPr lang="en-US" altLang="zh-CN" sz="2400" i="1">
                        <a:latin typeface="Cambria Math" panose="02040503050406030204" pitchFamily="18" charset="0"/>
                      </a:rPr>
                      <m:t>𝑘</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2</m:t>
                            </m:r>
                            <m:r>
                              <a:rPr lang="en-US" altLang="zh-CN" sz="2400" i="1">
                                <a:latin typeface="Cambria Math" panose="02040503050406030204" pitchFamily="18" charset="0"/>
                              </a:rPr>
                              <m:t>𝑚𝐸</m:t>
                            </m:r>
                          </m:e>
                        </m:rad>
                      </m:num>
                      <m:den>
                        <m:r>
                          <a:rPr lang="en-US" altLang="zh-CN" sz="2400" i="1">
                            <a:latin typeface="Cambria Math" panose="02040503050406030204" pitchFamily="18" charset="0"/>
                          </a:rPr>
                          <m:t>ℏ</m:t>
                        </m:r>
                      </m:den>
                    </m:f>
                    <m:r>
                      <a:rPr lang="en-US" altLang="zh-CN"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dirty="0">
                        <a:latin typeface="Cambria Math" panose="02040503050406030204" pitchFamily="18" charset="0"/>
                      </a:rPr>
                      <m:t>&gt;0)</m:t>
                    </m:r>
                  </m:oMath>
                </a14:m>
                <a:r>
                  <a:rPr lang="zh-CN" altLang="en-US" sz="2400" dirty="0">
                    <a:latin typeface="华文楷体" panose="02010600040101010101" pitchFamily="2" charset="-122"/>
                    <a:ea typeface="华文楷体" panose="02010600040101010101" pitchFamily="2" charset="-122"/>
                  </a:rPr>
                  <a:t>，得到</a:t>
                </a:r>
                <a14:m>
                  <m:oMath xmlns:m="http://schemas.openxmlformats.org/officeDocument/2006/math">
                    <m:f>
                      <m:fPr>
                        <m:ctrlPr>
                          <a:rPr lang="en-US" altLang="zh-CN" i="1" smtClean="0">
                            <a:solidFill>
                              <a:schemeClr val="tx1"/>
                            </a:solidFill>
                            <a:latin typeface="Cambria Math" panose="02040503050406030204" pitchFamily="18" charset="0"/>
                            <a:ea typeface="微软雅黑" panose="020B0503020204020204" pitchFamily="34" charset="-122"/>
                          </a:rPr>
                        </m:ctrlPr>
                      </m:fPr>
                      <m:num>
                        <m:sSup>
                          <m:sSupPr>
                            <m:ctrlPr>
                              <a:rPr lang="en-US" altLang="zh-CN" i="1">
                                <a:solidFill>
                                  <a:schemeClr val="tx1"/>
                                </a:solidFill>
                                <a:latin typeface="Cambria Math" panose="02040503050406030204" pitchFamily="18" charset="0"/>
                                <a:ea typeface="微软雅黑" panose="020B0503020204020204" pitchFamily="34" charset="-122"/>
                              </a:rPr>
                            </m:ctrlPr>
                          </m:sSupPr>
                          <m:e>
                            <m:r>
                              <a:rPr lang="en-US" altLang="zh-CN" i="1">
                                <a:solidFill>
                                  <a:schemeClr val="tx1"/>
                                </a:solidFill>
                                <a:latin typeface="Cambria Math" panose="02040503050406030204" pitchFamily="18" charset="0"/>
                                <a:ea typeface="微软雅黑" panose="020B0503020204020204" pitchFamily="34" charset="-122"/>
                              </a:rPr>
                              <m:t>𝑑</m:t>
                            </m:r>
                          </m:e>
                          <m:sup>
                            <m:r>
                              <a:rPr lang="en-US" altLang="zh-CN" i="1">
                                <a:solidFill>
                                  <a:schemeClr val="tx1"/>
                                </a:solidFill>
                                <a:latin typeface="Cambria Math" panose="02040503050406030204" pitchFamily="18" charset="0"/>
                                <a:ea typeface="微软雅黑" panose="020B0503020204020204" pitchFamily="34" charset="-122"/>
                              </a:rPr>
                              <m:t>2</m:t>
                            </m:r>
                          </m:sup>
                        </m:sSup>
                        <m:r>
                          <a:rPr lang="en-US" altLang="zh-CN" i="1">
                            <a:solidFill>
                              <a:schemeClr val="tx1"/>
                            </a:solidFill>
                            <a:latin typeface="Cambria Math" panose="02040503050406030204" pitchFamily="18" charset="0"/>
                            <a:ea typeface="微软雅黑" panose="020B0503020204020204" pitchFamily="34" charset="-122"/>
                          </a:rPr>
                          <m:t>𝜓</m:t>
                        </m:r>
                      </m:num>
                      <m:den>
                        <m:r>
                          <a:rPr lang="en-US" altLang="zh-CN" i="1">
                            <a:solidFill>
                              <a:schemeClr val="tx1"/>
                            </a:solidFill>
                            <a:latin typeface="Cambria Math" panose="02040503050406030204" pitchFamily="18" charset="0"/>
                            <a:ea typeface="微软雅黑" panose="020B0503020204020204" pitchFamily="34" charset="-122"/>
                          </a:rPr>
                          <m:t>𝑑</m:t>
                        </m:r>
                        <m:sSup>
                          <m:sSupPr>
                            <m:ctrlPr>
                              <a:rPr lang="en-US" altLang="zh-CN" i="1">
                                <a:solidFill>
                                  <a:schemeClr val="tx1"/>
                                </a:solidFill>
                                <a:latin typeface="Cambria Math" panose="02040503050406030204" pitchFamily="18" charset="0"/>
                                <a:ea typeface="微软雅黑" panose="020B0503020204020204" pitchFamily="34" charset="-122"/>
                              </a:rPr>
                            </m:ctrlPr>
                          </m:sSupPr>
                          <m:e>
                            <m:r>
                              <a:rPr lang="en-US" altLang="zh-CN" i="1">
                                <a:solidFill>
                                  <a:schemeClr val="tx1"/>
                                </a:solidFill>
                                <a:latin typeface="Cambria Math" panose="02040503050406030204" pitchFamily="18" charset="0"/>
                                <a:ea typeface="微软雅黑" panose="020B0503020204020204" pitchFamily="34" charset="-122"/>
                              </a:rPr>
                              <m:t>𝑥</m:t>
                            </m:r>
                          </m:e>
                          <m:sup>
                            <m:r>
                              <a:rPr lang="en-US" altLang="zh-CN" i="1">
                                <a:solidFill>
                                  <a:schemeClr val="tx1"/>
                                </a:solidFill>
                                <a:latin typeface="Cambria Math" panose="02040503050406030204" pitchFamily="18" charset="0"/>
                                <a:ea typeface="微软雅黑" panose="020B0503020204020204" pitchFamily="34" charset="-122"/>
                              </a:rPr>
                              <m:t>2</m:t>
                            </m:r>
                          </m:sup>
                        </m:sSup>
                      </m:den>
                    </m:f>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𝜓</m:t>
                    </m:r>
                    <m:r>
                      <a:rPr lang="en-US" altLang="zh-CN" sz="2400" i="1">
                        <a:latin typeface="Cambria Math" panose="02040503050406030204" pitchFamily="18" charset="0"/>
                      </a:rPr>
                      <m:t>=0</m:t>
                    </m:r>
                  </m:oMath>
                </a14:m>
                <a:endParaRPr lang="en-US" altLang="zh-CN" sz="2400" dirty="0">
                  <a:latin typeface="华文楷体" panose="02010600040101010101" pitchFamily="2" charset="-122"/>
                  <a:ea typeface="华文楷体" panose="02010600040101010101" pitchFamily="2"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394142" y="1601083"/>
                <a:ext cx="5698291" cy="681661"/>
              </a:xfrm>
              <a:prstGeom prst="rect">
                <a:avLst/>
              </a:prstGeom>
              <a:blipFill rotWithShape="0">
                <a:blip r:embed="rId6"/>
                <a:stretch>
                  <a:fillRect l="-1713" b="-9910"/>
                </a:stretch>
              </a:blipFill>
            </p:spPr>
            <p:txBody>
              <a:bodyPr/>
              <a:lstStyle/>
              <a:p>
                <a:r>
                  <a:rPr lang="zh-CN" altLang="en-US">
                    <a:noFill/>
                  </a:rPr>
                  <a:t> </a:t>
                </a:r>
              </a:p>
            </p:txBody>
          </p:sp>
        </mc:Fallback>
      </mc:AlternateContent>
      <p:sp>
        <p:nvSpPr>
          <p:cNvPr id="22" name="矩形 21"/>
          <p:cNvSpPr/>
          <p:nvPr/>
        </p:nvSpPr>
        <p:spPr>
          <a:xfrm>
            <a:off x="449928" y="3408812"/>
            <a:ext cx="4185634" cy="646331"/>
          </a:xfrm>
          <a:prstGeom prst="rect">
            <a:avLst/>
          </a:prstGeom>
        </p:spPr>
        <p:txBody>
          <a:bodyPr wrap="square">
            <a:spAutoFit/>
          </a:bodyPr>
          <a:lstStyle/>
          <a:p>
            <a:pPr marL="342900" indent="-342900">
              <a:lnSpc>
                <a:spcPct val="150000"/>
              </a:lnSpc>
              <a:buClr>
                <a:schemeClr val="accent5">
                  <a:lumMod val="60000"/>
                  <a:lumOff val="40000"/>
                </a:schemeClr>
              </a:buClr>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边界条件</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连续性条件：</a:t>
            </a:r>
            <a:endParaRPr lang="en-US" altLang="zh-CN" sz="24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3" name="矩形 22"/>
              <p:cNvSpPr/>
              <p:nvPr/>
            </p:nvSpPr>
            <p:spPr>
              <a:xfrm>
                <a:off x="3933521" y="3335266"/>
                <a:ext cx="1633396"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ea typeface="华文楷体" panose="02010600040101010101" pitchFamily="2" charset="-122"/>
                            </a:rPr>
                          </m:ctrlPr>
                        </m:dPr>
                        <m:e>
                          <m:eqArr>
                            <m:eqArrPr>
                              <m:ctrlPr>
                                <a:rPr lang="en-US" altLang="zh-CN" sz="2400" i="1">
                                  <a:latin typeface="Cambria Math" panose="02040503050406030204" pitchFamily="18" charset="0"/>
                                  <a:ea typeface="华文楷体" panose="02010600040101010101" pitchFamily="2" charset="-122"/>
                                </a:rPr>
                              </m:ctrlPr>
                            </m:eqArrPr>
                            <m:e>
                              <m:r>
                                <a:rPr lang="en-US" altLang="zh-CN" sz="2400" i="1">
                                  <a:latin typeface="Cambria Math" panose="02040503050406030204" pitchFamily="18" charset="0"/>
                                  <a:ea typeface="华文楷体" panose="02010600040101010101" pitchFamily="2" charset="-122"/>
                                </a:rPr>
                                <m:t>𝜓</m:t>
                              </m:r>
                              <m:d>
                                <m:dPr>
                                  <m:ctrlPr>
                                    <a:rPr lang="en-US" altLang="zh-CN" sz="2400" i="1">
                                      <a:latin typeface="Cambria Math" panose="02040503050406030204" pitchFamily="18" charset="0"/>
                                      <a:ea typeface="华文楷体" panose="02010600040101010101" pitchFamily="2" charset="-122"/>
                                    </a:rPr>
                                  </m:ctrlPr>
                                </m:dPr>
                                <m:e>
                                  <m:r>
                                    <a:rPr lang="en-US" altLang="zh-CN" sz="2400" i="1">
                                      <a:latin typeface="Cambria Math" panose="02040503050406030204" pitchFamily="18" charset="0"/>
                                      <a:ea typeface="华文楷体" panose="02010600040101010101" pitchFamily="2" charset="-122"/>
                                    </a:rPr>
                                    <m:t>0</m:t>
                                  </m:r>
                                </m:e>
                              </m:d>
                              <m:r>
                                <a:rPr lang="en-US" altLang="zh-CN" sz="2400" i="1">
                                  <a:solidFill>
                                    <a:srgbClr val="FF0000"/>
                                  </a:solidFill>
                                  <a:latin typeface="Cambria Math" panose="02040503050406030204" pitchFamily="18" charset="0"/>
                                </a:rPr>
                                <m:t>=0</m:t>
                              </m:r>
                            </m:e>
                            <m:e>
                              <m:r>
                                <a:rPr lang="en-US" altLang="zh-CN" sz="2400" i="1">
                                  <a:latin typeface="Cambria Math" panose="02040503050406030204" pitchFamily="18" charset="0"/>
                                  <a:ea typeface="华文楷体" panose="02010600040101010101" pitchFamily="2" charset="-122"/>
                                </a:rPr>
                                <m:t>𝜓</m:t>
                              </m:r>
                              <m:r>
                                <a:rPr lang="en-US" altLang="zh-CN" sz="2400" i="1">
                                  <a:latin typeface="Cambria Math" panose="02040503050406030204" pitchFamily="18" charset="0"/>
                                  <a:ea typeface="华文楷体" panose="02010600040101010101" pitchFamily="2" charset="-122"/>
                                </a:rPr>
                                <m:t>(</m:t>
                              </m:r>
                              <m:r>
                                <a:rPr lang="en-US" altLang="zh-CN" sz="2400" i="1">
                                  <a:latin typeface="Cambria Math" panose="02040503050406030204" pitchFamily="18" charset="0"/>
                                  <a:ea typeface="华文楷体" panose="02010600040101010101" pitchFamily="2" charset="-122"/>
                                </a:rPr>
                                <m:t>𝑎</m:t>
                              </m:r>
                              <m:r>
                                <a:rPr lang="en-US" altLang="zh-CN" sz="2400" i="1">
                                  <a:latin typeface="Cambria Math" panose="02040503050406030204" pitchFamily="18" charset="0"/>
                                  <a:ea typeface="华文楷体" panose="02010600040101010101" pitchFamily="2" charset="-122"/>
                                </a:rPr>
                                <m:t>)=0</m:t>
                              </m:r>
                            </m:e>
                          </m:eqArr>
                        </m:e>
                      </m:d>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3933521" y="3335266"/>
                <a:ext cx="1633396" cy="91614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195950" y="4650391"/>
                <a:ext cx="4094673" cy="916148"/>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d>
                        <m:dPr>
                          <m:begChr m:val="{"/>
                          <m:endChr m:val=""/>
                          <m:ctrlPr>
                            <a:rPr lang="en-US" altLang="zh-CN" sz="2400" i="1" smtClean="0">
                              <a:solidFill>
                                <a:srgbClr val="0070C0"/>
                              </a:solidFill>
                              <a:latin typeface="Cambria Math" panose="02040503050406030204" pitchFamily="18" charset="0"/>
                              <a:ea typeface="华文楷体" panose="02010600040101010101" pitchFamily="2" charset="-122"/>
                            </a:rPr>
                          </m:ctrlPr>
                        </m:dPr>
                        <m:e>
                          <m:eqArr>
                            <m:eqArrPr>
                              <m:ctrlPr>
                                <a:rPr lang="en-US" altLang="zh-CN" sz="2400" i="1">
                                  <a:solidFill>
                                    <a:srgbClr val="0070C0"/>
                                  </a:solidFill>
                                  <a:latin typeface="Cambria Math" panose="02040503050406030204" pitchFamily="18" charset="0"/>
                                  <a:ea typeface="华文楷体" panose="02010600040101010101" pitchFamily="2" charset="-122"/>
                                </a:rPr>
                              </m:ctrlPr>
                            </m:eqArrPr>
                            <m:e>
                              <m:r>
                                <a:rPr lang="en-US" altLang="zh-CN" sz="2400" i="1" smtClean="0">
                                  <a:solidFill>
                                    <a:srgbClr val="0070C0"/>
                                  </a:solidFill>
                                  <a:latin typeface="Cambria Math" panose="02040503050406030204" pitchFamily="18" charset="0"/>
                                </a:rPr>
                                <m:t>𝜓</m:t>
                              </m:r>
                              <m:d>
                                <m:dPr>
                                  <m:ctrlPr>
                                    <a:rPr lang="en-US" altLang="zh-CN" sz="2400" i="1">
                                      <a:solidFill>
                                        <a:srgbClr val="0070C0"/>
                                      </a:solidFill>
                                      <a:latin typeface="Cambria Math" panose="02040503050406030204" pitchFamily="18" charset="0"/>
                                    </a:rPr>
                                  </m:ctrlPr>
                                </m:dPr>
                                <m:e>
                                  <m:r>
                                    <a:rPr lang="en-US" altLang="zh-CN" sz="2400" i="1">
                                      <a:solidFill>
                                        <a:srgbClr val="0070C0"/>
                                      </a:solidFill>
                                      <a:latin typeface="Cambria Math" panose="02040503050406030204" pitchFamily="18" charset="0"/>
                                    </a:rPr>
                                    <m:t>0</m:t>
                                  </m:r>
                                </m:e>
                              </m:d>
                              <m:r>
                                <a:rPr lang="en-US" altLang="zh-CN" sz="2400"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𝐴𝑠𝑖𝑛</m:t>
                              </m:r>
                              <m:r>
                                <a:rPr lang="en-US" altLang="zh-CN" i="1">
                                  <a:solidFill>
                                    <a:srgbClr val="0070C0"/>
                                  </a:solidFill>
                                  <a:latin typeface="Cambria Math" panose="02040503050406030204" pitchFamily="18" charset="0"/>
                                </a:rPr>
                                <m:t>𝛿</m:t>
                              </m:r>
                              <m:r>
                                <m:rPr>
                                  <m:nor/>
                                </m:rPr>
                                <a:rPr lang="en-US" altLang="zh-CN" dirty="0">
                                  <a:solidFill>
                                    <a:srgbClr val="0070C0"/>
                                  </a:solidFill>
                                </a:rPr>
                                <m:t> </m:t>
                              </m:r>
                              <m:r>
                                <a:rPr lang="en-US" altLang="zh-CN" sz="2400" b="0" i="1" dirty="0" smtClean="0">
                                  <a:solidFill>
                                    <a:srgbClr val="0070C0"/>
                                  </a:solidFill>
                                  <a:latin typeface="Cambria Math" panose="02040503050406030204" pitchFamily="18" charset="0"/>
                                </a:rPr>
                                <m:t>=0        </m:t>
                              </m:r>
                            </m:e>
                            <m:e>
                              <m:r>
                                <a:rPr lang="en-US" altLang="zh-CN" sz="2400" i="1">
                                  <a:solidFill>
                                    <a:srgbClr val="0070C0"/>
                                  </a:solidFill>
                                  <a:latin typeface="Cambria Math" panose="02040503050406030204" pitchFamily="18" charset="0"/>
                                  <a:ea typeface="华文楷体" panose="02010600040101010101" pitchFamily="2" charset="-122"/>
                                </a:rPr>
                                <m:t>𝜓</m:t>
                              </m:r>
                              <m:d>
                                <m:dPr>
                                  <m:ctrlPr>
                                    <a:rPr lang="en-US" altLang="zh-CN" sz="2400" i="1">
                                      <a:solidFill>
                                        <a:srgbClr val="0070C0"/>
                                      </a:solidFill>
                                      <a:latin typeface="Cambria Math" panose="02040503050406030204" pitchFamily="18" charset="0"/>
                                      <a:ea typeface="华文楷体" panose="02010600040101010101" pitchFamily="2" charset="-122"/>
                                    </a:rPr>
                                  </m:ctrlPr>
                                </m:dPr>
                                <m:e>
                                  <m:r>
                                    <a:rPr lang="en-US" altLang="zh-CN" sz="2400" i="1">
                                      <a:solidFill>
                                        <a:srgbClr val="0070C0"/>
                                      </a:solidFill>
                                      <a:latin typeface="Cambria Math" panose="02040503050406030204" pitchFamily="18" charset="0"/>
                                      <a:ea typeface="华文楷体" panose="02010600040101010101" pitchFamily="2" charset="-122"/>
                                    </a:rPr>
                                    <m:t>𝑎</m:t>
                                  </m:r>
                                </m:e>
                              </m:d>
                              <m:r>
                                <a:rPr lang="en-US" altLang="zh-CN" sz="2400" i="1">
                                  <a:solidFill>
                                    <a:srgbClr val="0070C0"/>
                                  </a:solidFill>
                                  <a:latin typeface="Cambria Math" panose="02040503050406030204" pitchFamily="18" charset="0"/>
                                  <a:ea typeface="华文楷体" panose="02010600040101010101" pitchFamily="2" charset="-122"/>
                                </a:rPr>
                                <m:t>=</m:t>
                              </m:r>
                              <m:r>
                                <a:rPr lang="en-US" altLang="zh-CN" i="1">
                                  <a:solidFill>
                                    <a:srgbClr val="0070C0"/>
                                  </a:solidFill>
                                  <a:latin typeface="Cambria Math" panose="02040503050406030204" pitchFamily="18" charset="0"/>
                                </a:rPr>
                                <m:t>𝐴</m:t>
                              </m:r>
                              <m:r>
                                <m:rPr>
                                  <m:sty m:val="p"/>
                                </m:rPr>
                                <a:rPr lang="en-US" altLang="zh-CN">
                                  <a:solidFill>
                                    <a:srgbClr val="0070C0"/>
                                  </a:solidFill>
                                  <a:latin typeface="Cambria Math" panose="02040503050406030204" pitchFamily="18" charset="0"/>
                                </a:rPr>
                                <m:t>sin</m:t>
                              </m:r>
                              <m:d>
                                <m:dPr>
                                  <m:ctrlPr>
                                    <a:rPr lang="en-US" altLang="zh-CN" i="1">
                                      <a:solidFill>
                                        <a:srgbClr val="0070C0"/>
                                      </a:solidFill>
                                      <a:latin typeface="Cambria Math" panose="02040503050406030204" pitchFamily="18" charset="0"/>
                                    </a:rPr>
                                  </m:ctrlPr>
                                </m:dPr>
                                <m:e>
                                  <m:r>
                                    <a:rPr lang="en-US" altLang="zh-CN" i="1">
                                      <a:solidFill>
                                        <a:srgbClr val="0070C0"/>
                                      </a:solidFill>
                                      <a:latin typeface="Cambria Math" panose="02040503050406030204" pitchFamily="18" charset="0"/>
                                    </a:rPr>
                                    <m:t>𝑘𝑎</m:t>
                                  </m:r>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𝛿</m:t>
                                  </m:r>
                                </m:e>
                              </m:d>
                              <m:r>
                                <a:rPr lang="en-US" altLang="zh-CN" i="1">
                                  <a:solidFill>
                                    <a:srgbClr val="0070C0"/>
                                  </a:solidFill>
                                  <a:latin typeface="Cambria Math" panose="02040503050406030204" pitchFamily="18" charset="0"/>
                                </a:rPr>
                                <m:t>=0</m:t>
                              </m:r>
                            </m:e>
                          </m:eqArr>
                        </m:e>
                      </m:d>
                    </m:oMath>
                  </m:oMathPara>
                </a14:m>
                <a:endParaRPr lang="zh-CN" altLang="en-US" sz="2400" dirty="0">
                  <a:solidFill>
                    <a:srgbClr val="0070C0"/>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1195950" y="4650391"/>
                <a:ext cx="4094673" cy="91614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361771" y="4436512"/>
                <a:ext cx="2379498" cy="127143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CN" sz="2400" i="1" smtClean="0">
                          <a:solidFill>
                            <a:srgbClr val="0070C0"/>
                          </a:solidFill>
                          <a:latin typeface="Cambria Math" panose="02040503050406030204" pitchFamily="18" charset="0"/>
                          <a:ea typeface="Cambria Math" panose="02040503050406030204" pitchFamily="18" charset="0"/>
                        </a:rPr>
                        <m:t>⇒</m:t>
                      </m:r>
                      <m:d>
                        <m:dPr>
                          <m:begChr m:val="{"/>
                          <m:endChr m:val=""/>
                          <m:ctrlPr>
                            <a:rPr lang="en-US" altLang="zh-CN" sz="2400" i="1" smtClean="0">
                              <a:solidFill>
                                <a:srgbClr val="0070C0"/>
                              </a:solidFill>
                              <a:latin typeface="Cambria Math" panose="02040503050406030204" pitchFamily="18" charset="0"/>
                              <a:ea typeface="华文楷体" panose="02010600040101010101" pitchFamily="2" charset="-122"/>
                            </a:rPr>
                          </m:ctrlPr>
                        </m:dPr>
                        <m:e>
                          <m:eqArr>
                            <m:eqArrPr>
                              <m:ctrlPr>
                                <a:rPr lang="en-US" altLang="zh-CN" sz="2400" i="1">
                                  <a:solidFill>
                                    <a:srgbClr val="0070C0"/>
                                  </a:solidFill>
                                  <a:latin typeface="Cambria Math" panose="02040503050406030204" pitchFamily="18" charset="0"/>
                                  <a:ea typeface="华文楷体" panose="02010600040101010101" pitchFamily="2" charset="-122"/>
                                </a:rPr>
                              </m:ctrlPr>
                            </m:eqArrPr>
                            <m:e>
                              <m:r>
                                <a:rPr lang="en-US" altLang="zh-CN" sz="2400" b="0" i="1" smtClean="0">
                                  <a:solidFill>
                                    <a:srgbClr val="0070C0"/>
                                  </a:solidFill>
                                  <a:latin typeface="Cambria Math" panose="02040503050406030204" pitchFamily="18" charset="0"/>
                                </a:rPr>
                                <m:t>𝛿</m:t>
                              </m:r>
                              <m:r>
                                <a:rPr lang="en-US" altLang="zh-CN" sz="2400" b="0" i="1" smtClean="0">
                                  <a:solidFill>
                                    <a:srgbClr val="0070C0"/>
                                  </a:solidFill>
                                  <a:latin typeface="Cambria Math" panose="02040503050406030204" pitchFamily="18" charset="0"/>
                                </a:rPr>
                                <m:t> </m:t>
                              </m:r>
                              <m:r>
                                <m:rPr>
                                  <m:nor/>
                                </m:rPr>
                                <a:rPr lang="en-US" altLang="zh-CN" sz="2400" b="0" i="0" smtClean="0">
                                  <a:solidFill>
                                    <a:srgbClr val="0070C0"/>
                                  </a:solidFill>
                                  <a:latin typeface="Cambria Math" panose="02040503050406030204" pitchFamily="18" charset="0"/>
                                </a:rPr>
                                <m:t>= </m:t>
                              </m:r>
                              <m:r>
                                <a:rPr lang="en-US" altLang="zh-CN" sz="2400" b="0" i="1" dirty="0" smtClean="0">
                                  <a:solidFill>
                                    <a:srgbClr val="0070C0"/>
                                  </a:solidFill>
                                  <a:latin typeface="Cambria Math" panose="02040503050406030204" pitchFamily="18" charset="0"/>
                                </a:rPr>
                                <m:t>0</m:t>
                              </m:r>
                            </m:e>
                            <m:e>
                              <m:r>
                                <a:rPr lang="en-US" altLang="zh-CN" sz="2400" i="1">
                                  <a:solidFill>
                                    <a:srgbClr val="0070C0"/>
                                  </a:solidFill>
                                  <a:latin typeface="Cambria Math" panose="02040503050406030204" pitchFamily="18" charset="0"/>
                                </a:rPr>
                                <m:t>𝐴</m:t>
                              </m:r>
                              <m:r>
                                <a:rPr lang="en-US" altLang="zh-CN" sz="2400" i="1" smtClean="0">
                                  <a:solidFill>
                                    <a:srgbClr val="0070C0"/>
                                  </a:solidFill>
                                  <a:latin typeface="Cambria Math" panose="02040503050406030204" pitchFamily="18" charset="0"/>
                                  <a:ea typeface="Cambria Math" panose="02040503050406030204" pitchFamily="18" charset="0"/>
                                </a:rPr>
                                <m:t>≠</m:t>
                              </m:r>
                              <m:r>
                                <a:rPr lang="en-US" altLang="zh-CN" sz="2400" b="0" i="1" smtClean="0">
                                  <a:solidFill>
                                    <a:srgbClr val="0070C0"/>
                                  </a:solidFill>
                                  <a:latin typeface="Cambria Math" panose="02040503050406030204" pitchFamily="18" charset="0"/>
                                </a:rPr>
                                <m:t>0</m:t>
                              </m:r>
                            </m:e>
                            <m:e>
                              <m:func>
                                <m:funcPr>
                                  <m:ctrlPr>
                                    <a:rPr lang="en-US" altLang="zh-CN" sz="2400" i="1" dirty="0">
                                      <a:solidFill>
                                        <a:srgbClr val="0070C0"/>
                                      </a:solidFill>
                                      <a:latin typeface="Cambria Math" panose="02040503050406030204" pitchFamily="18" charset="0"/>
                                    </a:rPr>
                                  </m:ctrlPr>
                                </m:funcPr>
                                <m:fName>
                                  <m:r>
                                    <m:rPr>
                                      <m:sty m:val="p"/>
                                    </m:rPr>
                                    <a:rPr lang="en-US" altLang="zh-CN" sz="2400" dirty="0">
                                      <a:solidFill>
                                        <a:srgbClr val="0070C0"/>
                                      </a:solidFill>
                                      <a:latin typeface="Cambria Math" panose="02040503050406030204" pitchFamily="18" charset="0"/>
                                    </a:rPr>
                                    <m:t>sin</m:t>
                                  </m:r>
                                </m:fName>
                                <m:e>
                                  <m:d>
                                    <m:dPr>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𝑘𝑎</m:t>
                                      </m:r>
                                    </m:e>
                                  </m:d>
                                </m:e>
                              </m:func>
                              <m:r>
                                <a:rPr lang="en-US" altLang="zh-CN" sz="2400" i="1" dirty="0">
                                  <a:solidFill>
                                    <a:srgbClr val="0070C0"/>
                                  </a:solidFill>
                                  <a:latin typeface="Cambria Math" panose="02040503050406030204" pitchFamily="18" charset="0"/>
                                </a:rPr>
                                <m:t>=0</m:t>
                              </m:r>
                            </m:e>
                          </m:eqArr>
                        </m:e>
                      </m:d>
                    </m:oMath>
                  </m:oMathPara>
                </a14:m>
                <a:endParaRPr lang="zh-CN" altLang="en-US" sz="2400" dirty="0">
                  <a:solidFill>
                    <a:srgbClr val="0070C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361771" y="4436512"/>
                <a:ext cx="2379498" cy="127143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953632" y="5746660"/>
                <a:ext cx="31235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FF0000"/>
                          </a:solidFill>
                          <a:latin typeface="Cambria Math" panose="02040503050406030204" pitchFamily="18" charset="0"/>
                        </a:rPr>
                        <m:t>𝑘𝑎</m:t>
                      </m:r>
                      <m:r>
                        <a:rPr lang="en-US" altLang="zh-CN" sz="2400" b="0" i="1" dirty="0" smtClean="0">
                          <a:solidFill>
                            <a:srgbClr val="FF0000"/>
                          </a:solidFill>
                          <a:latin typeface="Cambria Math" panose="02040503050406030204" pitchFamily="18" charset="0"/>
                        </a:rPr>
                        <m:t>=</m:t>
                      </m:r>
                      <m:r>
                        <a:rPr lang="en-US" altLang="zh-CN" sz="2400" b="0" i="1" dirty="0" smtClean="0">
                          <a:solidFill>
                            <a:srgbClr val="FF0000"/>
                          </a:solidFill>
                          <a:latin typeface="Cambria Math" panose="02040503050406030204" pitchFamily="18" charset="0"/>
                        </a:rPr>
                        <m:t>𝑛</m:t>
                      </m:r>
                      <m:r>
                        <a:rPr lang="en-US" altLang="zh-CN" sz="2400" b="0" i="1" dirty="0" smtClean="0">
                          <a:solidFill>
                            <a:srgbClr val="FF0000"/>
                          </a:solidFill>
                          <a:latin typeface="Cambria Math" panose="02040503050406030204" pitchFamily="18" charset="0"/>
                        </a:rPr>
                        <m:t>𝜋</m:t>
                      </m:r>
                      <m:r>
                        <a:rPr lang="en-US" altLang="zh-CN" sz="2400" b="0" i="1" dirty="0" smtClean="0">
                          <a:solidFill>
                            <a:srgbClr val="FF0000"/>
                          </a:solidFill>
                          <a:latin typeface="Cambria Math" panose="02040503050406030204" pitchFamily="18" charset="0"/>
                        </a:rPr>
                        <m:t>, </m:t>
                      </m:r>
                      <m:r>
                        <a:rPr lang="en-US" altLang="zh-CN" sz="2400" b="0" i="1" dirty="0" smtClean="0">
                          <a:solidFill>
                            <a:srgbClr val="FF0000"/>
                          </a:solidFill>
                          <a:latin typeface="Cambria Math" panose="02040503050406030204" pitchFamily="18" charset="0"/>
                        </a:rPr>
                        <m:t>𝑛</m:t>
                      </m:r>
                      <m:r>
                        <a:rPr lang="en-US" altLang="zh-CN" sz="2400" b="0" i="1" dirty="0" smtClean="0">
                          <a:solidFill>
                            <a:srgbClr val="FF0000"/>
                          </a:solidFill>
                          <a:latin typeface="Cambria Math" panose="02040503050406030204" pitchFamily="18" charset="0"/>
                        </a:rPr>
                        <m:t>=1, 2, 3, ⋅⋅⋅</m:t>
                      </m:r>
                    </m:oMath>
                  </m:oMathPara>
                </a14:m>
                <a:endParaRPr lang="zh-CN" altLang="en-US" sz="2400"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953632" y="5746660"/>
                <a:ext cx="3123547" cy="461665"/>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27" name="直接连接符 26"/>
          <p:cNvCxnSpPr/>
          <p:nvPr/>
        </p:nvCxnSpPr>
        <p:spPr>
          <a:xfrm flipV="1">
            <a:off x="3083182" y="6177547"/>
            <a:ext cx="2629125" cy="520"/>
          </a:xfrm>
          <a:prstGeom prst="line">
            <a:avLst/>
          </a:prstGeom>
          <a:ln>
            <a:solidFill>
              <a:srgbClr val="FF0000"/>
            </a:solidFill>
          </a:ln>
          <a:effectLst>
            <a:glow rad="63500">
              <a:srgbClr val="CC0066">
                <a:alpha val="40000"/>
              </a:srgbClr>
            </a:glow>
            <a:innerShdw blurRad="25400" dist="12700" dir="13500000">
              <a:srgbClr val="000000">
                <a:alpha val="45000"/>
              </a:srgbClr>
            </a:innerShdw>
          </a:effectLst>
        </p:spPr>
        <p:style>
          <a:lnRef idx="3">
            <a:schemeClr val="accent2"/>
          </a:lnRef>
          <a:fillRef idx="0">
            <a:schemeClr val="accent2"/>
          </a:fillRef>
          <a:effectRef idx="2">
            <a:schemeClr val="accent2"/>
          </a:effectRef>
          <a:fontRef idx="minor">
            <a:schemeClr val="tx1"/>
          </a:fontRef>
        </p:style>
      </p:cxnSp>
      <p:cxnSp>
        <p:nvCxnSpPr>
          <p:cNvPr id="28" name="直接连接符 27"/>
          <p:cNvCxnSpPr/>
          <p:nvPr/>
        </p:nvCxnSpPr>
        <p:spPr>
          <a:xfrm>
            <a:off x="815161" y="2276809"/>
            <a:ext cx="1415561" cy="0"/>
          </a:xfrm>
          <a:prstGeom prst="line">
            <a:avLst/>
          </a:prstGeom>
          <a:ln>
            <a:solidFill>
              <a:srgbClr val="FF0000"/>
            </a:solidFill>
          </a:ln>
          <a:effectLst>
            <a:glow rad="63500">
              <a:srgbClr val="CC0066">
                <a:alpha val="40000"/>
              </a:srgbClr>
            </a:glow>
            <a:innerShdw blurRad="25400" dist="12700" dir="13500000">
              <a:srgbClr val="000000">
                <a:alpha val="45000"/>
              </a:srgbClr>
            </a:innerShdw>
          </a:effectLst>
        </p:spPr>
        <p:style>
          <a:lnRef idx="3">
            <a:schemeClr val="accent2"/>
          </a:lnRef>
          <a:fillRef idx="0">
            <a:schemeClr val="accent2"/>
          </a:fillRef>
          <a:effectRef idx="2">
            <a:schemeClr val="accent2"/>
          </a:effectRef>
          <a:fontRef idx="minor">
            <a:schemeClr val="tx1"/>
          </a:fontRef>
        </p:style>
      </p:cxnSp>
      <p:cxnSp>
        <p:nvCxnSpPr>
          <p:cNvPr id="34" name="直接连接符 33"/>
          <p:cNvCxnSpPr/>
          <p:nvPr/>
        </p:nvCxnSpPr>
        <p:spPr>
          <a:xfrm flipV="1">
            <a:off x="1472894" y="2870864"/>
            <a:ext cx="2629125" cy="520"/>
          </a:xfrm>
          <a:prstGeom prst="line">
            <a:avLst/>
          </a:prstGeom>
          <a:ln>
            <a:solidFill>
              <a:srgbClr val="FF0000"/>
            </a:solidFill>
          </a:ln>
          <a:effectLst>
            <a:glow rad="63500">
              <a:srgbClr val="CC0066">
                <a:alpha val="40000"/>
              </a:srgbClr>
            </a:glow>
            <a:innerShdw blurRad="25400" dist="12700" dir="13500000">
              <a:srgbClr val="000000">
                <a:alpha val="45000"/>
              </a:srgbClr>
            </a:innerShdw>
          </a:effectLst>
        </p:spPr>
        <p:style>
          <a:lnRef idx="3">
            <a:schemeClr val="accent2"/>
          </a:lnRef>
          <a:fillRef idx="0">
            <a:schemeClr val="accent2"/>
          </a:fillRef>
          <a:effectRef idx="2">
            <a:schemeClr val="accent2"/>
          </a:effectRef>
          <a:fontRef idx="minor">
            <a:schemeClr val="tx1"/>
          </a:fontRef>
        </p:style>
      </p:cxnSp>
      <p:grpSp>
        <p:nvGrpSpPr>
          <p:cNvPr id="8" name="组合 7"/>
          <p:cNvGrpSpPr/>
          <p:nvPr/>
        </p:nvGrpSpPr>
        <p:grpSpPr>
          <a:xfrm>
            <a:off x="5949136" y="0"/>
            <a:ext cx="3147827" cy="2667646"/>
            <a:chOff x="1113239" y="1411273"/>
            <a:chExt cx="3147827" cy="2667646"/>
          </a:xfrm>
        </p:grpSpPr>
        <p:grpSp>
          <p:nvGrpSpPr>
            <p:cNvPr id="71" name="组合 70"/>
            <p:cNvGrpSpPr/>
            <p:nvPr/>
          </p:nvGrpSpPr>
          <p:grpSpPr>
            <a:xfrm>
              <a:off x="1113239" y="1411273"/>
              <a:ext cx="3147827" cy="2667646"/>
              <a:chOff x="4665353" y="1579555"/>
              <a:chExt cx="3147827" cy="2667646"/>
            </a:xfrm>
          </p:grpSpPr>
          <p:cxnSp>
            <p:nvCxnSpPr>
              <p:cNvPr id="72" name="直接箭头连接符 71"/>
              <p:cNvCxnSpPr/>
              <p:nvPr/>
            </p:nvCxnSpPr>
            <p:spPr>
              <a:xfrm>
                <a:off x="4777815" y="3794002"/>
                <a:ext cx="2670279" cy="0"/>
              </a:xfrm>
              <a:prstGeom prst="straightConnector1">
                <a:avLst/>
              </a:prstGeom>
              <a:ln w="12700">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73" name="直接箭头连接符 72"/>
              <p:cNvCxnSpPr/>
              <p:nvPr/>
            </p:nvCxnSpPr>
            <p:spPr>
              <a:xfrm flipH="1" flipV="1">
                <a:off x="5560223" y="1731475"/>
                <a:ext cx="13648" cy="20625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p:cNvSpPr txBox="1"/>
                  <p:nvPr/>
                </p:nvSpPr>
                <p:spPr>
                  <a:xfrm>
                    <a:off x="5340782" y="3785536"/>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0</m:t>
                          </m:r>
                        </m:oMath>
                      </m:oMathPara>
                    </a14:m>
                    <a:endParaRPr lang="zh-CN" altLang="en-US" sz="24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5340782" y="3785536"/>
                    <a:ext cx="393388" cy="46166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4665353" y="1579555"/>
                    <a:ext cx="88498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𝑉</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75" name="文本框 74"/>
                  <p:cNvSpPr txBox="1">
                    <a:spLocks noRot="1" noChangeAspect="1" noMove="1" noResize="1" noEditPoints="1" noAdjustHandles="1" noChangeArrowheads="1" noChangeShapeType="1" noTextEdit="1"/>
                  </p:cNvSpPr>
                  <p:nvPr/>
                </p:nvSpPr>
                <p:spPr>
                  <a:xfrm>
                    <a:off x="4665353" y="1579555"/>
                    <a:ext cx="884986" cy="461665"/>
                  </a:xfrm>
                  <a:prstGeom prst="rect">
                    <a:avLst/>
                  </a:prstGeom>
                  <a:blipFill rotWithShape="0">
                    <a:blip r:embed="rId12"/>
                    <a:stretch>
                      <a:fillRect r="-1379"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7378766" y="3744591"/>
                    <a:ext cx="4344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𝑥</m:t>
                          </m:r>
                        </m:oMath>
                      </m:oMathPara>
                    </a14:m>
                    <a:endParaRPr lang="zh-CN" altLang="en-US" sz="24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7378766" y="3744591"/>
                    <a:ext cx="434414" cy="461665"/>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6346049" y="3780877"/>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𝑎</m:t>
                          </m:r>
                        </m:oMath>
                      </m:oMathPara>
                    </a14:m>
                    <a:endParaRPr lang="zh-CN" altLang="en-US" sz="2400" dirty="0"/>
                  </a:p>
                </p:txBody>
              </p:sp>
            </mc:Choice>
            <mc:Fallback xmlns="">
              <p:sp>
                <p:nvSpPr>
                  <p:cNvPr id="77" name="文本框 76"/>
                  <p:cNvSpPr txBox="1">
                    <a:spLocks noRot="1" noChangeAspect="1" noMove="1" noResize="1" noEditPoints="1" noAdjustHandles="1" noChangeArrowheads="1" noChangeShapeType="1" noTextEdit="1"/>
                  </p:cNvSpPr>
                  <p:nvPr/>
                </p:nvSpPr>
                <p:spPr>
                  <a:xfrm>
                    <a:off x="6346049" y="3780877"/>
                    <a:ext cx="393388" cy="461665"/>
                  </a:xfrm>
                  <a:prstGeom prst="rect">
                    <a:avLst/>
                  </a:prstGeom>
                  <a:blipFill rotWithShape="0">
                    <a:blip r:embed="rId14"/>
                    <a:stretch>
                      <a:fillRect/>
                    </a:stretch>
                  </a:blipFill>
                </p:spPr>
                <p:txBody>
                  <a:bodyPr/>
                  <a:lstStyle/>
                  <a:p>
                    <a:r>
                      <a:rPr lang="zh-CN" altLang="en-US">
                        <a:noFill/>
                      </a:rPr>
                      <a:t> </a:t>
                    </a:r>
                  </a:p>
                </p:txBody>
              </p:sp>
            </mc:Fallback>
          </mc:AlternateContent>
        </p:grpSp>
        <p:grpSp>
          <p:nvGrpSpPr>
            <p:cNvPr id="78" name="组合 77"/>
            <p:cNvGrpSpPr/>
            <p:nvPr/>
          </p:nvGrpSpPr>
          <p:grpSpPr>
            <a:xfrm>
              <a:off x="1255547" y="1878882"/>
              <a:ext cx="2500677" cy="1749110"/>
              <a:chOff x="4807661" y="2047164"/>
              <a:chExt cx="2500677" cy="1749110"/>
            </a:xfrm>
          </p:grpSpPr>
          <p:grpSp>
            <p:nvGrpSpPr>
              <p:cNvPr id="79" name="组合 78"/>
              <p:cNvGrpSpPr/>
              <p:nvPr/>
            </p:nvGrpSpPr>
            <p:grpSpPr>
              <a:xfrm>
                <a:off x="5573871" y="2047164"/>
                <a:ext cx="984912" cy="1749110"/>
                <a:chOff x="5573871" y="2047164"/>
                <a:chExt cx="984912" cy="1749110"/>
              </a:xfrm>
            </p:grpSpPr>
            <p:cxnSp>
              <p:nvCxnSpPr>
                <p:cNvPr id="82" name="直接连接符 81"/>
                <p:cNvCxnSpPr/>
                <p:nvPr/>
              </p:nvCxnSpPr>
              <p:spPr>
                <a:xfrm>
                  <a:off x="5573871" y="2047164"/>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558783" y="2049436"/>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573871" y="3785537"/>
                  <a:ext cx="984912" cy="846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80" name="直接连接符 79"/>
              <p:cNvCxnSpPr/>
              <p:nvPr/>
            </p:nvCxnSpPr>
            <p:spPr>
              <a:xfrm flipV="1">
                <a:off x="6564266" y="2070333"/>
                <a:ext cx="744072" cy="7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07661" y="2071120"/>
                <a:ext cx="766210" cy="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5" name="文本框 84"/>
                <p:cNvSpPr txBox="1"/>
                <p:nvPr/>
              </p:nvSpPr>
              <p:spPr>
                <a:xfrm>
                  <a:off x="1985362" y="1511568"/>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rPr>
                          <m:t>∞</m:t>
                        </m:r>
                      </m:oMath>
                    </m:oMathPara>
                  </a14:m>
                  <a:endParaRPr lang="en-US" altLang="zh-CN" sz="2400" b="0" dirty="0">
                    <a:solidFill>
                      <a:srgbClr val="7030A0"/>
                    </a:solidFill>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1985362" y="1511568"/>
                  <a:ext cx="393388" cy="461665"/>
                </a:xfrm>
                <a:prstGeom prst="rect">
                  <a:avLst/>
                </a:prstGeom>
                <a:blipFill rotWithShape="0">
                  <a:blip r:embed="rId15"/>
                  <a:stretch>
                    <a:fillRect r="-7692"/>
                  </a:stretch>
                </a:blipFill>
              </p:spPr>
              <p:txBody>
                <a:bodyPr/>
                <a:lstStyle/>
                <a:p>
                  <a:r>
                    <a:rPr lang="zh-CN" altLang="en-US">
                      <a:noFill/>
                    </a:rPr>
                    <a:t> </a:t>
                  </a:r>
                </a:p>
              </p:txBody>
            </p:sp>
          </mc:Fallback>
        </mc:AlternateContent>
        <p:grpSp>
          <p:nvGrpSpPr>
            <p:cNvPr id="86" name="组合 85"/>
            <p:cNvGrpSpPr/>
            <p:nvPr/>
          </p:nvGrpSpPr>
          <p:grpSpPr>
            <a:xfrm>
              <a:off x="2014779" y="1897188"/>
              <a:ext cx="990703" cy="1720065"/>
              <a:chOff x="2014779" y="1897188"/>
              <a:chExt cx="990703" cy="1720065"/>
            </a:xfrm>
          </p:grpSpPr>
          <p:sp>
            <p:nvSpPr>
              <p:cNvPr id="87" name="矩形 86"/>
              <p:cNvSpPr/>
              <p:nvPr/>
            </p:nvSpPr>
            <p:spPr>
              <a:xfrm>
                <a:off x="2014779" y="1897188"/>
                <a:ext cx="990703" cy="1720065"/>
              </a:xfrm>
              <a:prstGeom prst="rect">
                <a:avLst/>
              </a:prstGeom>
              <a:solidFill>
                <a:srgbClr val="7030A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2238733" y="2561733"/>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内</a:t>
                </a:r>
                <a:endParaRPr lang="zh-CN" altLang="en-US" b="1" dirty="0">
                  <a:latin typeface="华文楷体" panose="02010600040101010101" pitchFamily="2" charset="-122"/>
                  <a:ea typeface="华文楷体" panose="02010600040101010101" pitchFamily="2" charset="-122"/>
                </a:endParaRPr>
              </a:p>
            </p:txBody>
          </p:sp>
        </p:grpSp>
        <p:grpSp>
          <p:nvGrpSpPr>
            <p:cNvPr id="89" name="组合 88"/>
            <p:cNvGrpSpPr/>
            <p:nvPr/>
          </p:nvGrpSpPr>
          <p:grpSpPr>
            <a:xfrm>
              <a:off x="1255547" y="1915717"/>
              <a:ext cx="756518" cy="1720065"/>
              <a:chOff x="1255547" y="1902838"/>
              <a:chExt cx="756518" cy="1720065"/>
            </a:xfrm>
          </p:grpSpPr>
          <p:sp>
            <p:nvSpPr>
              <p:cNvPr id="90" name="矩形 89"/>
              <p:cNvSpPr/>
              <p:nvPr/>
            </p:nvSpPr>
            <p:spPr>
              <a:xfrm>
                <a:off x="1255547" y="1902838"/>
                <a:ext cx="756518" cy="1720065"/>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1378884" y="2585163"/>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外</a:t>
                </a:r>
              </a:p>
            </p:txBody>
          </p:sp>
        </p:grpSp>
        <p:grpSp>
          <p:nvGrpSpPr>
            <p:cNvPr id="92" name="组合 91"/>
            <p:cNvGrpSpPr/>
            <p:nvPr/>
          </p:nvGrpSpPr>
          <p:grpSpPr>
            <a:xfrm>
              <a:off x="3003482" y="1920589"/>
              <a:ext cx="752742" cy="1728072"/>
              <a:chOff x="3017130" y="1907710"/>
              <a:chExt cx="752742" cy="1728072"/>
            </a:xfrm>
          </p:grpSpPr>
          <p:sp>
            <p:nvSpPr>
              <p:cNvPr id="93" name="矩形 92"/>
              <p:cNvSpPr/>
              <p:nvPr/>
            </p:nvSpPr>
            <p:spPr>
              <a:xfrm>
                <a:off x="3017130" y="1907710"/>
                <a:ext cx="752742" cy="1728072"/>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159318" y="2562137"/>
                <a:ext cx="492443" cy="461665"/>
              </a:xfrm>
              <a:prstGeom prst="rect">
                <a:avLst/>
              </a:prstGeom>
              <a:noFill/>
            </p:spPr>
            <p:txBody>
              <a:bodyPr wrap="none" rtlCol="0">
                <a:spAutoFit/>
              </a:bodyPr>
              <a:lstStyle/>
              <a:p>
                <a:r>
                  <a:rPr lang="zh-CN" altLang="en-US" sz="2400" b="1" dirty="0">
                    <a:latin typeface="华文楷体" panose="02010600040101010101" pitchFamily="2" charset="-122"/>
                    <a:ea typeface="华文楷体" panose="02010600040101010101" pitchFamily="2" charset="-122"/>
                  </a:rPr>
                  <a:t>外</a:t>
                </a:r>
              </a:p>
            </p:txBody>
          </p:sp>
        </p:grpSp>
      </p:grpSp>
    </p:spTree>
    <p:extLst>
      <p:ext uri="{BB962C8B-B14F-4D97-AF65-F5344CB8AC3E}">
        <p14:creationId xmlns:p14="http://schemas.microsoft.com/office/powerpoint/2010/main" val="202775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6" grpId="0" animBg="1"/>
      <p:bldP spid="22" grpId="0"/>
      <p:bldP spid="23" grpId="0" animBg="1"/>
      <p:bldP spid="24" grpId="0" animBg="1"/>
      <p:bldP spid="25" grpId="0" animBg="1"/>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2622707" y="946660"/>
                <a:ext cx="2335255" cy="1006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mn-ea"/>
                            </a:rPr>
                          </m:ctrlPr>
                        </m:sSubPr>
                        <m:e>
                          <m:r>
                            <a:rPr lang="en-US" altLang="zh-CN" sz="2800" i="1" smtClean="0">
                              <a:solidFill>
                                <a:schemeClr val="tx1"/>
                              </a:solidFill>
                              <a:latin typeface="Cambria Math" panose="02040503050406030204" pitchFamily="18" charset="0"/>
                              <a:ea typeface="+mn-ea"/>
                            </a:rPr>
                            <m:t>𝐸</m:t>
                          </m:r>
                        </m:e>
                        <m:sub>
                          <m:r>
                            <a:rPr lang="en-US" altLang="zh-CN" sz="2800" b="0" i="1" smtClean="0">
                              <a:solidFill>
                                <a:schemeClr val="tx1"/>
                              </a:solidFill>
                              <a:latin typeface="Cambria Math" panose="02040503050406030204" pitchFamily="18" charset="0"/>
                              <a:ea typeface="+mn-ea"/>
                            </a:rPr>
                            <m:t>𝑛</m:t>
                          </m:r>
                        </m:sub>
                      </m:sSub>
                      <m:r>
                        <a:rPr lang="en-US" altLang="zh-CN" sz="2800" b="0" i="1" smtClean="0">
                          <a:solidFill>
                            <a:schemeClr val="tx1"/>
                          </a:solidFill>
                          <a:latin typeface="Cambria Math" panose="02040503050406030204" pitchFamily="18" charset="0"/>
                          <a:ea typeface="+mn-ea"/>
                        </a:rPr>
                        <m:t>=</m:t>
                      </m:r>
                      <m:f>
                        <m:fPr>
                          <m:ctrlPr>
                            <a:rPr lang="en-US" altLang="zh-CN" sz="2800" b="0" i="1" smtClean="0">
                              <a:solidFill>
                                <a:schemeClr val="tx1"/>
                              </a:solidFill>
                              <a:latin typeface="Cambria Math" panose="02040503050406030204" pitchFamily="18" charset="0"/>
                              <a:ea typeface="+mn-ea"/>
                            </a:rPr>
                          </m:ctrlPr>
                        </m:fPr>
                        <m:num>
                          <m:sSup>
                            <m:sSupPr>
                              <m:ctrlPr>
                                <a:rPr lang="en-US" altLang="zh-CN" sz="2800" i="1">
                                  <a:solidFill>
                                    <a:schemeClr val="tx1"/>
                                  </a:solidFill>
                                  <a:latin typeface="Cambria Math" panose="02040503050406030204" pitchFamily="18" charset="0"/>
                                  <a:ea typeface="+mn-ea"/>
                                </a:rPr>
                              </m:ctrlPr>
                            </m:sSupPr>
                            <m:e>
                              <m:r>
                                <a:rPr lang="en-US" altLang="zh-CN" sz="2800" i="1">
                                  <a:solidFill>
                                    <a:schemeClr val="tx1"/>
                                  </a:solidFill>
                                  <a:latin typeface="Cambria Math" panose="02040503050406030204" pitchFamily="18" charset="0"/>
                                  <a:ea typeface="+mn-ea"/>
                                </a:rPr>
                                <m:t>𝑛</m:t>
                              </m:r>
                            </m:e>
                            <m:sup>
                              <m:r>
                                <a:rPr lang="en-US" altLang="zh-CN" sz="2800" i="1">
                                  <a:solidFill>
                                    <a:schemeClr val="tx1"/>
                                  </a:solidFill>
                                  <a:latin typeface="Cambria Math" panose="02040503050406030204" pitchFamily="18" charset="0"/>
                                  <a:ea typeface="+mn-ea"/>
                                </a:rPr>
                                <m:t>2</m:t>
                              </m:r>
                            </m:sup>
                          </m:sSup>
                          <m:sSup>
                            <m:sSupPr>
                              <m:ctrlPr>
                                <a:rPr lang="en-US" altLang="zh-CN" sz="2800" i="1">
                                  <a:solidFill>
                                    <a:schemeClr val="tx1"/>
                                  </a:solidFill>
                                  <a:latin typeface="Cambria Math" panose="02040503050406030204" pitchFamily="18" charset="0"/>
                                  <a:ea typeface="+mn-ea"/>
                                </a:rPr>
                              </m:ctrlPr>
                            </m:sSupPr>
                            <m:e>
                              <m:r>
                                <a:rPr lang="en-US" altLang="zh-CN" sz="2800" i="1">
                                  <a:solidFill>
                                    <a:schemeClr val="tx1"/>
                                  </a:solidFill>
                                  <a:latin typeface="Cambria Math" panose="02040503050406030204" pitchFamily="18" charset="0"/>
                                  <a:ea typeface="+mn-ea"/>
                                </a:rPr>
                                <m:t>𝜋</m:t>
                              </m:r>
                            </m:e>
                            <m:sup>
                              <m:r>
                                <a:rPr lang="en-US" altLang="zh-CN" sz="2800" i="1">
                                  <a:solidFill>
                                    <a:schemeClr val="tx1"/>
                                  </a:solidFill>
                                  <a:latin typeface="Cambria Math" panose="02040503050406030204" pitchFamily="18" charset="0"/>
                                  <a:ea typeface="+mn-ea"/>
                                </a:rPr>
                                <m:t>2</m:t>
                              </m:r>
                            </m:sup>
                          </m:sSup>
                          <m:sSup>
                            <m:sSupPr>
                              <m:ctrlPr>
                                <a:rPr lang="en-US" altLang="zh-CN" sz="2800" b="0" i="1" smtClean="0">
                                  <a:solidFill>
                                    <a:schemeClr val="tx1"/>
                                  </a:solidFill>
                                  <a:latin typeface="Cambria Math" panose="02040503050406030204" pitchFamily="18" charset="0"/>
                                  <a:ea typeface="+mn-ea"/>
                                </a:rPr>
                              </m:ctrlPr>
                            </m:sSupPr>
                            <m:e>
                              <m:r>
                                <a:rPr lang="en-US" altLang="zh-CN" sz="2800" b="0" i="1" smtClean="0">
                                  <a:solidFill>
                                    <a:schemeClr val="tx1"/>
                                  </a:solidFill>
                                  <a:latin typeface="Cambria Math" panose="02040503050406030204" pitchFamily="18" charset="0"/>
                                  <a:ea typeface="+mn-ea"/>
                                </a:rPr>
                                <m:t>ℏ</m:t>
                              </m:r>
                            </m:e>
                            <m:sup>
                              <m:r>
                                <a:rPr lang="en-US" altLang="zh-CN" sz="2800" b="0" i="1" smtClean="0">
                                  <a:solidFill>
                                    <a:schemeClr val="tx1"/>
                                  </a:solidFill>
                                  <a:latin typeface="Cambria Math" panose="02040503050406030204" pitchFamily="18" charset="0"/>
                                  <a:ea typeface="+mn-ea"/>
                                </a:rPr>
                                <m:t>2</m:t>
                              </m:r>
                            </m:sup>
                          </m:sSup>
                        </m:num>
                        <m:den>
                          <m:r>
                            <a:rPr lang="en-US" altLang="zh-CN" sz="2800" b="0" i="1" smtClean="0">
                              <a:solidFill>
                                <a:schemeClr val="tx1"/>
                              </a:solidFill>
                              <a:latin typeface="Cambria Math" panose="02040503050406030204" pitchFamily="18" charset="0"/>
                              <a:ea typeface="+mn-ea"/>
                            </a:rPr>
                            <m:t>2</m:t>
                          </m:r>
                          <m:r>
                            <a:rPr lang="en-US" altLang="zh-CN" sz="2800" b="0" i="1" smtClean="0">
                              <a:solidFill>
                                <a:schemeClr val="tx1"/>
                              </a:solidFill>
                              <a:latin typeface="Cambria Math" panose="02040503050406030204" pitchFamily="18" charset="0"/>
                              <a:ea typeface="+mn-ea"/>
                            </a:rPr>
                            <m:t>𝑚</m:t>
                          </m:r>
                          <m:sSup>
                            <m:sSupPr>
                              <m:ctrlPr>
                                <a:rPr lang="en-US" altLang="zh-CN" sz="2800" b="0" i="1" smtClean="0">
                                  <a:solidFill>
                                    <a:schemeClr val="tx1"/>
                                  </a:solidFill>
                                  <a:latin typeface="Cambria Math" panose="02040503050406030204" pitchFamily="18" charset="0"/>
                                  <a:ea typeface="+mn-ea"/>
                                </a:rPr>
                              </m:ctrlPr>
                            </m:sSupPr>
                            <m:e>
                              <m:r>
                                <a:rPr lang="en-US" altLang="zh-CN" sz="2800" b="0" i="1" smtClean="0">
                                  <a:solidFill>
                                    <a:schemeClr val="tx1"/>
                                  </a:solidFill>
                                  <a:latin typeface="Cambria Math" panose="02040503050406030204" pitchFamily="18" charset="0"/>
                                  <a:ea typeface="+mn-ea"/>
                                </a:rPr>
                                <m:t>𝑎</m:t>
                              </m:r>
                            </m:e>
                            <m:sup>
                              <m:r>
                                <a:rPr lang="en-US" altLang="zh-CN" sz="2800" b="0" i="1" smtClean="0">
                                  <a:solidFill>
                                    <a:schemeClr val="tx1"/>
                                  </a:solidFill>
                                  <a:latin typeface="Cambria Math" panose="02040503050406030204" pitchFamily="18" charset="0"/>
                                  <a:ea typeface="+mn-ea"/>
                                </a:rPr>
                                <m:t>2</m:t>
                              </m:r>
                            </m:sup>
                          </m:sSup>
                        </m:den>
                      </m:f>
                    </m:oMath>
                  </m:oMathPara>
                </a14:m>
                <a:endParaRPr lang="zh-CN" altLang="en-US" sz="2800" dirty="0">
                  <a:solidFill>
                    <a:schemeClr val="tx1"/>
                  </a:solidFill>
                  <a:latin typeface="+mn-ea"/>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2622707" y="946660"/>
                <a:ext cx="2335255" cy="100642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51913" y="1806937"/>
                <a:ext cx="3445751" cy="8542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mn-ea"/>
                            </a:rPr>
                          </m:ctrlPr>
                        </m:sSubPr>
                        <m:e>
                          <m:r>
                            <a:rPr lang="en-US" altLang="zh-CN" sz="2800" i="1" smtClean="0">
                              <a:solidFill>
                                <a:schemeClr val="tx1"/>
                              </a:solidFill>
                              <a:latin typeface="Cambria Math" panose="02040503050406030204" pitchFamily="18" charset="0"/>
                              <a:ea typeface="+mn-ea"/>
                            </a:rPr>
                            <m:t>𝜓</m:t>
                          </m:r>
                        </m:e>
                        <m:sub>
                          <m:r>
                            <a:rPr lang="en-US" altLang="zh-CN" sz="2800" b="0" i="1" smtClean="0">
                              <a:solidFill>
                                <a:schemeClr val="tx1"/>
                              </a:solidFill>
                              <a:latin typeface="Cambria Math" panose="02040503050406030204" pitchFamily="18" charset="0"/>
                              <a:ea typeface="+mn-ea"/>
                            </a:rPr>
                            <m:t>𝑛</m:t>
                          </m:r>
                        </m:sub>
                      </m:sSub>
                      <m:d>
                        <m:dPr>
                          <m:ctrlPr>
                            <a:rPr lang="en-US" altLang="zh-CN" sz="2800" i="1">
                              <a:solidFill>
                                <a:schemeClr val="tx1"/>
                              </a:solidFill>
                              <a:latin typeface="Cambria Math" panose="02040503050406030204" pitchFamily="18" charset="0"/>
                              <a:ea typeface="+mn-ea"/>
                            </a:rPr>
                          </m:ctrlPr>
                        </m:dPr>
                        <m:e>
                          <m:r>
                            <a:rPr lang="en-US" altLang="zh-CN" sz="2800" i="1">
                              <a:solidFill>
                                <a:schemeClr val="tx1"/>
                              </a:solidFill>
                              <a:latin typeface="Cambria Math" panose="02040503050406030204" pitchFamily="18" charset="0"/>
                              <a:ea typeface="+mn-ea"/>
                            </a:rPr>
                            <m:t>𝑥</m:t>
                          </m:r>
                        </m:e>
                      </m:d>
                      <m:r>
                        <a:rPr lang="en-US" altLang="zh-CN" sz="2800" b="0" i="1" smtClean="0">
                          <a:solidFill>
                            <a:schemeClr val="tx1"/>
                          </a:solidFill>
                          <a:latin typeface="Cambria Math" panose="02040503050406030204" pitchFamily="18" charset="0"/>
                          <a:ea typeface="+mn-ea"/>
                        </a:rPr>
                        <m:t>=</m:t>
                      </m:r>
                      <m:r>
                        <a:rPr lang="en-US" altLang="zh-CN" sz="2800" b="0" i="1" smtClean="0">
                          <a:solidFill>
                            <a:schemeClr val="tx1"/>
                          </a:solidFill>
                          <a:latin typeface="Cambria Math" panose="02040503050406030204" pitchFamily="18" charset="0"/>
                          <a:ea typeface="+mn-ea"/>
                        </a:rPr>
                        <m:t>𝐴</m:t>
                      </m:r>
                      <m:r>
                        <m:rPr>
                          <m:sty m:val="p"/>
                        </m:rPr>
                        <a:rPr lang="en-US" altLang="zh-CN" sz="2800" b="0" i="0" smtClean="0">
                          <a:solidFill>
                            <a:schemeClr val="tx1"/>
                          </a:solidFill>
                          <a:latin typeface="Cambria Math" panose="02040503050406030204" pitchFamily="18" charset="0"/>
                          <a:ea typeface="+mn-ea"/>
                        </a:rPr>
                        <m:t>sin</m:t>
                      </m:r>
                      <m:d>
                        <m:dPr>
                          <m:ctrlPr>
                            <a:rPr lang="en-US" altLang="zh-CN" sz="2800" b="0" i="1" smtClean="0">
                              <a:solidFill>
                                <a:schemeClr val="tx1"/>
                              </a:solidFill>
                              <a:latin typeface="Cambria Math" panose="02040503050406030204" pitchFamily="18" charset="0"/>
                              <a:ea typeface="+mn-ea"/>
                            </a:rPr>
                          </m:ctrlPr>
                        </m:dPr>
                        <m:e>
                          <m:f>
                            <m:fPr>
                              <m:ctrlPr>
                                <a:rPr lang="en-US" altLang="zh-CN" sz="2800" b="0" i="1" smtClean="0">
                                  <a:solidFill>
                                    <a:schemeClr val="tx1"/>
                                  </a:solidFill>
                                  <a:latin typeface="Cambria Math" panose="02040503050406030204" pitchFamily="18" charset="0"/>
                                  <a:ea typeface="+mn-ea"/>
                                </a:rPr>
                              </m:ctrlPr>
                            </m:fPr>
                            <m:num>
                              <m:r>
                                <a:rPr lang="en-US" altLang="zh-CN" sz="2800" b="0" i="1" smtClean="0">
                                  <a:solidFill>
                                    <a:schemeClr val="tx1"/>
                                  </a:solidFill>
                                  <a:latin typeface="Cambria Math" panose="02040503050406030204" pitchFamily="18" charset="0"/>
                                  <a:ea typeface="+mn-ea"/>
                                </a:rPr>
                                <m:t>𝑛</m:t>
                              </m:r>
                              <m:r>
                                <a:rPr lang="en-US" altLang="zh-CN" sz="2800" b="0" i="1" smtClean="0">
                                  <a:solidFill>
                                    <a:schemeClr val="tx1"/>
                                  </a:solidFill>
                                  <a:latin typeface="Cambria Math" panose="02040503050406030204" pitchFamily="18" charset="0"/>
                                  <a:ea typeface="+mn-ea"/>
                                </a:rPr>
                                <m:t>𝜋</m:t>
                              </m:r>
                              <m:r>
                                <a:rPr lang="en-US" altLang="zh-CN" sz="2800" b="0" i="1" smtClean="0">
                                  <a:solidFill>
                                    <a:schemeClr val="tx1"/>
                                  </a:solidFill>
                                  <a:latin typeface="Cambria Math" panose="02040503050406030204" pitchFamily="18" charset="0"/>
                                  <a:ea typeface="+mn-ea"/>
                                </a:rPr>
                                <m:t>𝑥</m:t>
                              </m:r>
                            </m:num>
                            <m:den>
                              <m:r>
                                <a:rPr lang="en-US" altLang="zh-CN" sz="2800" b="0" i="1" smtClean="0">
                                  <a:solidFill>
                                    <a:schemeClr val="tx1"/>
                                  </a:solidFill>
                                  <a:latin typeface="Cambria Math" panose="02040503050406030204" pitchFamily="18" charset="0"/>
                                  <a:ea typeface="+mn-ea"/>
                                </a:rPr>
                                <m:t>𝑎</m:t>
                              </m:r>
                            </m:den>
                          </m:f>
                        </m:e>
                      </m:d>
                    </m:oMath>
                  </m:oMathPara>
                </a14:m>
                <a:endParaRPr lang="zh-CN" altLang="en-US" sz="2800" dirty="0">
                  <a:solidFill>
                    <a:schemeClr val="tx1"/>
                  </a:solidFill>
                  <a:latin typeface="+mn-ea"/>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2551913" y="1806937"/>
                <a:ext cx="3445751" cy="854273"/>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矩形 8"/>
          <p:cNvSpPr/>
          <p:nvPr/>
        </p:nvSpPr>
        <p:spPr>
          <a:xfrm>
            <a:off x="618093" y="1059944"/>
            <a:ext cx="2073027" cy="738664"/>
          </a:xfrm>
          <a:prstGeom prst="rect">
            <a:avLst/>
          </a:prstGeom>
        </p:spPr>
        <p:txBody>
          <a:bodyPr wrap="square">
            <a:spAutoFit/>
          </a:bodyPr>
          <a:lstStyle/>
          <a:p>
            <a:pPr>
              <a:lnSpc>
                <a:spcPct val="150000"/>
              </a:lnSpc>
              <a:buClr>
                <a:schemeClr val="accent3">
                  <a:lumMod val="75000"/>
                </a:schemeClr>
              </a:buClr>
            </a:pPr>
            <a:r>
              <a:rPr lang="zh-CN" altLang="en-US" sz="2800" dirty="0">
                <a:latin typeface="+mn-ea"/>
                <a:ea typeface="+mn-ea"/>
              </a:rPr>
              <a:t>能量本征值</a:t>
            </a:r>
            <a:endParaRPr lang="en-US" altLang="zh-CN" sz="28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10" name="矩形 9"/>
              <p:cNvSpPr/>
              <p:nvPr/>
            </p:nvSpPr>
            <p:spPr>
              <a:xfrm>
                <a:off x="618092" y="2357904"/>
                <a:ext cx="5684525" cy="1016368"/>
              </a:xfrm>
              <a:prstGeom prst="rect">
                <a:avLst/>
              </a:prstGeom>
            </p:spPr>
            <p:txBody>
              <a:bodyPr wrap="square">
                <a:spAutoFit/>
              </a:bodyPr>
              <a:lstStyle/>
              <a:p>
                <a:pPr>
                  <a:lnSpc>
                    <a:spcPct val="150000"/>
                  </a:lnSpc>
                  <a:buClr>
                    <a:schemeClr val="accent5">
                      <a:lumMod val="60000"/>
                      <a:lumOff val="40000"/>
                    </a:schemeClr>
                  </a:buClr>
                </a:pPr>
                <a:r>
                  <a:rPr lang="zh-CN" altLang="en-US" sz="2800" dirty="0">
                    <a:latin typeface="+mn-ea"/>
                    <a:ea typeface="+mn-ea"/>
                  </a:rPr>
                  <a:t>归一化条件： </a:t>
                </a:r>
                <a14:m>
                  <m:oMath xmlns:m="http://schemas.openxmlformats.org/officeDocument/2006/math">
                    <m:nary>
                      <m:naryPr>
                        <m:ctrlPr>
                          <a:rPr lang="zh-CN" altLang="en-US" sz="2800" i="1">
                            <a:latin typeface="Cambria Math" panose="02040503050406030204" pitchFamily="18" charset="0"/>
                            <a:ea typeface="+mn-ea"/>
                          </a:rPr>
                        </m:ctrlPr>
                      </m:naryPr>
                      <m:sub>
                        <m:r>
                          <a:rPr lang="en-US" altLang="zh-CN" sz="2800" i="1">
                            <a:latin typeface="Cambria Math" panose="02040503050406030204" pitchFamily="18" charset="0"/>
                            <a:ea typeface="+mn-ea"/>
                          </a:rPr>
                          <m:t>−∞</m:t>
                        </m:r>
                      </m:sub>
                      <m:sup>
                        <m:r>
                          <a:rPr lang="en-US" altLang="zh-CN" sz="2800" i="1">
                            <a:latin typeface="Cambria Math" panose="02040503050406030204" pitchFamily="18" charset="0"/>
                            <a:ea typeface="+mn-ea"/>
                          </a:rPr>
                          <m:t>+∞</m:t>
                        </m:r>
                      </m:sup>
                      <m:e>
                        <m:sSup>
                          <m:sSupPr>
                            <m:ctrlPr>
                              <a:rPr lang="en-US" altLang="zh-CN" sz="2800" i="1">
                                <a:latin typeface="Cambria Math" panose="02040503050406030204" pitchFamily="18" charset="0"/>
                                <a:ea typeface="+mn-ea"/>
                              </a:rPr>
                            </m:ctrlPr>
                          </m:sSupPr>
                          <m:e>
                            <m:d>
                              <m:dPr>
                                <m:begChr m:val="|"/>
                                <m:endChr m:val="|"/>
                                <m:ctrlPr>
                                  <a:rPr lang="en-US" altLang="zh-CN" sz="2800" i="1">
                                    <a:latin typeface="Cambria Math" panose="02040503050406030204" pitchFamily="18" charset="0"/>
                                    <a:ea typeface="+mn-ea"/>
                                  </a:rPr>
                                </m:ctrlPr>
                              </m:dPr>
                              <m:e>
                                <m:sSub>
                                  <m:sSubPr>
                                    <m:ctrlPr>
                                      <a:rPr lang="en-US" altLang="zh-CN" sz="2800" b="0" i="1" smtClean="0">
                                        <a:latin typeface="Cambria Math" panose="02040503050406030204" pitchFamily="18" charset="0"/>
                                        <a:ea typeface="+mn-ea"/>
                                      </a:rPr>
                                    </m:ctrlPr>
                                  </m:sSubPr>
                                  <m:e>
                                    <m:r>
                                      <a:rPr lang="en-US" altLang="zh-CN" sz="2800" i="1">
                                        <a:latin typeface="Cambria Math" panose="02040503050406030204" pitchFamily="18" charset="0"/>
                                        <a:ea typeface="+mn-ea"/>
                                      </a:rPr>
                                      <m:t>𝜓</m:t>
                                    </m:r>
                                  </m:e>
                                  <m:sub>
                                    <m:r>
                                      <a:rPr lang="en-US" altLang="zh-CN" sz="2800" b="0" i="1" smtClean="0">
                                        <a:latin typeface="Cambria Math" panose="02040503050406030204" pitchFamily="18" charset="0"/>
                                        <a:ea typeface="+mn-ea"/>
                                      </a:rPr>
                                      <m:t>𝑛</m:t>
                                    </m:r>
                                  </m:sub>
                                </m:sSub>
                                <m:d>
                                  <m:dPr>
                                    <m:ctrlPr>
                                      <a:rPr lang="en-US" altLang="zh-CN" sz="2800" i="1">
                                        <a:latin typeface="Cambria Math" panose="02040503050406030204" pitchFamily="18" charset="0"/>
                                        <a:ea typeface="+mn-ea"/>
                                      </a:rPr>
                                    </m:ctrlPr>
                                  </m:dPr>
                                  <m:e>
                                    <m:r>
                                      <a:rPr lang="en-US" altLang="zh-CN" sz="2800" i="1">
                                        <a:latin typeface="Cambria Math" panose="02040503050406030204" pitchFamily="18" charset="0"/>
                                        <a:ea typeface="+mn-ea"/>
                                      </a:rPr>
                                      <m:t>𝑥</m:t>
                                    </m:r>
                                  </m:e>
                                </m:d>
                              </m:e>
                            </m:d>
                          </m:e>
                          <m:sup>
                            <m:r>
                              <a:rPr lang="en-US" altLang="zh-CN" sz="2800" i="1">
                                <a:latin typeface="Cambria Math" panose="02040503050406030204" pitchFamily="18" charset="0"/>
                                <a:ea typeface="+mn-ea"/>
                              </a:rPr>
                              <m:t>2</m:t>
                            </m:r>
                          </m:sup>
                        </m:sSup>
                        <m:r>
                          <a:rPr lang="en-US" altLang="zh-CN" sz="2800" b="0" i="1" smtClean="0">
                            <a:latin typeface="Cambria Math" panose="02040503050406030204" pitchFamily="18" charset="0"/>
                            <a:ea typeface="+mn-ea"/>
                          </a:rPr>
                          <m:t>𝑑𝑥</m:t>
                        </m:r>
                      </m:e>
                    </m:nary>
                    <m:r>
                      <a:rPr lang="en-US" altLang="zh-CN" sz="2800" i="1">
                        <a:latin typeface="Cambria Math" panose="02040503050406030204" pitchFamily="18" charset="0"/>
                        <a:ea typeface="+mn-ea"/>
                      </a:rPr>
                      <m:t>=1</m:t>
                    </m:r>
                  </m:oMath>
                </a14:m>
                <a:endParaRPr lang="en-US" altLang="zh-CN" sz="2800" dirty="0">
                  <a:latin typeface="+mn-ea"/>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618092" y="2357904"/>
                <a:ext cx="5684525" cy="1016368"/>
              </a:xfrm>
              <a:prstGeom prst="rect">
                <a:avLst/>
              </a:prstGeom>
              <a:blipFill rotWithShape="0">
                <a:blip r:embed="rId4"/>
                <a:stretch>
                  <a:fillRect l="-21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13482" y="3403871"/>
                <a:ext cx="8971487" cy="107151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zh-CN" altLang="en-US" sz="2800" i="1" smtClean="0">
                              <a:solidFill>
                                <a:schemeClr val="tx1"/>
                              </a:solidFill>
                              <a:latin typeface="Cambria Math" panose="02040503050406030204" pitchFamily="18" charset="0"/>
                              <a:ea typeface="+mn-ea"/>
                            </a:rPr>
                          </m:ctrlPr>
                        </m:naryPr>
                        <m:sub>
                          <m:r>
                            <a:rPr lang="en-US" altLang="zh-CN" sz="2800" i="1">
                              <a:solidFill>
                                <a:schemeClr val="tx1"/>
                              </a:solidFill>
                              <a:latin typeface="Cambria Math" panose="02040503050406030204" pitchFamily="18" charset="0"/>
                              <a:ea typeface="+mn-ea"/>
                            </a:rPr>
                            <m:t>−∞</m:t>
                          </m:r>
                        </m:sub>
                        <m:sup>
                          <m:r>
                            <a:rPr lang="en-US" altLang="zh-CN" sz="2800" b="0" i="1" smtClean="0">
                              <a:solidFill>
                                <a:schemeClr val="tx1"/>
                              </a:solidFill>
                              <a:latin typeface="Cambria Math" panose="02040503050406030204" pitchFamily="18" charset="0"/>
                              <a:ea typeface="+mn-ea"/>
                            </a:rPr>
                            <m:t>0</m:t>
                          </m:r>
                        </m:sup>
                        <m:e>
                          <m:sSup>
                            <m:sSupPr>
                              <m:ctrlPr>
                                <a:rPr lang="en-US" altLang="zh-CN" sz="2800" i="1">
                                  <a:solidFill>
                                    <a:schemeClr val="tx1"/>
                                  </a:solidFill>
                                  <a:latin typeface="Cambria Math" panose="02040503050406030204" pitchFamily="18" charset="0"/>
                                  <a:ea typeface="+mn-ea"/>
                                </a:rPr>
                              </m:ctrlPr>
                            </m:sSupPr>
                            <m:e>
                              <m:d>
                                <m:dPr>
                                  <m:begChr m:val="|"/>
                                  <m:endChr m:val="|"/>
                                  <m:ctrlPr>
                                    <a:rPr lang="en-US" altLang="zh-CN" sz="2800" i="1">
                                      <a:solidFill>
                                        <a:schemeClr val="tx1"/>
                                      </a:solidFill>
                                      <a:latin typeface="Cambria Math" panose="02040503050406030204" pitchFamily="18" charset="0"/>
                                      <a:ea typeface="+mn-ea"/>
                                    </a:rPr>
                                  </m:ctrlPr>
                                </m:dPr>
                                <m:e>
                                  <m:sSub>
                                    <m:sSubPr>
                                      <m:ctrlPr>
                                        <a:rPr lang="en-US" altLang="zh-CN" sz="2800" b="0" i="1" smtClean="0">
                                          <a:solidFill>
                                            <a:srgbClr val="FF0000"/>
                                          </a:solidFill>
                                          <a:latin typeface="Cambria Math" panose="02040503050406030204" pitchFamily="18" charset="0"/>
                                          <a:ea typeface="+mn-ea"/>
                                        </a:rPr>
                                      </m:ctrlPr>
                                    </m:sSubPr>
                                    <m:e>
                                      <m:r>
                                        <a:rPr lang="en-US" altLang="zh-CN" sz="2800" i="1" smtClean="0">
                                          <a:solidFill>
                                            <a:srgbClr val="FF0000"/>
                                          </a:solidFill>
                                          <a:latin typeface="Cambria Math" panose="02040503050406030204" pitchFamily="18" charset="0"/>
                                          <a:ea typeface="+mn-ea"/>
                                        </a:rPr>
                                        <m:t>𝜓</m:t>
                                      </m:r>
                                    </m:e>
                                    <m:sub>
                                      <m:r>
                                        <a:rPr lang="en-US" altLang="zh-CN" sz="2800" b="0" i="1" smtClean="0">
                                          <a:solidFill>
                                            <a:srgbClr val="FF0000"/>
                                          </a:solidFill>
                                          <a:latin typeface="Cambria Math" panose="02040503050406030204" pitchFamily="18" charset="0"/>
                                          <a:ea typeface="+mn-ea"/>
                                        </a:rPr>
                                        <m:t>𝑛</m:t>
                                      </m:r>
                                    </m:sub>
                                  </m:sSub>
                                  <m:d>
                                    <m:dPr>
                                      <m:ctrlPr>
                                        <a:rPr lang="en-US" altLang="zh-CN" sz="2800" i="1">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ea typeface="+mn-ea"/>
                                        </a:rPr>
                                        <m:t>𝑥</m:t>
                                      </m:r>
                                    </m:e>
                                  </m:d>
                                </m:e>
                              </m:d>
                            </m:e>
                            <m:sup>
                              <m:r>
                                <a:rPr lang="en-US" altLang="zh-CN" sz="2800" i="1">
                                  <a:solidFill>
                                    <a:schemeClr val="tx1"/>
                                  </a:solidFill>
                                  <a:latin typeface="Cambria Math" panose="02040503050406030204" pitchFamily="18" charset="0"/>
                                  <a:ea typeface="+mn-ea"/>
                                </a:rPr>
                                <m:t>2</m:t>
                              </m:r>
                            </m:sup>
                          </m:sSup>
                          <m:r>
                            <a:rPr lang="en-US" altLang="zh-CN" sz="2800" b="0" i="1" smtClean="0">
                              <a:solidFill>
                                <a:schemeClr val="tx1"/>
                              </a:solidFill>
                              <a:latin typeface="Cambria Math" panose="02040503050406030204" pitchFamily="18" charset="0"/>
                              <a:ea typeface="+mn-ea"/>
                            </a:rPr>
                            <m:t>𝑑𝑥</m:t>
                          </m:r>
                        </m:e>
                      </m:nary>
                      <m:r>
                        <a:rPr lang="en-US" altLang="zh-CN" sz="2800" b="0" i="1" smtClean="0">
                          <a:solidFill>
                            <a:schemeClr val="tx1"/>
                          </a:solidFill>
                          <a:latin typeface="Cambria Math" panose="02040503050406030204" pitchFamily="18" charset="0"/>
                          <a:ea typeface="+mn-ea"/>
                        </a:rPr>
                        <m:t>+</m:t>
                      </m:r>
                      <m:nary>
                        <m:naryPr>
                          <m:ctrlPr>
                            <a:rPr lang="zh-CN" altLang="en-US" sz="2800" i="1">
                              <a:solidFill>
                                <a:schemeClr val="tx1"/>
                              </a:solidFill>
                              <a:latin typeface="Cambria Math" panose="02040503050406030204" pitchFamily="18" charset="0"/>
                              <a:ea typeface="+mn-ea"/>
                            </a:rPr>
                          </m:ctrlPr>
                        </m:naryPr>
                        <m:sub>
                          <m:r>
                            <a:rPr lang="en-US" altLang="zh-CN" sz="2800" b="0" i="1" smtClean="0">
                              <a:solidFill>
                                <a:schemeClr val="tx1"/>
                              </a:solidFill>
                              <a:latin typeface="Cambria Math" panose="02040503050406030204" pitchFamily="18" charset="0"/>
                              <a:ea typeface="+mn-ea"/>
                            </a:rPr>
                            <m:t>0</m:t>
                          </m:r>
                        </m:sub>
                        <m:sup>
                          <m:r>
                            <a:rPr lang="en-US" altLang="zh-CN" sz="2800" b="0" i="1" smtClean="0">
                              <a:solidFill>
                                <a:schemeClr val="tx1"/>
                              </a:solidFill>
                              <a:latin typeface="Cambria Math" panose="02040503050406030204" pitchFamily="18" charset="0"/>
                              <a:ea typeface="+mn-ea"/>
                            </a:rPr>
                            <m:t>𝑎</m:t>
                          </m:r>
                        </m:sup>
                        <m:e>
                          <m:sSup>
                            <m:sSupPr>
                              <m:ctrlPr>
                                <a:rPr lang="en-US" altLang="zh-CN" sz="2800" i="1">
                                  <a:solidFill>
                                    <a:schemeClr val="tx1"/>
                                  </a:solidFill>
                                  <a:latin typeface="Cambria Math" panose="02040503050406030204" pitchFamily="18" charset="0"/>
                                  <a:ea typeface="+mn-ea"/>
                                </a:rPr>
                              </m:ctrlPr>
                            </m:sSupPr>
                            <m:e>
                              <m:d>
                                <m:dPr>
                                  <m:begChr m:val="|"/>
                                  <m:endChr m:val="|"/>
                                  <m:ctrlPr>
                                    <a:rPr lang="en-US" altLang="zh-CN" sz="2800" i="1">
                                      <a:solidFill>
                                        <a:schemeClr val="tx1"/>
                                      </a:solidFill>
                                      <a:latin typeface="Cambria Math" panose="02040503050406030204" pitchFamily="18" charset="0"/>
                                      <a:ea typeface="+mn-ea"/>
                                    </a:rPr>
                                  </m:ctrlPr>
                                </m:dPr>
                                <m:e>
                                  <m:sSub>
                                    <m:sSubPr>
                                      <m:ctrlPr>
                                        <a:rPr lang="en-US" altLang="zh-CN" sz="2800" b="0" i="1" smtClean="0">
                                          <a:solidFill>
                                            <a:srgbClr val="FF0000"/>
                                          </a:solidFill>
                                          <a:latin typeface="Cambria Math" panose="02040503050406030204" pitchFamily="18" charset="0"/>
                                          <a:ea typeface="+mn-ea"/>
                                        </a:rPr>
                                      </m:ctrlPr>
                                    </m:sSubPr>
                                    <m:e>
                                      <m:r>
                                        <a:rPr lang="en-US" altLang="zh-CN" sz="2800" i="1" smtClean="0">
                                          <a:solidFill>
                                            <a:srgbClr val="FF0000"/>
                                          </a:solidFill>
                                          <a:latin typeface="Cambria Math" panose="02040503050406030204" pitchFamily="18" charset="0"/>
                                          <a:ea typeface="+mn-ea"/>
                                        </a:rPr>
                                        <m:t>𝜓</m:t>
                                      </m:r>
                                    </m:e>
                                    <m:sub>
                                      <m:r>
                                        <a:rPr lang="en-US" altLang="zh-CN" sz="2800" b="0" i="1" smtClean="0">
                                          <a:solidFill>
                                            <a:srgbClr val="FF0000"/>
                                          </a:solidFill>
                                          <a:latin typeface="Cambria Math" panose="02040503050406030204" pitchFamily="18" charset="0"/>
                                          <a:ea typeface="+mn-ea"/>
                                        </a:rPr>
                                        <m:t>𝑛</m:t>
                                      </m:r>
                                    </m:sub>
                                  </m:sSub>
                                  <m:d>
                                    <m:dPr>
                                      <m:ctrlPr>
                                        <a:rPr lang="en-US" altLang="zh-CN" sz="2800" i="1">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ea typeface="+mn-ea"/>
                                        </a:rPr>
                                        <m:t>𝑥</m:t>
                                      </m:r>
                                    </m:e>
                                  </m:d>
                                </m:e>
                              </m:d>
                            </m:e>
                            <m:sup>
                              <m:r>
                                <a:rPr lang="en-US" altLang="zh-CN" sz="2800" i="1">
                                  <a:solidFill>
                                    <a:schemeClr val="tx1"/>
                                  </a:solidFill>
                                  <a:latin typeface="Cambria Math" panose="02040503050406030204" pitchFamily="18" charset="0"/>
                                  <a:ea typeface="+mn-ea"/>
                                </a:rPr>
                                <m:t>2</m:t>
                              </m:r>
                            </m:sup>
                          </m:sSup>
                          <m:r>
                            <a:rPr lang="en-US" altLang="zh-CN" sz="2800" b="0" i="1" smtClean="0">
                              <a:solidFill>
                                <a:schemeClr val="tx1"/>
                              </a:solidFill>
                              <a:latin typeface="Cambria Math" panose="02040503050406030204" pitchFamily="18" charset="0"/>
                              <a:ea typeface="+mn-ea"/>
                            </a:rPr>
                            <m:t>𝑑𝑥</m:t>
                          </m:r>
                        </m:e>
                      </m:nary>
                      <m:r>
                        <a:rPr lang="en-US" altLang="zh-CN" sz="2800" b="0" i="1" smtClean="0">
                          <a:solidFill>
                            <a:schemeClr val="tx1"/>
                          </a:solidFill>
                          <a:latin typeface="Cambria Math" panose="02040503050406030204" pitchFamily="18" charset="0"/>
                          <a:ea typeface="+mn-ea"/>
                        </a:rPr>
                        <m:t>+</m:t>
                      </m:r>
                      <m:nary>
                        <m:naryPr>
                          <m:ctrlPr>
                            <a:rPr lang="zh-CN" altLang="en-US" sz="2800" i="1">
                              <a:solidFill>
                                <a:schemeClr val="tx1"/>
                              </a:solidFill>
                              <a:latin typeface="Cambria Math" panose="02040503050406030204" pitchFamily="18" charset="0"/>
                              <a:ea typeface="+mn-ea"/>
                            </a:rPr>
                          </m:ctrlPr>
                        </m:naryPr>
                        <m:sub>
                          <m:r>
                            <a:rPr lang="en-US" altLang="zh-CN" sz="2800" b="0" i="1" smtClean="0">
                              <a:solidFill>
                                <a:schemeClr val="tx1"/>
                              </a:solidFill>
                              <a:latin typeface="Cambria Math" panose="02040503050406030204" pitchFamily="18" charset="0"/>
                              <a:ea typeface="+mn-ea"/>
                            </a:rPr>
                            <m:t>𝑎</m:t>
                          </m:r>
                        </m:sub>
                        <m:sup>
                          <m:r>
                            <a:rPr lang="en-US" altLang="zh-CN" sz="2800" i="1">
                              <a:solidFill>
                                <a:schemeClr val="tx1"/>
                              </a:solidFill>
                              <a:latin typeface="Cambria Math" panose="02040503050406030204" pitchFamily="18" charset="0"/>
                              <a:ea typeface="+mn-ea"/>
                            </a:rPr>
                            <m:t>+∞</m:t>
                          </m:r>
                        </m:sup>
                        <m:e>
                          <m:sSup>
                            <m:sSupPr>
                              <m:ctrlPr>
                                <a:rPr lang="en-US" altLang="zh-CN" sz="2800" i="1">
                                  <a:solidFill>
                                    <a:schemeClr val="tx1"/>
                                  </a:solidFill>
                                  <a:latin typeface="Cambria Math" panose="02040503050406030204" pitchFamily="18" charset="0"/>
                                  <a:ea typeface="+mn-ea"/>
                                </a:rPr>
                              </m:ctrlPr>
                            </m:sSupPr>
                            <m:e>
                              <m:d>
                                <m:dPr>
                                  <m:begChr m:val="|"/>
                                  <m:endChr m:val="|"/>
                                  <m:ctrlPr>
                                    <a:rPr lang="en-US" altLang="zh-CN" sz="2800" i="1">
                                      <a:solidFill>
                                        <a:schemeClr val="tx1"/>
                                      </a:solidFill>
                                      <a:latin typeface="Cambria Math" panose="02040503050406030204" pitchFamily="18" charset="0"/>
                                      <a:ea typeface="+mn-ea"/>
                                    </a:rPr>
                                  </m:ctrlPr>
                                </m:dPr>
                                <m:e>
                                  <m:sSub>
                                    <m:sSubPr>
                                      <m:ctrlPr>
                                        <a:rPr lang="en-US" altLang="zh-CN" sz="2800" b="0" i="1" smtClean="0">
                                          <a:solidFill>
                                            <a:srgbClr val="FF0000"/>
                                          </a:solidFill>
                                          <a:latin typeface="Cambria Math" panose="02040503050406030204" pitchFamily="18" charset="0"/>
                                          <a:ea typeface="+mn-ea"/>
                                        </a:rPr>
                                      </m:ctrlPr>
                                    </m:sSubPr>
                                    <m:e>
                                      <m:r>
                                        <a:rPr lang="en-US" altLang="zh-CN" sz="2800" i="1" smtClean="0">
                                          <a:solidFill>
                                            <a:srgbClr val="FF0000"/>
                                          </a:solidFill>
                                          <a:latin typeface="Cambria Math" panose="02040503050406030204" pitchFamily="18" charset="0"/>
                                          <a:ea typeface="+mn-ea"/>
                                        </a:rPr>
                                        <m:t>𝜓</m:t>
                                      </m:r>
                                    </m:e>
                                    <m:sub>
                                      <m:r>
                                        <a:rPr lang="en-US" altLang="zh-CN" sz="2800" b="0" i="1" smtClean="0">
                                          <a:solidFill>
                                            <a:srgbClr val="FF0000"/>
                                          </a:solidFill>
                                          <a:latin typeface="Cambria Math" panose="02040503050406030204" pitchFamily="18" charset="0"/>
                                          <a:ea typeface="+mn-ea"/>
                                        </a:rPr>
                                        <m:t>𝑛</m:t>
                                      </m:r>
                                    </m:sub>
                                  </m:sSub>
                                  <m:d>
                                    <m:dPr>
                                      <m:ctrlPr>
                                        <a:rPr lang="en-US" altLang="zh-CN" sz="2800" i="1">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ea typeface="+mn-ea"/>
                                        </a:rPr>
                                        <m:t>𝑥</m:t>
                                      </m:r>
                                    </m:e>
                                  </m:d>
                                </m:e>
                              </m:d>
                            </m:e>
                            <m:sup>
                              <m:r>
                                <a:rPr lang="en-US" altLang="zh-CN" sz="2800" i="1">
                                  <a:solidFill>
                                    <a:schemeClr val="tx1"/>
                                  </a:solidFill>
                                  <a:latin typeface="Cambria Math" panose="02040503050406030204" pitchFamily="18" charset="0"/>
                                  <a:ea typeface="+mn-ea"/>
                                </a:rPr>
                                <m:t>2</m:t>
                              </m:r>
                            </m:sup>
                          </m:sSup>
                          <m:r>
                            <a:rPr lang="en-US" altLang="zh-CN" sz="2800" b="0" i="1" smtClean="0">
                              <a:solidFill>
                                <a:schemeClr val="tx1"/>
                              </a:solidFill>
                              <a:latin typeface="Cambria Math" panose="02040503050406030204" pitchFamily="18" charset="0"/>
                              <a:ea typeface="+mn-ea"/>
                            </a:rPr>
                            <m:t>𝑑𝑥</m:t>
                          </m:r>
                        </m:e>
                      </m:nary>
                      <m:r>
                        <a:rPr lang="en-US" altLang="zh-CN" sz="2800" i="1">
                          <a:solidFill>
                            <a:schemeClr val="tx1"/>
                          </a:solidFill>
                          <a:latin typeface="Cambria Math" panose="02040503050406030204" pitchFamily="18" charset="0"/>
                          <a:ea typeface="+mn-ea"/>
                        </a:rPr>
                        <m:t>=1</m:t>
                      </m:r>
                    </m:oMath>
                  </m:oMathPara>
                </a14:m>
                <a:endParaRPr lang="en-US" altLang="zh-CN" sz="2800" dirty="0">
                  <a:solidFill>
                    <a:schemeClr val="tx1"/>
                  </a:solidFill>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313482" y="3403871"/>
                <a:ext cx="8971487" cy="107151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71600" y="4869160"/>
                <a:ext cx="1944763"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chemeClr val="tx1"/>
                          </a:solidFill>
                          <a:latin typeface="Cambria Math" panose="02040503050406030204" pitchFamily="18" charset="0"/>
                          <a:ea typeface="+mn-ea"/>
                        </a:rPr>
                        <m:t>⇒</m:t>
                      </m:r>
                      <m:r>
                        <a:rPr lang="en-US" altLang="zh-CN" sz="2800" b="0" i="1" dirty="0" smtClean="0">
                          <a:solidFill>
                            <a:schemeClr val="tx1"/>
                          </a:solidFill>
                          <a:latin typeface="Cambria Math" panose="02040503050406030204" pitchFamily="18" charset="0"/>
                          <a:ea typeface="+mn-ea"/>
                        </a:rPr>
                        <m:t>𝐴</m:t>
                      </m:r>
                      <m:r>
                        <a:rPr lang="en-US" altLang="zh-CN" sz="2800" b="0" i="1" dirty="0" smtClean="0">
                          <a:solidFill>
                            <a:schemeClr val="tx1"/>
                          </a:solidFill>
                          <a:latin typeface="Cambria Math" panose="02040503050406030204" pitchFamily="18" charset="0"/>
                          <a:ea typeface="+mn-ea"/>
                        </a:rPr>
                        <m:t>=</m:t>
                      </m:r>
                      <m:rad>
                        <m:radPr>
                          <m:degHide m:val="on"/>
                          <m:ctrlPr>
                            <a:rPr lang="en-US" altLang="zh-CN" sz="2800" b="0" i="1" dirty="0" smtClean="0">
                              <a:solidFill>
                                <a:schemeClr val="tx1"/>
                              </a:solidFill>
                              <a:latin typeface="Cambria Math" panose="02040503050406030204" pitchFamily="18" charset="0"/>
                              <a:ea typeface="+mn-ea"/>
                            </a:rPr>
                          </m:ctrlPr>
                        </m:radPr>
                        <m:deg/>
                        <m:e>
                          <m:f>
                            <m:fPr>
                              <m:ctrlPr>
                                <a:rPr lang="en-US" altLang="zh-CN" sz="2800" i="1" dirty="0">
                                  <a:solidFill>
                                    <a:schemeClr val="tx1"/>
                                  </a:solidFill>
                                  <a:latin typeface="Cambria Math" panose="02040503050406030204" pitchFamily="18" charset="0"/>
                                  <a:ea typeface="+mn-ea"/>
                                </a:rPr>
                              </m:ctrlPr>
                            </m:fPr>
                            <m:num>
                              <m:r>
                                <a:rPr lang="en-US" altLang="zh-CN" sz="2800" b="0" i="1" dirty="0" smtClean="0">
                                  <a:solidFill>
                                    <a:schemeClr val="tx1"/>
                                  </a:solidFill>
                                  <a:latin typeface="Cambria Math" panose="02040503050406030204" pitchFamily="18" charset="0"/>
                                  <a:ea typeface="+mn-ea"/>
                                </a:rPr>
                                <m:t>2</m:t>
                              </m:r>
                            </m:num>
                            <m:den>
                              <m:r>
                                <a:rPr lang="en-US" altLang="zh-CN" sz="2800" b="0" i="1" dirty="0" smtClean="0">
                                  <a:solidFill>
                                    <a:schemeClr val="tx1"/>
                                  </a:solidFill>
                                  <a:latin typeface="Cambria Math" panose="02040503050406030204" pitchFamily="18" charset="0"/>
                                  <a:ea typeface="+mn-ea"/>
                                </a:rPr>
                                <m:t>𝑎</m:t>
                              </m:r>
                            </m:den>
                          </m:f>
                        </m:e>
                      </m:rad>
                    </m:oMath>
                  </m:oMathPara>
                </a14:m>
                <a:endParaRPr lang="zh-CN" altLang="en-US" sz="2800" dirty="0">
                  <a:solidFill>
                    <a:srgbClr val="CC0066"/>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971600" y="4869160"/>
                <a:ext cx="1944763" cy="1365374"/>
              </a:xfrm>
              <a:prstGeom prst="rect">
                <a:avLst/>
              </a:prstGeom>
              <a:blipFill rotWithShape="0">
                <a:blip r:embed="rId6"/>
                <a:stretch>
                  <a:fillRect/>
                </a:stretch>
              </a:blipFill>
            </p:spPr>
            <p:txBody>
              <a:bodyPr/>
              <a:lstStyle/>
              <a:p>
                <a:r>
                  <a:rPr lang="zh-CN" altLang="en-US">
                    <a:noFill/>
                  </a:rPr>
                  <a:t> </a:t>
                </a:r>
              </a:p>
            </p:txBody>
          </p:sp>
        </mc:Fallback>
      </mc:AlternateContent>
      <p:sp>
        <p:nvSpPr>
          <p:cNvPr id="13" name="矩形 12"/>
          <p:cNvSpPr/>
          <p:nvPr/>
        </p:nvSpPr>
        <p:spPr>
          <a:xfrm>
            <a:off x="618094" y="1815863"/>
            <a:ext cx="2058198" cy="738664"/>
          </a:xfrm>
          <a:prstGeom prst="rect">
            <a:avLst/>
          </a:prstGeom>
        </p:spPr>
        <p:txBody>
          <a:bodyPr wrap="square">
            <a:spAutoFit/>
          </a:bodyPr>
          <a:lstStyle/>
          <a:p>
            <a:pPr>
              <a:lnSpc>
                <a:spcPct val="150000"/>
              </a:lnSpc>
              <a:buClr>
                <a:schemeClr val="accent3">
                  <a:lumMod val="75000"/>
                </a:schemeClr>
              </a:buClr>
            </a:pPr>
            <a:r>
              <a:rPr lang="zh-CN" altLang="en-US" sz="2800" dirty="0">
                <a:latin typeface="+mn-ea"/>
                <a:ea typeface="+mn-ea"/>
              </a:rPr>
              <a:t>本征波函数</a:t>
            </a:r>
            <a:endParaRPr lang="en-US" altLang="zh-CN" sz="28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14" name="矩形 13"/>
              <p:cNvSpPr/>
              <p:nvPr/>
            </p:nvSpPr>
            <p:spPr>
              <a:xfrm>
                <a:off x="2993476" y="5067259"/>
                <a:ext cx="5941435"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FF0000"/>
                          </a:solidFill>
                          <a:latin typeface="Cambria Math" panose="02040503050406030204" pitchFamily="18" charset="0"/>
                          <a:ea typeface="+mn-ea"/>
                        </a:rPr>
                        <m:t>⇒</m:t>
                      </m:r>
                      <m:sSub>
                        <m:sSubPr>
                          <m:ctrlPr>
                            <a:rPr lang="en-US" altLang="zh-CN" sz="2800" b="0" i="1" smtClean="0">
                              <a:solidFill>
                                <a:srgbClr val="FF0000"/>
                              </a:solidFill>
                              <a:latin typeface="Cambria Math" panose="02040503050406030204" pitchFamily="18" charset="0"/>
                              <a:ea typeface="+mn-ea"/>
                            </a:rPr>
                          </m:ctrlPr>
                        </m:sSubPr>
                        <m:e>
                          <m:r>
                            <a:rPr lang="en-US" altLang="zh-CN" sz="2800" i="1" smtClean="0">
                              <a:solidFill>
                                <a:srgbClr val="FF0000"/>
                              </a:solidFill>
                              <a:latin typeface="Cambria Math" panose="02040503050406030204" pitchFamily="18" charset="0"/>
                              <a:ea typeface="+mn-ea"/>
                            </a:rPr>
                            <m:t>𝜓</m:t>
                          </m:r>
                        </m:e>
                        <m:sub>
                          <m:r>
                            <a:rPr lang="en-US" altLang="zh-CN" sz="2800" b="0" i="1" smtClean="0">
                              <a:solidFill>
                                <a:srgbClr val="FF0000"/>
                              </a:solidFill>
                              <a:latin typeface="Cambria Math" panose="02040503050406030204" pitchFamily="18" charset="0"/>
                              <a:ea typeface="+mn-ea"/>
                            </a:rPr>
                            <m:t>𝑛</m:t>
                          </m:r>
                        </m:sub>
                      </m:sSub>
                      <m:d>
                        <m:dPr>
                          <m:ctrlPr>
                            <a:rPr lang="en-US" altLang="zh-CN" sz="2800" i="1">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ea typeface="+mn-ea"/>
                            </a:rPr>
                            <m:t>𝑥</m:t>
                          </m:r>
                        </m:e>
                      </m:d>
                      <m:r>
                        <a:rPr lang="en-US" altLang="zh-CN" sz="2800" i="1">
                          <a:solidFill>
                            <a:srgbClr val="FF0000"/>
                          </a:solidFill>
                          <a:latin typeface="Cambria Math" panose="02040503050406030204" pitchFamily="18" charset="0"/>
                          <a:ea typeface="+mn-ea"/>
                        </a:rPr>
                        <m:t>=</m:t>
                      </m:r>
                      <m:rad>
                        <m:radPr>
                          <m:degHide m:val="on"/>
                          <m:ctrlPr>
                            <a:rPr lang="en-US" altLang="zh-CN" sz="2800" i="1" dirty="0">
                              <a:solidFill>
                                <a:srgbClr val="FF0000"/>
                              </a:solidFill>
                              <a:latin typeface="Cambria Math" panose="02040503050406030204" pitchFamily="18" charset="0"/>
                              <a:ea typeface="+mn-ea"/>
                            </a:rPr>
                          </m:ctrlPr>
                        </m:radPr>
                        <m:deg/>
                        <m:e>
                          <m:f>
                            <m:fPr>
                              <m:ctrlPr>
                                <a:rPr lang="en-US" altLang="zh-CN" sz="2800" i="1" dirty="0">
                                  <a:solidFill>
                                    <a:srgbClr val="FF0000"/>
                                  </a:solidFill>
                                  <a:latin typeface="Cambria Math" panose="02040503050406030204" pitchFamily="18" charset="0"/>
                                  <a:ea typeface="+mn-ea"/>
                                </a:rPr>
                              </m:ctrlPr>
                            </m:fPr>
                            <m:num>
                              <m:r>
                                <a:rPr lang="en-US" altLang="zh-CN" sz="2800" i="1" dirty="0">
                                  <a:solidFill>
                                    <a:srgbClr val="FF0000"/>
                                  </a:solidFill>
                                  <a:latin typeface="Cambria Math" panose="02040503050406030204" pitchFamily="18" charset="0"/>
                                  <a:ea typeface="+mn-ea"/>
                                </a:rPr>
                                <m:t>2</m:t>
                              </m:r>
                            </m:num>
                            <m:den>
                              <m:r>
                                <a:rPr lang="en-US" altLang="zh-CN" sz="2800" i="1" dirty="0">
                                  <a:solidFill>
                                    <a:srgbClr val="FF0000"/>
                                  </a:solidFill>
                                  <a:latin typeface="Cambria Math" panose="02040503050406030204" pitchFamily="18" charset="0"/>
                                  <a:ea typeface="+mn-ea"/>
                                </a:rPr>
                                <m:t>𝑎</m:t>
                              </m:r>
                            </m:den>
                          </m:f>
                        </m:e>
                      </m:rad>
                      <m:r>
                        <m:rPr>
                          <m:sty m:val="p"/>
                        </m:rPr>
                        <a:rPr lang="en-US" altLang="zh-CN" sz="2800">
                          <a:solidFill>
                            <a:srgbClr val="FF0000"/>
                          </a:solidFill>
                          <a:latin typeface="Cambria Math" panose="02040503050406030204" pitchFamily="18" charset="0"/>
                          <a:ea typeface="+mn-ea"/>
                        </a:rPr>
                        <m:t>sin</m:t>
                      </m:r>
                      <m:d>
                        <m:dPr>
                          <m:ctrlPr>
                            <a:rPr lang="en-US" altLang="zh-CN" sz="2800" i="1">
                              <a:solidFill>
                                <a:srgbClr val="FF0000"/>
                              </a:solidFill>
                              <a:latin typeface="Cambria Math" panose="02040503050406030204" pitchFamily="18" charset="0"/>
                              <a:ea typeface="+mn-ea"/>
                            </a:rPr>
                          </m:ctrlPr>
                        </m:dPr>
                        <m:e>
                          <m:f>
                            <m:fPr>
                              <m:ctrlPr>
                                <a:rPr lang="en-US" altLang="zh-CN" sz="2800" i="1">
                                  <a:solidFill>
                                    <a:srgbClr val="FF0000"/>
                                  </a:solidFill>
                                  <a:latin typeface="Cambria Math" panose="02040503050406030204" pitchFamily="18" charset="0"/>
                                  <a:ea typeface="+mn-ea"/>
                                </a:rPr>
                              </m:ctrlPr>
                            </m:fPr>
                            <m:num>
                              <m:r>
                                <a:rPr lang="en-US" altLang="zh-CN" sz="2800" i="1">
                                  <a:solidFill>
                                    <a:srgbClr val="FF0000"/>
                                  </a:solidFill>
                                  <a:latin typeface="Cambria Math" panose="02040503050406030204" pitchFamily="18" charset="0"/>
                                  <a:ea typeface="+mn-ea"/>
                                </a:rPr>
                                <m:t>𝑛</m:t>
                              </m:r>
                              <m:r>
                                <a:rPr lang="en-US" altLang="zh-CN" sz="2800" i="1">
                                  <a:solidFill>
                                    <a:srgbClr val="FF0000"/>
                                  </a:solidFill>
                                  <a:latin typeface="Cambria Math" panose="02040503050406030204" pitchFamily="18" charset="0"/>
                                  <a:ea typeface="+mn-ea"/>
                                </a:rPr>
                                <m:t>𝜋</m:t>
                              </m:r>
                              <m:r>
                                <a:rPr lang="en-US" altLang="zh-CN" sz="2800" i="1">
                                  <a:solidFill>
                                    <a:srgbClr val="FF0000"/>
                                  </a:solidFill>
                                  <a:latin typeface="Cambria Math" panose="02040503050406030204" pitchFamily="18" charset="0"/>
                                  <a:ea typeface="+mn-ea"/>
                                </a:rPr>
                                <m:t>𝑥</m:t>
                              </m:r>
                            </m:num>
                            <m:den>
                              <m:r>
                                <a:rPr lang="en-US" altLang="zh-CN" sz="2800" i="1">
                                  <a:solidFill>
                                    <a:srgbClr val="FF0000"/>
                                  </a:solidFill>
                                  <a:latin typeface="Cambria Math" panose="02040503050406030204" pitchFamily="18" charset="0"/>
                                  <a:ea typeface="+mn-ea"/>
                                </a:rPr>
                                <m:t>𝑎</m:t>
                              </m:r>
                            </m:den>
                          </m:f>
                        </m:e>
                      </m:d>
                      <m:r>
                        <a:rPr lang="en-US" altLang="zh-CN" sz="2800" i="1" dirty="0" smtClean="0">
                          <a:solidFill>
                            <a:srgbClr val="FF0000"/>
                          </a:solidFill>
                          <a:latin typeface="Cambria Math" panose="02040503050406030204" pitchFamily="18" charset="0"/>
                          <a:ea typeface="+mn-ea"/>
                        </a:rPr>
                        <m:t>(0&lt;</m:t>
                      </m:r>
                      <m:r>
                        <a:rPr lang="en-US" altLang="zh-CN" sz="2800" i="1" dirty="0" smtClean="0">
                          <a:solidFill>
                            <a:srgbClr val="FF0000"/>
                          </a:solidFill>
                          <a:latin typeface="Cambria Math" panose="02040503050406030204" pitchFamily="18" charset="0"/>
                          <a:ea typeface="+mn-ea"/>
                        </a:rPr>
                        <m:t>𝑥</m:t>
                      </m:r>
                      <m:r>
                        <a:rPr lang="en-US" altLang="zh-CN" sz="2800" i="1" dirty="0" smtClean="0">
                          <a:solidFill>
                            <a:srgbClr val="FF0000"/>
                          </a:solidFill>
                          <a:latin typeface="Cambria Math" panose="02040503050406030204" pitchFamily="18" charset="0"/>
                          <a:ea typeface="+mn-ea"/>
                        </a:rPr>
                        <m:t>&lt;</m:t>
                      </m:r>
                      <m:r>
                        <a:rPr lang="en-US" altLang="zh-CN" sz="2800" i="1" dirty="0" smtClean="0">
                          <a:solidFill>
                            <a:srgbClr val="FF0000"/>
                          </a:solidFill>
                          <a:latin typeface="Cambria Math" panose="02040503050406030204" pitchFamily="18" charset="0"/>
                          <a:ea typeface="+mn-ea"/>
                        </a:rPr>
                        <m:t>𝑎</m:t>
                      </m:r>
                      <m:r>
                        <a:rPr lang="en-US" altLang="zh-CN" sz="2800" i="1" dirty="0"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993476" y="5067259"/>
                <a:ext cx="5941435" cy="969176"/>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21" name="组合 20"/>
          <p:cNvGrpSpPr/>
          <p:nvPr/>
        </p:nvGrpSpPr>
        <p:grpSpPr>
          <a:xfrm>
            <a:off x="1285422" y="4275823"/>
            <a:ext cx="1529252" cy="729295"/>
            <a:chOff x="1225709" y="3470155"/>
            <a:chExt cx="1529252" cy="802223"/>
          </a:xfrm>
        </p:grpSpPr>
        <p:cxnSp>
          <p:nvCxnSpPr>
            <p:cNvPr id="16" name="直接连接符 15"/>
            <p:cNvCxnSpPr/>
            <p:nvPr/>
          </p:nvCxnSpPr>
          <p:spPr>
            <a:xfrm>
              <a:off x="1225709" y="3514012"/>
              <a:ext cx="1529252" cy="4369"/>
            </a:xfrm>
            <a:prstGeom prst="line">
              <a:avLst/>
            </a:prstGeom>
            <a:ln>
              <a:solidFill>
                <a:srgbClr val="FF0000"/>
              </a:solidFill>
            </a:ln>
            <a:effectLst>
              <a:glow rad="63500">
                <a:srgbClr val="CC0066">
                  <a:alpha val="40000"/>
                </a:srgbClr>
              </a:glow>
              <a:innerShdw blurRad="25400" dist="12700" dir="13500000">
                <a:srgbClr val="000000">
                  <a:alpha val="45000"/>
                </a:srgbClr>
              </a:innerShdw>
            </a:effectLst>
          </p:spPr>
          <p:style>
            <a:lnRef idx="3">
              <a:schemeClr val="accent2"/>
            </a:lnRef>
            <a:fillRef idx="0">
              <a:schemeClr val="accent2"/>
            </a:fillRef>
            <a:effectRef idx="2">
              <a:schemeClr val="accent2"/>
            </a:effectRef>
            <a:fontRef idx="minor">
              <a:schemeClr val="tx1"/>
            </a:fontRef>
          </p:style>
        </p:cxnSp>
        <p:grpSp>
          <p:nvGrpSpPr>
            <p:cNvPr id="20" name="组合 19"/>
            <p:cNvGrpSpPr/>
            <p:nvPr/>
          </p:nvGrpSpPr>
          <p:grpSpPr>
            <a:xfrm>
              <a:off x="1734978" y="3470155"/>
              <a:ext cx="523220" cy="802223"/>
              <a:chOff x="819908" y="3712737"/>
              <a:chExt cx="523220" cy="802223"/>
            </a:xfrm>
          </p:grpSpPr>
          <p:sp>
            <p:nvSpPr>
              <p:cNvPr id="15" name="文本框 14"/>
              <p:cNvSpPr txBox="1"/>
              <p:nvPr/>
            </p:nvSpPr>
            <p:spPr>
              <a:xfrm rot="5400000">
                <a:off x="881207" y="3651438"/>
                <a:ext cx="400622" cy="523220"/>
              </a:xfrm>
              <a:prstGeom prst="rect">
                <a:avLst/>
              </a:prstGeom>
              <a:noFill/>
            </p:spPr>
            <p:txBody>
              <a:bodyPr wrap="none" rtlCol="0">
                <a:spAutoFit/>
              </a:bodyPr>
              <a:lstStyle/>
              <a:p>
                <a:r>
                  <a:rPr lang="en-US" altLang="zh-CN" sz="2800" dirty="0">
                    <a:solidFill>
                      <a:srgbClr val="FF0000"/>
                    </a:solidFill>
                    <a:effectLst>
                      <a:outerShdw blurRad="38100" dist="38100" dir="2700000" algn="tl">
                        <a:srgbClr val="000000">
                          <a:alpha val="43137"/>
                        </a:srgbClr>
                      </a:outerShdw>
                    </a:effectLst>
                    <a:latin typeface="+mn-ea"/>
                    <a:ea typeface="+mn-ea"/>
                  </a:rPr>
                  <a:t>=</a:t>
                </a:r>
                <a:endParaRPr lang="zh-CN" altLang="en-US" sz="2800" dirty="0">
                  <a:solidFill>
                    <a:srgbClr val="FF0000"/>
                  </a:solidFill>
                  <a:effectLst>
                    <a:outerShdw blurRad="38100" dist="38100" dir="2700000" algn="tl">
                      <a:srgbClr val="000000">
                        <a:alpha val="43137"/>
                      </a:srgbClr>
                    </a:outerShdw>
                  </a:effectLst>
                  <a:latin typeface="+mn-ea"/>
                  <a:ea typeface="+mn-ea"/>
                </a:endParaRPr>
              </a:p>
            </p:txBody>
          </p:sp>
          <p:sp>
            <p:nvSpPr>
              <p:cNvPr id="19" name="矩形 18"/>
              <p:cNvSpPr/>
              <p:nvPr/>
            </p:nvSpPr>
            <p:spPr>
              <a:xfrm>
                <a:off x="917796" y="3939419"/>
                <a:ext cx="367408" cy="575541"/>
              </a:xfrm>
              <a:prstGeom prst="rect">
                <a:avLst/>
              </a:prstGeom>
            </p:spPr>
            <p:txBody>
              <a:bodyPr wrap="none">
                <a:spAutoFit/>
              </a:bodyPr>
              <a:lstStyle/>
              <a:p>
                <a:r>
                  <a:rPr lang="en-US" altLang="zh-CN" sz="2800" dirty="0">
                    <a:solidFill>
                      <a:srgbClr val="FF0000"/>
                    </a:solidFill>
                    <a:effectLst>
                      <a:outerShdw blurRad="38100" dist="38100" dir="2700000" algn="tl">
                        <a:srgbClr val="000000">
                          <a:alpha val="43137"/>
                        </a:srgbClr>
                      </a:outerShdw>
                    </a:effectLst>
                    <a:latin typeface="+mn-ea"/>
                    <a:ea typeface="+mn-ea"/>
                  </a:rPr>
                  <a:t>0</a:t>
                </a:r>
                <a:endParaRPr lang="zh-CN" altLang="en-US" sz="2800" dirty="0">
                  <a:latin typeface="+mn-ea"/>
                  <a:ea typeface="+mn-ea"/>
                </a:endParaRPr>
              </a:p>
            </p:txBody>
          </p:sp>
        </p:grpSp>
      </p:grpSp>
      <p:grpSp>
        <p:nvGrpSpPr>
          <p:cNvPr id="22" name="组合 21"/>
          <p:cNvGrpSpPr/>
          <p:nvPr/>
        </p:nvGrpSpPr>
        <p:grpSpPr>
          <a:xfrm>
            <a:off x="6468981" y="4250176"/>
            <a:ext cx="1682177" cy="703358"/>
            <a:chOff x="1149247" y="3488365"/>
            <a:chExt cx="1682177" cy="703358"/>
          </a:xfrm>
        </p:grpSpPr>
        <p:cxnSp>
          <p:nvCxnSpPr>
            <p:cNvPr id="23" name="直接连接符 22"/>
            <p:cNvCxnSpPr/>
            <p:nvPr/>
          </p:nvCxnSpPr>
          <p:spPr>
            <a:xfrm>
              <a:off x="1149247" y="3514012"/>
              <a:ext cx="1682177" cy="4369"/>
            </a:xfrm>
            <a:prstGeom prst="line">
              <a:avLst/>
            </a:prstGeom>
            <a:ln>
              <a:solidFill>
                <a:srgbClr val="FF0000"/>
              </a:solidFill>
            </a:ln>
            <a:effectLst>
              <a:glow rad="63500">
                <a:srgbClr val="CC0066">
                  <a:alpha val="40000"/>
                </a:srgbClr>
              </a:glow>
              <a:innerShdw blurRad="25400" dist="12700" dir="13500000">
                <a:srgbClr val="000000">
                  <a:alpha val="45000"/>
                </a:srgbClr>
              </a:innerShdw>
            </a:effectLst>
          </p:spPr>
          <p:style>
            <a:lnRef idx="3">
              <a:schemeClr val="accent2"/>
            </a:lnRef>
            <a:fillRef idx="0">
              <a:schemeClr val="accent2"/>
            </a:fillRef>
            <a:effectRef idx="2">
              <a:schemeClr val="accent2"/>
            </a:effectRef>
            <a:fontRef idx="minor">
              <a:schemeClr val="tx1"/>
            </a:fontRef>
          </p:style>
        </p:cxnSp>
        <p:grpSp>
          <p:nvGrpSpPr>
            <p:cNvPr id="24" name="组合 23"/>
            <p:cNvGrpSpPr/>
            <p:nvPr/>
          </p:nvGrpSpPr>
          <p:grpSpPr>
            <a:xfrm>
              <a:off x="1734978" y="3488365"/>
              <a:ext cx="523220" cy="703358"/>
              <a:chOff x="819908" y="3730947"/>
              <a:chExt cx="523220" cy="703358"/>
            </a:xfrm>
          </p:grpSpPr>
          <p:sp>
            <p:nvSpPr>
              <p:cNvPr id="25" name="文本框 24"/>
              <p:cNvSpPr txBox="1"/>
              <p:nvPr/>
            </p:nvSpPr>
            <p:spPr>
              <a:xfrm rot="5400000">
                <a:off x="899417" y="3651438"/>
                <a:ext cx="364202" cy="523220"/>
              </a:xfrm>
              <a:prstGeom prst="rect">
                <a:avLst/>
              </a:prstGeom>
              <a:noFill/>
            </p:spPr>
            <p:txBody>
              <a:bodyPr wrap="none" rtlCol="0">
                <a:spAutoFit/>
              </a:bodyPr>
              <a:lstStyle/>
              <a:p>
                <a:r>
                  <a:rPr lang="en-US" altLang="zh-CN" sz="2800" dirty="0">
                    <a:solidFill>
                      <a:srgbClr val="FF0000"/>
                    </a:solidFill>
                    <a:effectLst>
                      <a:outerShdw blurRad="38100" dist="38100" dir="2700000" algn="tl">
                        <a:srgbClr val="000000">
                          <a:alpha val="43137"/>
                        </a:srgbClr>
                      </a:outerShdw>
                    </a:effectLst>
                    <a:latin typeface="+mn-ea"/>
                    <a:ea typeface="+mn-ea"/>
                  </a:rPr>
                  <a:t>=</a:t>
                </a:r>
                <a:endParaRPr lang="zh-CN" altLang="en-US" sz="2800" dirty="0">
                  <a:solidFill>
                    <a:srgbClr val="FF0000"/>
                  </a:solidFill>
                  <a:effectLst>
                    <a:outerShdw blurRad="38100" dist="38100" dir="2700000" algn="tl">
                      <a:srgbClr val="000000">
                        <a:alpha val="43137"/>
                      </a:srgbClr>
                    </a:outerShdw>
                  </a:effectLst>
                  <a:latin typeface="+mn-ea"/>
                  <a:ea typeface="+mn-ea"/>
                </a:endParaRPr>
              </a:p>
            </p:txBody>
          </p:sp>
          <p:sp>
            <p:nvSpPr>
              <p:cNvPr id="26" name="矩形 25"/>
              <p:cNvSpPr/>
              <p:nvPr/>
            </p:nvSpPr>
            <p:spPr>
              <a:xfrm>
                <a:off x="904917" y="3911085"/>
                <a:ext cx="367408" cy="523220"/>
              </a:xfrm>
              <a:prstGeom prst="rect">
                <a:avLst/>
              </a:prstGeom>
            </p:spPr>
            <p:txBody>
              <a:bodyPr wrap="none">
                <a:spAutoFit/>
              </a:bodyPr>
              <a:lstStyle/>
              <a:p>
                <a:r>
                  <a:rPr lang="en-US" altLang="zh-CN" sz="2800" dirty="0">
                    <a:solidFill>
                      <a:srgbClr val="FF0000"/>
                    </a:solidFill>
                    <a:effectLst>
                      <a:outerShdw blurRad="38100" dist="38100" dir="2700000" algn="tl">
                        <a:srgbClr val="000000">
                          <a:alpha val="43137"/>
                        </a:srgbClr>
                      </a:outerShdw>
                    </a:effectLst>
                    <a:latin typeface="+mn-ea"/>
                    <a:ea typeface="+mn-ea"/>
                  </a:rPr>
                  <a:t>0</a:t>
                </a:r>
                <a:endParaRPr lang="zh-CN" altLang="en-US" sz="2800" dirty="0">
                  <a:latin typeface="+mn-ea"/>
                  <a:ea typeface="+mn-ea"/>
                </a:endParaRPr>
              </a:p>
            </p:txBody>
          </p:sp>
        </p:grpSp>
      </p:grpSp>
    </p:spTree>
    <p:extLst>
      <p:ext uri="{BB962C8B-B14F-4D97-AF65-F5344CB8AC3E}">
        <p14:creationId xmlns:p14="http://schemas.microsoft.com/office/powerpoint/2010/main" val="380483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3356780" y="4360587"/>
                <a:ext cx="5084982"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ea typeface="+mn-ea"/>
                            </a:rPr>
                          </m:ctrlPr>
                        </m:sSubPr>
                        <m:e>
                          <m:r>
                            <a:rPr lang="en-US" altLang="zh-CN" sz="2400" b="0" i="1" smtClean="0">
                              <a:solidFill>
                                <a:srgbClr val="FF0000"/>
                              </a:solidFill>
                              <a:latin typeface="Cambria Math" panose="02040503050406030204" pitchFamily="18" charset="0"/>
                              <a:ea typeface="+mn-ea"/>
                            </a:rPr>
                            <m:t>𝜓</m:t>
                          </m:r>
                        </m:e>
                        <m:sub>
                          <m:r>
                            <a:rPr lang="en-US" altLang="zh-CN" sz="2400" b="0" i="1" smtClean="0">
                              <a:solidFill>
                                <a:srgbClr val="FF0000"/>
                              </a:solidFill>
                              <a:latin typeface="Cambria Math" panose="02040503050406030204" pitchFamily="18" charset="0"/>
                              <a:ea typeface="+mn-ea"/>
                            </a:rPr>
                            <m:t>𝑛</m:t>
                          </m:r>
                        </m:sub>
                      </m:sSub>
                      <m:d>
                        <m:dPr>
                          <m:ctrlPr>
                            <a:rPr lang="en-US" altLang="zh-CN" sz="2400" b="0" i="1" smtClean="0">
                              <a:solidFill>
                                <a:srgbClr val="FF0000"/>
                              </a:solidFill>
                              <a:latin typeface="Cambria Math" panose="02040503050406030204" pitchFamily="18" charset="0"/>
                              <a:ea typeface="+mn-ea"/>
                            </a:rPr>
                          </m:ctrlPr>
                        </m:dPr>
                        <m:e>
                          <m:r>
                            <a:rPr lang="en-US" altLang="zh-CN" sz="2400" b="0" i="1" smtClean="0">
                              <a:solidFill>
                                <a:srgbClr val="FF0000"/>
                              </a:solidFill>
                              <a:latin typeface="Cambria Math" panose="02040503050406030204" pitchFamily="18" charset="0"/>
                              <a:ea typeface="+mn-ea"/>
                            </a:rPr>
                            <m:t>𝑥</m:t>
                          </m:r>
                        </m:e>
                      </m:d>
                      <m:r>
                        <a:rPr lang="en-US" altLang="zh-CN" sz="2400" b="0" i="1" smtClean="0">
                          <a:solidFill>
                            <a:srgbClr val="FF0000"/>
                          </a:solidFill>
                          <a:latin typeface="Cambria Math" panose="02040503050406030204" pitchFamily="18" charset="0"/>
                          <a:ea typeface="+mn-ea"/>
                        </a:rPr>
                        <m:t>=</m:t>
                      </m:r>
                      <m:d>
                        <m:dPr>
                          <m:begChr m:val="{"/>
                          <m:endChr m:val=""/>
                          <m:ctrlPr>
                            <a:rPr lang="en-US" altLang="zh-CN" sz="2400" b="0" i="1" smtClean="0">
                              <a:solidFill>
                                <a:srgbClr val="FF0000"/>
                              </a:solidFill>
                              <a:latin typeface="Cambria Math" panose="02040503050406030204" pitchFamily="18" charset="0"/>
                              <a:ea typeface="+mn-ea"/>
                            </a:rPr>
                          </m:ctrlPr>
                        </m:dPr>
                        <m:e>
                          <m:m>
                            <m:mPr>
                              <m:mcs>
                                <m:mc>
                                  <m:mcPr>
                                    <m:count m:val="2"/>
                                    <m:mcJc m:val="center"/>
                                  </m:mcPr>
                                </m:mc>
                              </m:mcs>
                              <m:ctrlPr>
                                <a:rPr lang="en-US" altLang="zh-CN" sz="2400" b="0" i="1" smtClean="0">
                                  <a:solidFill>
                                    <a:srgbClr val="FF0000"/>
                                  </a:solidFill>
                                  <a:latin typeface="Cambria Math" panose="02040503050406030204" pitchFamily="18" charset="0"/>
                                  <a:ea typeface="+mn-ea"/>
                                </a:rPr>
                              </m:ctrlPr>
                            </m:mPr>
                            <m:mr>
                              <m:e>
                                <m:rad>
                                  <m:radPr>
                                    <m:degHide m:val="on"/>
                                    <m:ctrlPr>
                                      <a:rPr lang="en-US" altLang="zh-CN" sz="2400" b="0" i="1" smtClean="0">
                                        <a:solidFill>
                                          <a:srgbClr val="FF0000"/>
                                        </a:solidFill>
                                        <a:latin typeface="Cambria Math" panose="02040503050406030204" pitchFamily="18" charset="0"/>
                                        <a:ea typeface="+mn-ea"/>
                                      </a:rPr>
                                    </m:ctrlPr>
                                  </m:radPr>
                                  <m:deg/>
                                  <m:e>
                                    <m:f>
                                      <m:fPr>
                                        <m:ctrlPr>
                                          <a:rPr lang="en-US" altLang="zh-CN" sz="2400" b="0" i="1" smtClean="0">
                                            <a:solidFill>
                                              <a:srgbClr val="FF0000"/>
                                            </a:solidFill>
                                            <a:latin typeface="Cambria Math" panose="02040503050406030204" pitchFamily="18" charset="0"/>
                                            <a:ea typeface="+mn-ea"/>
                                          </a:rPr>
                                        </m:ctrlPr>
                                      </m:fPr>
                                      <m:num>
                                        <m:r>
                                          <a:rPr lang="en-US" altLang="zh-CN" sz="2400" b="0" i="1" smtClean="0">
                                            <a:solidFill>
                                              <a:srgbClr val="FF0000"/>
                                            </a:solidFill>
                                            <a:latin typeface="Cambria Math" panose="02040503050406030204" pitchFamily="18" charset="0"/>
                                            <a:ea typeface="+mn-ea"/>
                                          </a:rPr>
                                          <m:t>2</m:t>
                                        </m:r>
                                      </m:num>
                                      <m:den>
                                        <m:r>
                                          <a:rPr lang="en-US" altLang="zh-CN" sz="2400" b="0" i="1" smtClean="0">
                                            <a:solidFill>
                                              <a:srgbClr val="FF0000"/>
                                            </a:solidFill>
                                            <a:latin typeface="Cambria Math" panose="02040503050406030204" pitchFamily="18" charset="0"/>
                                            <a:ea typeface="+mn-ea"/>
                                          </a:rPr>
                                          <m:t>𝑎</m:t>
                                        </m:r>
                                      </m:den>
                                    </m:f>
                                  </m:e>
                                </m:rad>
                                <m:func>
                                  <m:funcPr>
                                    <m:ctrlPr>
                                      <a:rPr lang="en-US" altLang="zh-CN" sz="2400" b="0" i="1" smtClean="0">
                                        <a:solidFill>
                                          <a:srgbClr val="FF0000"/>
                                        </a:solidFill>
                                        <a:latin typeface="Cambria Math" panose="02040503050406030204" pitchFamily="18" charset="0"/>
                                        <a:ea typeface="+mn-ea"/>
                                      </a:rPr>
                                    </m:ctrlPr>
                                  </m:funcPr>
                                  <m:fName>
                                    <m:r>
                                      <m:rPr>
                                        <m:sty m:val="p"/>
                                      </m:rPr>
                                      <a:rPr lang="en-US" altLang="zh-CN" sz="2400" b="0" i="0" smtClean="0">
                                        <a:solidFill>
                                          <a:srgbClr val="FF0000"/>
                                        </a:solidFill>
                                        <a:latin typeface="Cambria Math" panose="02040503050406030204" pitchFamily="18" charset="0"/>
                                        <a:ea typeface="+mn-ea"/>
                                      </a:rPr>
                                      <m:t>sin</m:t>
                                    </m:r>
                                  </m:fName>
                                  <m:e>
                                    <m:f>
                                      <m:fPr>
                                        <m:ctrlPr>
                                          <a:rPr lang="en-US" altLang="zh-CN" sz="2400" b="0" i="1" smtClean="0">
                                            <a:solidFill>
                                              <a:srgbClr val="FF0000"/>
                                            </a:solidFill>
                                            <a:latin typeface="Cambria Math" panose="02040503050406030204" pitchFamily="18" charset="0"/>
                                            <a:ea typeface="+mn-ea"/>
                                          </a:rPr>
                                        </m:ctrlPr>
                                      </m:fPr>
                                      <m:num>
                                        <m:r>
                                          <a:rPr lang="en-US" altLang="zh-CN" sz="2400" b="0" i="1" smtClean="0">
                                            <a:solidFill>
                                              <a:srgbClr val="FF0000"/>
                                            </a:solidFill>
                                            <a:latin typeface="Cambria Math" panose="02040503050406030204" pitchFamily="18" charset="0"/>
                                            <a:ea typeface="+mn-ea"/>
                                          </a:rPr>
                                          <m:t>𝑛</m:t>
                                        </m:r>
                                        <m:r>
                                          <a:rPr lang="en-US" altLang="zh-CN" sz="2400" b="0" i="1" smtClean="0">
                                            <a:solidFill>
                                              <a:srgbClr val="FF0000"/>
                                            </a:solidFill>
                                            <a:latin typeface="Cambria Math" panose="02040503050406030204" pitchFamily="18" charset="0"/>
                                            <a:ea typeface="+mn-ea"/>
                                          </a:rPr>
                                          <m:t>𝜋</m:t>
                                        </m:r>
                                        <m:r>
                                          <a:rPr lang="en-US" altLang="zh-CN" sz="2400" b="0" i="1" smtClean="0">
                                            <a:solidFill>
                                              <a:srgbClr val="FF0000"/>
                                            </a:solidFill>
                                            <a:latin typeface="Cambria Math" panose="02040503050406030204" pitchFamily="18" charset="0"/>
                                            <a:ea typeface="+mn-ea"/>
                                          </a:rPr>
                                          <m:t>𝑥</m:t>
                                        </m:r>
                                      </m:num>
                                      <m:den>
                                        <m:r>
                                          <a:rPr lang="en-US" altLang="zh-CN" sz="2400" b="0" i="1" smtClean="0">
                                            <a:solidFill>
                                              <a:srgbClr val="FF0000"/>
                                            </a:solidFill>
                                            <a:latin typeface="Cambria Math" panose="02040503050406030204" pitchFamily="18" charset="0"/>
                                            <a:ea typeface="+mn-ea"/>
                                          </a:rPr>
                                          <m:t>𝑎</m:t>
                                        </m:r>
                                      </m:den>
                                    </m:f>
                                  </m:e>
                                </m:func>
                              </m:e>
                              <m:e>
                                <m:r>
                                  <a:rPr lang="en-US" altLang="zh-CN" sz="2400" b="0" i="1" smtClean="0">
                                    <a:solidFill>
                                      <a:srgbClr val="FF0000"/>
                                    </a:solidFill>
                                    <a:latin typeface="Cambria Math" panose="02040503050406030204" pitchFamily="18" charset="0"/>
                                    <a:ea typeface="+mn-ea"/>
                                  </a:rPr>
                                  <m:t>0&lt;</m:t>
                                </m:r>
                                <m:r>
                                  <a:rPr lang="en-US" altLang="zh-CN" sz="2400" b="0" i="1" smtClean="0">
                                    <a:solidFill>
                                      <a:srgbClr val="FF0000"/>
                                    </a:solidFill>
                                    <a:latin typeface="Cambria Math" panose="02040503050406030204" pitchFamily="18" charset="0"/>
                                    <a:ea typeface="+mn-ea"/>
                                  </a:rPr>
                                  <m:t>𝑥</m:t>
                                </m:r>
                                <m:r>
                                  <a:rPr lang="en-US" altLang="zh-CN" sz="2400" b="0" i="1" smtClean="0">
                                    <a:solidFill>
                                      <a:srgbClr val="FF0000"/>
                                    </a:solidFill>
                                    <a:latin typeface="Cambria Math" panose="02040503050406030204" pitchFamily="18" charset="0"/>
                                    <a:ea typeface="+mn-ea"/>
                                  </a:rPr>
                                  <m:t>&lt;</m:t>
                                </m:r>
                                <m:r>
                                  <a:rPr lang="en-US" altLang="zh-CN" sz="2400" b="0" i="1" smtClean="0">
                                    <a:solidFill>
                                      <a:srgbClr val="FF0000"/>
                                    </a:solidFill>
                                    <a:latin typeface="Cambria Math" panose="02040503050406030204" pitchFamily="18" charset="0"/>
                                    <a:ea typeface="+mn-ea"/>
                                  </a:rPr>
                                  <m:t>𝑎</m:t>
                                </m:r>
                              </m:e>
                            </m:mr>
                            <m:mr>
                              <m:e>
                                <m:r>
                                  <a:rPr lang="en-US" altLang="zh-CN" sz="2400" i="1">
                                    <a:solidFill>
                                      <a:srgbClr val="FF0000"/>
                                    </a:solidFill>
                                    <a:latin typeface="Cambria Math" panose="02040503050406030204" pitchFamily="18" charset="0"/>
                                    <a:ea typeface="+mn-ea"/>
                                  </a:rPr>
                                  <m:t>0</m:t>
                                </m:r>
                              </m:e>
                              <m:e>
                                <m:r>
                                  <a:rPr lang="en-US" altLang="zh-CN" sz="2400" b="0" i="1" smtClean="0">
                                    <a:solidFill>
                                      <a:srgbClr val="FF0000"/>
                                    </a:solidFill>
                                    <a:latin typeface="Cambria Math" panose="02040503050406030204" pitchFamily="18" charset="0"/>
                                    <a:ea typeface="+mn-ea"/>
                                  </a:rPr>
                                  <m:t>𝑥</m:t>
                                </m:r>
                                <m:r>
                                  <a:rPr lang="en-US" altLang="zh-CN" sz="2400" b="0" i="1" smtClean="0">
                                    <a:solidFill>
                                      <a:srgbClr val="FF0000"/>
                                    </a:solidFill>
                                    <a:latin typeface="Cambria Math" panose="02040503050406030204" pitchFamily="18" charset="0"/>
                                    <a:ea typeface="+mn-ea"/>
                                  </a:rPr>
                                  <m:t>&lt;0 , </m:t>
                                </m:r>
                                <m:r>
                                  <a:rPr lang="en-US" altLang="zh-CN" sz="2400" b="0" i="1" smtClean="0">
                                    <a:solidFill>
                                      <a:srgbClr val="FF0000"/>
                                    </a:solidFill>
                                    <a:latin typeface="Cambria Math" panose="02040503050406030204" pitchFamily="18" charset="0"/>
                                    <a:ea typeface="+mn-ea"/>
                                  </a:rPr>
                                  <m:t>𝑥</m:t>
                                </m:r>
                                <m:r>
                                  <a:rPr lang="en-US" altLang="zh-CN" sz="2400" b="0" i="1" smtClean="0">
                                    <a:solidFill>
                                      <a:srgbClr val="FF0000"/>
                                    </a:solidFill>
                                    <a:latin typeface="Cambria Math" panose="02040503050406030204" pitchFamily="18" charset="0"/>
                                    <a:ea typeface="+mn-ea"/>
                                  </a:rPr>
                                  <m:t>&gt;</m:t>
                                </m:r>
                                <m:r>
                                  <a:rPr lang="en-US" altLang="zh-CN" sz="2400" b="0" i="1" smtClean="0">
                                    <a:solidFill>
                                      <a:srgbClr val="FF0000"/>
                                    </a:solidFill>
                                    <a:latin typeface="Cambria Math" panose="02040503050406030204" pitchFamily="18" charset="0"/>
                                    <a:ea typeface="+mn-ea"/>
                                  </a:rPr>
                                  <m:t>𝑎</m:t>
                                </m:r>
                              </m:e>
                            </m:mr>
                          </m:m>
                        </m:e>
                      </m:d>
                    </m:oMath>
                  </m:oMathPara>
                </a14:m>
                <a:endParaRPr lang="zh-CN" altLang="en-US" sz="2400" dirty="0">
                  <a:solidFill>
                    <a:srgbClr val="FF0000"/>
                  </a:solidFill>
                  <a:latin typeface="+mn-ea"/>
                  <a:ea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3356780" y="4360587"/>
                <a:ext cx="5084982" cy="1757148"/>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文本框 4"/>
          <p:cNvSpPr txBox="1"/>
          <p:nvPr/>
        </p:nvSpPr>
        <p:spPr>
          <a:xfrm>
            <a:off x="1585899" y="617121"/>
            <a:ext cx="3451540" cy="584775"/>
          </a:xfrm>
          <a:prstGeom prst="rect">
            <a:avLst/>
          </a:prstGeom>
          <a:noFill/>
        </p:spPr>
        <p:txBody>
          <a:bodyPr wrap="square" rtlCol="0">
            <a:spAutoFit/>
          </a:bodyPr>
          <a:lstStyle/>
          <a:p>
            <a:r>
              <a:rPr lang="zh-CN" altLang="en-US" sz="3200" b="1" dirty="0">
                <a:latin typeface="+mn-ea"/>
                <a:ea typeface="+mn-ea"/>
              </a:rPr>
              <a:t>一维无限深方势阱</a:t>
            </a:r>
            <a:endParaRPr lang="en-US" altLang="zh-CN" sz="3200" b="1" dirty="0">
              <a:latin typeface="+mn-ea"/>
              <a:ea typeface="+mn-ea"/>
            </a:endParaRPr>
          </a:p>
        </p:txBody>
      </p:sp>
      <p:sp>
        <p:nvSpPr>
          <p:cNvPr id="30" name="文本框 29"/>
          <p:cNvSpPr txBox="1"/>
          <p:nvPr/>
        </p:nvSpPr>
        <p:spPr>
          <a:xfrm>
            <a:off x="563815" y="5048970"/>
            <a:ext cx="3047473" cy="461665"/>
          </a:xfrm>
          <a:prstGeom prst="rect">
            <a:avLst/>
          </a:prstGeom>
          <a:noFill/>
        </p:spPr>
        <p:txBody>
          <a:bodyPr wrap="square" rtlCol="0">
            <a:spAutoFit/>
          </a:bodyPr>
          <a:lstStyle/>
          <a:p>
            <a:r>
              <a:rPr lang="zh-CN" altLang="en-US" sz="2400" dirty="0">
                <a:solidFill>
                  <a:srgbClr val="FF0000"/>
                </a:solidFill>
                <a:latin typeface="+mn-ea"/>
                <a:ea typeface="+mn-ea"/>
              </a:rPr>
              <a:t>全空间归一化波函数</a:t>
            </a:r>
          </a:p>
        </p:txBody>
      </p:sp>
      <mc:AlternateContent xmlns:mc="http://schemas.openxmlformats.org/markup-compatibility/2006" xmlns:a14="http://schemas.microsoft.com/office/drawing/2010/main">
        <mc:Choice Requires="a14">
          <p:sp>
            <p:nvSpPr>
              <p:cNvPr id="31" name="矩形 30"/>
              <p:cNvSpPr/>
              <p:nvPr/>
            </p:nvSpPr>
            <p:spPr>
              <a:xfrm>
                <a:off x="5916946" y="3277348"/>
                <a:ext cx="2025683" cy="8760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ea typeface="+mn-ea"/>
                            </a:rPr>
                          </m:ctrlPr>
                        </m:sSubPr>
                        <m:e>
                          <m:r>
                            <a:rPr lang="en-US" altLang="zh-CN" sz="2400" i="1" smtClean="0">
                              <a:solidFill>
                                <a:srgbClr val="FF0000"/>
                              </a:solidFill>
                              <a:latin typeface="Cambria Math" panose="02040503050406030204" pitchFamily="18" charset="0"/>
                              <a:ea typeface="+mn-ea"/>
                            </a:rPr>
                            <m:t>𝐸</m:t>
                          </m:r>
                        </m:e>
                        <m:sub>
                          <m:r>
                            <a:rPr lang="en-US" altLang="zh-CN" sz="2400" b="0" i="1" smtClean="0">
                              <a:solidFill>
                                <a:srgbClr val="FF0000"/>
                              </a:solidFill>
                              <a:latin typeface="Cambria Math" panose="02040503050406030204" pitchFamily="18" charset="0"/>
                              <a:ea typeface="+mn-ea"/>
                            </a:rPr>
                            <m:t>𝑛</m:t>
                          </m:r>
                        </m:sub>
                      </m:sSub>
                      <m:r>
                        <a:rPr lang="en-US" altLang="zh-CN" sz="2400" b="0" i="1" smtClean="0">
                          <a:solidFill>
                            <a:srgbClr val="FF0000"/>
                          </a:solidFill>
                          <a:latin typeface="Cambria Math" panose="02040503050406030204" pitchFamily="18" charset="0"/>
                          <a:ea typeface="+mn-ea"/>
                        </a:rPr>
                        <m:t>=</m:t>
                      </m:r>
                      <m:f>
                        <m:fPr>
                          <m:ctrlPr>
                            <a:rPr lang="en-US" altLang="zh-CN" sz="2400" b="0" i="1" smtClean="0">
                              <a:solidFill>
                                <a:srgbClr val="FF0000"/>
                              </a:solidFill>
                              <a:latin typeface="Cambria Math" panose="02040503050406030204" pitchFamily="18" charset="0"/>
                              <a:ea typeface="+mn-ea"/>
                            </a:rPr>
                          </m:ctrlPr>
                        </m:fPr>
                        <m:num>
                          <m:sSup>
                            <m:sSupPr>
                              <m:ctrlPr>
                                <a:rPr lang="en-US" altLang="zh-CN" sz="2400" i="1">
                                  <a:solidFill>
                                    <a:srgbClr val="FF0000"/>
                                  </a:solidFill>
                                  <a:latin typeface="Cambria Math" panose="02040503050406030204" pitchFamily="18" charset="0"/>
                                  <a:ea typeface="+mn-ea"/>
                                </a:rPr>
                              </m:ctrlPr>
                            </m:sSupPr>
                            <m:e>
                              <m:r>
                                <a:rPr lang="en-US" altLang="zh-CN" sz="2400" i="1">
                                  <a:solidFill>
                                    <a:srgbClr val="FF0000"/>
                                  </a:solidFill>
                                  <a:latin typeface="Cambria Math" panose="02040503050406030204" pitchFamily="18" charset="0"/>
                                  <a:ea typeface="+mn-ea"/>
                                </a:rPr>
                                <m:t>𝑛</m:t>
                              </m:r>
                            </m:e>
                            <m:sup>
                              <m:r>
                                <a:rPr lang="en-US" altLang="zh-CN" sz="2400" i="1">
                                  <a:solidFill>
                                    <a:srgbClr val="FF0000"/>
                                  </a:solidFill>
                                  <a:latin typeface="Cambria Math" panose="02040503050406030204" pitchFamily="18" charset="0"/>
                                  <a:ea typeface="+mn-ea"/>
                                </a:rPr>
                                <m:t>2</m:t>
                              </m:r>
                            </m:sup>
                          </m:sSup>
                          <m:sSup>
                            <m:sSupPr>
                              <m:ctrlPr>
                                <a:rPr lang="en-US" altLang="zh-CN" sz="2400" i="1">
                                  <a:solidFill>
                                    <a:srgbClr val="FF0000"/>
                                  </a:solidFill>
                                  <a:latin typeface="Cambria Math" panose="02040503050406030204" pitchFamily="18" charset="0"/>
                                  <a:ea typeface="+mn-ea"/>
                                </a:rPr>
                              </m:ctrlPr>
                            </m:sSupPr>
                            <m:e>
                              <m:r>
                                <a:rPr lang="en-US" altLang="zh-CN" sz="2400" i="1">
                                  <a:solidFill>
                                    <a:srgbClr val="FF0000"/>
                                  </a:solidFill>
                                  <a:latin typeface="Cambria Math" panose="02040503050406030204" pitchFamily="18" charset="0"/>
                                  <a:ea typeface="+mn-ea"/>
                                </a:rPr>
                                <m:t>𝜋</m:t>
                              </m:r>
                            </m:e>
                            <m:sup>
                              <m:r>
                                <a:rPr lang="en-US" altLang="zh-CN" sz="2400" i="1">
                                  <a:solidFill>
                                    <a:srgbClr val="FF0000"/>
                                  </a:solidFill>
                                  <a:latin typeface="Cambria Math" panose="02040503050406030204" pitchFamily="18" charset="0"/>
                                  <a:ea typeface="+mn-ea"/>
                                </a:rPr>
                                <m:t>2</m:t>
                              </m:r>
                            </m:sup>
                          </m:sSup>
                          <m:sSup>
                            <m:sSupPr>
                              <m:ctrlPr>
                                <a:rPr lang="en-US" altLang="zh-CN" sz="2400" b="0" i="1" smtClean="0">
                                  <a:solidFill>
                                    <a:srgbClr val="FF0000"/>
                                  </a:solidFill>
                                  <a:latin typeface="Cambria Math" panose="02040503050406030204" pitchFamily="18" charset="0"/>
                                  <a:ea typeface="+mn-ea"/>
                                </a:rPr>
                              </m:ctrlPr>
                            </m:sSupPr>
                            <m:e>
                              <m:r>
                                <a:rPr lang="en-US" altLang="zh-CN" sz="2400" b="0" i="1" smtClean="0">
                                  <a:solidFill>
                                    <a:srgbClr val="FF0000"/>
                                  </a:solidFill>
                                  <a:latin typeface="Cambria Math" panose="02040503050406030204" pitchFamily="18" charset="0"/>
                                  <a:ea typeface="+mn-ea"/>
                                </a:rPr>
                                <m:t>ℏ</m:t>
                              </m:r>
                            </m:e>
                            <m:sup>
                              <m:r>
                                <a:rPr lang="en-US" altLang="zh-CN" sz="2400" b="0" i="1" smtClean="0">
                                  <a:solidFill>
                                    <a:srgbClr val="FF0000"/>
                                  </a:solidFill>
                                  <a:latin typeface="Cambria Math" panose="02040503050406030204" pitchFamily="18" charset="0"/>
                                  <a:ea typeface="+mn-ea"/>
                                </a:rPr>
                                <m:t>2</m:t>
                              </m:r>
                            </m:sup>
                          </m:sSup>
                        </m:num>
                        <m:den>
                          <m:r>
                            <a:rPr lang="en-US" altLang="zh-CN" sz="2400" b="0" i="1" smtClean="0">
                              <a:solidFill>
                                <a:srgbClr val="FF0000"/>
                              </a:solidFill>
                              <a:latin typeface="Cambria Math" panose="02040503050406030204" pitchFamily="18" charset="0"/>
                              <a:ea typeface="+mn-ea"/>
                            </a:rPr>
                            <m:t>2</m:t>
                          </m:r>
                          <m:r>
                            <a:rPr lang="en-US" altLang="zh-CN" sz="2400" b="0" i="1" smtClean="0">
                              <a:solidFill>
                                <a:srgbClr val="FF0000"/>
                              </a:solidFill>
                              <a:latin typeface="Cambria Math" panose="02040503050406030204" pitchFamily="18" charset="0"/>
                              <a:ea typeface="+mn-ea"/>
                            </a:rPr>
                            <m:t>𝑚</m:t>
                          </m:r>
                          <m:sSup>
                            <m:sSupPr>
                              <m:ctrlPr>
                                <a:rPr lang="en-US" altLang="zh-CN" sz="2400" b="0" i="1" smtClean="0">
                                  <a:solidFill>
                                    <a:srgbClr val="FF0000"/>
                                  </a:solidFill>
                                  <a:latin typeface="Cambria Math" panose="02040503050406030204" pitchFamily="18" charset="0"/>
                                  <a:ea typeface="+mn-ea"/>
                                </a:rPr>
                              </m:ctrlPr>
                            </m:sSupPr>
                            <m:e>
                              <m:r>
                                <a:rPr lang="en-US" altLang="zh-CN" sz="2400" b="0" i="1" smtClean="0">
                                  <a:solidFill>
                                    <a:srgbClr val="FF0000"/>
                                  </a:solidFill>
                                  <a:latin typeface="Cambria Math" panose="02040503050406030204" pitchFamily="18" charset="0"/>
                                  <a:ea typeface="+mn-ea"/>
                                </a:rPr>
                                <m:t>𝑎</m:t>
                              </m:r>
                            </m:e>
                            <m:sup>
                              <m:r>
                                <a:rPr lang="en-US" altLang="zh-CN" sz="2400" b="0" i="1" smtClean="0">
                                  <a:solidFill>
                                    <a:srgbClr val="FF0000"/>
                                  </a:solidFill>
                                  <a:latin typeface="Cambria Math" panose="02040503050406030204" pitchFamily="18" charset="0"/>
                                  <a:ea typeface="+mn-ea"/>
                                </a:rPr>
                                <m:t>2</m:t>
                              </m:r>
                            </m:sup>
                          </m:sSup>
                        </m:den>
                      </m:f>
                    </m:oMath>
                  </m:oMathPara>
                </a14:m>
                <a:endParaRPr lang="zh-CN" altLang="en-US" sz="2400" dirty="0">
                  <a:solidFill>
                    <a:srgbClr val="FF0000"/>
                  </a:solidFill>
                  <a:latin typeface="+mn-ea"/>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5916946" y="3277348"/>
                <a:ext cx="2025683" cy="876009"/>
              </a:xfrm>
              <a:prstGeom prst="rect">
                <a:avLst/>
              </a:prstGeom>
              <a:blipFill rotWithShape="0">
                <a:blip r:embed="rId3"/>
                <a:stretch>
                  <a:fillRect/>
                </a:stretch>
              </a:blipFill>
            </p:spPr>
            <p:txBody>
              <a:bodyPr/>
              <a:lstStyle/>
              <a:p>
                <a:r>
                  <a:rPr lang="zh-CN" altLang="en-US">
                    <a:noFill/>
                  </a:rPr>
                  <a:t> </a:t>
                </a:r>
              </a:p>
            </p:txBody>
          </p:sp>
        </mc:Fallback>
      </mc:AlternateContent>
      <p:sp>
        <p:nvSpPr>
          <p:cNvPr id="32" name="矩形 31"/>
          <p:cNvSpPr/>
          <p:nvPr/>
        </p:nvSpPr>
        <p:spPr>
          <a:xfrm>
            <a:off x="4247685" y="3387282"/>
            <a:ext cx="1809017" cy="646331"/>
          </a:xfrm>
          <a:prstGeom prst="rect">
            <a:avLst/>
          </a:prstGeom>
        </p:spPr>
        <p:txBody>
          <a:bodyPr wrap="square">
            <a:spAutoFit/>
          </a:bodyPr>
          <a:lstStyle/>
          <a:p>
            <a:pPr>
              <a:lnSpc>
                <a:spcPct val="150000"/>
              </a:lnSpc>
              <a:buClr>
                <a:schemeClr val="accent3">
                  <a:lumMod val="75000"/>
                </a:schemeClr>
              </a:buClr>
            </a:pPr>
            <a:r>
              <a:rPr lang="zh-CN" altLang="en-US" sz="2400" dirty="0">
                <a:solidFill>
                  <a:srgbClr val="FF0000"/>
                </a:solidFill>
                <a:latin typeface="+mn-ea"/>
                <a:ea typeface="+mn-ea"/>
              </a:rPr>
              <a:t>能量本征值</a:t>
            </a:r>
            <a:endParaRPr lang="en-US" altLang="zh-CN" sz="2400" dirty="0">
              <a:solidFill>
                <a:srgbClr val="FF0000"/>
              </a:solidFill>
              <a:latin typeface="+mn-ea"/>
              <a:ea typeface="+mn-ea"/>
            </a:endParaRPr>
          </a:p>
        </p:txBody>
      </p:sp>
      <mc:AlternateContent xmlns:mc="http://schemas.openxmlformats.org/markup-compatibility/2006" xmlns:a14="http://schemas.microsoft.com/office/drawing/2010/main">
        <mc:Choice Requires="a14">
          <p:sp>
            <p:nvSpPr>
              <p:cNvPr id="33" name="文本框 32"/>
              <p:cNvSpPr txBox="1"/>
              <p:nvPr/>
            </p:nvSpPr>
            <p:spPr>
              <a:xfrm>
                <a:off x="4217954" y="1975705"/>
                <a:ext cx="4025713" cy="9161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ea typeface="+mn-ea"/>
                        </a:rPr>
                        <m:t>𝑉</m:t>
                      </m:r>
                      <m:d>
                        <m:dPr>
                          <m:ctrlPr>
                            <a:rPr lang="en-US" altLang="zh-CN" sz="2400" b="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𝑥</m:t>
                          </m:r>
                        </m:e>
                      </m:d>
                      <m:r>
                        <a:rPr lang="en-US" altLang="zh-CN" sz="2400" b="0" i="1" smtClean="0">
                          <a:latin typeface="Cambria Math" panose="02040503050406030204" pitchFamily="18" charset="0"/>
                          <a:ea typeface="+mn-ea"/>
                        </a:rPr>
                        <m:t>=</m:t>
                      </m:r>
                      <m:d>
                        <m:dPr>
                          <m:begChr m:val="{"/>
                          <m:endChr m:val=""/>
                          <m:ctrlPr>
                            <a:rPr lang="en-US" altLang="zh-CN" sz="2400" b="0" i="1" smtClean="0">
                              <a:latin typeface="Cambria Math" panose="02040503050406030204" pitchFamily="18" charset="0"/>
                              <a:ea typeface="+mn-ea"/>
                            </a:rPr>
                          </m:ctrlPr>
                        </m:dPr>
                        <m:e>
                          <m:m>
                            <m:mPr>
                              <m:mcs>
                                <m:mc>
                                  <m:mcPr>
                                    <m:count m:val="2"/>
                                    <m:mcJc m:val="center"/>
                                  </m:mcPr>
                                </m:mc>
                              </m:mcs>
                              <m:ctrlPr>
                                <a:rPr lang="en-US" altLang="zh-CN" sz="2400" b="0" i="1" smtClean="0">
                                  <a:latin typeface="Cambria Math" panose="02040503050406030204" pitchFamily="18" charset="0"/>
                                  <a:ea typeface="+mn-ea"/>
                                </a:rPr>
                              </m:ctrlPr>
                            </m:mPr>
                            <m:mr>
                              <m:e>
                                <m:r>
                                  <m:rPr>
                                    <m:brk m:alnAt="7"/>
                                  </m:rPr>
                                  <a:rPr lang="en-US" altLang="zh-CN" sz="2400" b="0" i="1" smtClean="0">
                                    <a:latin typeface="Cambria Math" panose="02040503050406030204" pitchFamily="18" charset="0"/>
                                    <a:ea typeface="+mn-ea"/>
                                  </a:rPr>
                                  <m:t> </m:t>
                                </m:r>
                                <m:r>
                                  <a:rPr lang="en-US" altLang="zh-CN" sz="2400" b="0" i="1" smtClean="0">
                                    <a:latin typeface="Cambria Math" panose="02040503050406030204" pitchFamily="18" charset="0"/>
                                    <a:ea typeface="+mn-ea"/>
                                  </a:rPr>
                                  <m:t>0,</m:t>
                                </m:r>
                              </m:e>
                              <m:e>
                                <m:r>
                                  <a:rPr lang="en-US" altLang="zh-CN" sz="2400" b="0" i="1" smtClean="0">
                                    <a:latin typeface="Cambria Math" panose="02040503050406030204" pitchFamily="18" charset="0"/>
                                    <a:ea typeface="+mn-ea"/>
                                  </a:rPr>
                                  <m:t>0&lt;</m:t>
                                </m:r>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&lt;</m:t>
                                </m:r>
                                <m:r>
                                  <a:rPr lang="en-US" altLang="zh-CN" sz="2400" b="0" i="1" smtClean="0">
                                    <a:latin typeface="Cambria Math" panose="02040503050406030204" pitchFamily="18" charset="0"/>
                                    <a:ea typeface="+mn-ea"/>
                                  </a:rPr>
                                  <m:t>𝑎</m:t>
                                </m:r>
                              </m:e>
                            </m:mr>
                            <m:mr>
                              <m:e>
                                <m:r>
                                  <a:rPr lang="en-US" altLang="zh-CN" sz="2400" b="0" i="1" smtClean="0">
                                    <a:latin typeface="Cambria Math" panose="02040503050406030204" pitchFamily="18" charset="0"/>
                                    <a:ea typeface="+mn-ea"/>
                                  </a:rPr>
                                  <m:t> ∞,</m:t>
                                </m:r>
                              </m:e>
                              <m:e>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&lt;0 , </m:t>
                                </m:r>
                                <m:r>
                                  <a:rPr lang="en-US" altLang="zh-CN" sz="2400" b="0" i="1" smtClean="0">
                                    <a:latin typeface="Cambria Math" panose="02040503050406030204" pitchFamily="18" charset="0"/>
                                    <a:ea typeface="+mn-ea"/>
                                  </a:rPr>
                                  <m:t>𝑥</m:t>
                                </m:r>
                                <m:r>
                                  <a:rPr lang="en-US" altLang="zh-CN" sz="2400" b="0" i="1" smtClean="0">
                                    <a:latin typeface="Cambria Math" panose="02040503050406030204" pitchFamily="18" charset="0"/>
                                    <a:ea typeface="+mn-ea"/>
                                  </a:rPr>
                                  <m:t>&gt;</m:t>
                                </m:r>
                                <m:r>
                                  <a:rPr lang="en-US" altLang="zh-CN" sz="2400" b="0" i="1" smtClean="0">
                                    <a:latin typeface="Cambria Math" panose="02040503050406030204" pitchFamily="18" charset="0"/>
                                    <a:ea typeface="+mn-ea"/>
                                  </a:rPr>
                                  <m:t>𝑎</m:t>
                                </m:r>
                              </m:e>
                            </m:mr>
                          </m:m>
                        </m:e>
                      </m:d>
                    </m:oMath>
                  </m:oMathPara>
                </a14:m>
                <a:endParaRPr lang="zh-CN" altLang="en-US" sz="2400" dirty="0">
                  <a:latin typeface="+mn-ea"/>
                  <a:ea typeface="+mn-ea"/>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217954" y="1975705"/>
                <a:ext cx="4025713" cy="916148"/>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58" name="组合 57"/>
          <p:cNvGrpSpPr/>
          <p:nvPr/>
        </p:nvGrpSpPr>
        <p:grpSpPr>
          <a:xfrm>
            <a:off x="1113239" y="1411273"/>
            <a:ext cx="3215474" cy="2667646"/>
            <a:chOff x="4665353" y="1579555"/>
            <a:chExt cx="3215474" cy="2667646"/>
          </a:xfrm>
        </p:grpSpPr>
        <p:cxnSp>
          <p:nvCxnSpPr>
            <p:cNvPr id="59" name="直接箭头连接符 58"/>
            <p:cNvCxnSpPr/>
            <p:nvPr/>
          </p:nvCxnSpPr>
          <p:spPr>
            <a:xfrm>
              <a:off x="4777815" y="3794002"/>
              <a:ext cx="2670279" cy="0"/>
            </a:xfrm>
            <a:prstGeom prst="straightConnector1">
              <a:avLst/>
            </a:prstGeom>
            <a:ln w="12700">
              <a:solidFill>
                <a:schemeClr val="tx1"/>
              </a:solidFill>
              <a:tailEnd type="triangle"/>
            </a:ln>
          </p:spPr>
          <p:style>
            <a:lnRef idx="2">
              <a:schemeClr val="accent6"/>
            </a:lnRef>
            <a:fillRef idx="0">
              <a:schemeClr val="accent6"/>
            </a:fillRef>
            <a:effectRef idx="1">
              <a:schemeClr val="accent6"/>
            </a:effectRef>
            <a:fontRef idx="minor">
              <a:schemeClr val="tx1"/>
            </a:fontRef>
          </p:style>
        </p:cxnSp>
        <p:cxnSp>
          <p:nvCxnSpPr>
            <p:cNvPr id="60" name="直接箭头连接符 59"/>
            <p:cNvCxnSpPr/>
            <p:nvPr/>
          </p:nvCxnSpPr>
          <p:spPr>
            <a:xfrm flipH="1" flipV="1">
              <a:off x="5560223" y="1731475"/>
              <a:ext cx="13648" cy="20625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5340782" y="3785536"/>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mn-ea"/>
                          </a:rPr>
                          <m:t>0</m:t>
                        </m:r>
                      </m:oMath>
                    </m:oMathPara>
                  </a14:m>
                  <a:endParaRPr lang="zh-CN" altLang="en-US" sz="2400" dirty="0">
                    <a:latin typeface="+mn-ea"/>
                    <a:ea typeface="+mn-ea"/>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5340782" y="3785536"/>
                  <a:ext cx="393388"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4665353" y="1579555"/>
                  <a:ext cx="9509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mn-ea"/>
                          </a:rPr>
                          <m:t>𝑉</m:t>
                        </m:r>
                        <m:r>
                          <a:rPr lang="en-US" altLang="zh-CN" sz="2400" b="0" i="1" dirty="0" smtClean="0">
                            <a:latin typeface="Cambria Math" panose="02040503050406030204" pitchFamily="18" charset="0"/>
                            <a:ea typeface="+mn-ea"/>
                          </a:rPr>
                          <m:t>(</m:t>
                        </m:r>
                        <m:r>
                          <a:rPr lang="en-US" altLang="zh-CN" sz="2400" i="1" dirty="0" smtClean="0">
                            <a:latin typeface="Cambria Math" panose="02040503050406030204" pitchFamily="18" charset="0"/>
                            <a:ea typeface="+mn-ea"/>
                          </a:rPr>
                          <m:t>𝑥</m:t>
                        </m:r>
                        <m:r>
                          <a:rPr lang="en-US" altLang="zh-CN" sz="2400" b="0" i="1" dirty="0" smtClean="0">
                            <a:latin typeface="Cambria Math" panose="02040503050406030204" pitchFamily="18" charset="0"/>
                            <a:ea typeface="+mn-ea"/>
                          </a:rPr>
                          <m:t>)</m:t>
                        </m:r>
                      </m:oMath>
                    </m:oMathPara>
                  </a14:m>
                  <a:endParaRPr lang="zh-CN" altLang="en-US" sz="2400" dirty="0">
                    <a:latin typeface="+mn-ea"/>
                    <a:ea typeface="+mn-ea"/>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4665353" y="1579555"/>
                  <a:ext cx="884986" cy="461665"/>
                </a:xfrm>
                <a:prstGeom prst="rect">
                  <a:avLst/>
                </a:prstGeom>
                <a:blipFill rotWithShape="0">
                  <a:blip r:embed="rId6"/>
                  <a:stretch>
                    <a:fillRect r="-1379"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378766" y="3744591"/>
                  <a:ext cx="5020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mn-ea"/>
                          </a:rPr>
                          <m:t>𝑥</m:t>
                        </m:r>
                      </m:oMath>
                    </m:oMathPara>
                  </a14:m>
                  <a:endParaRPr lang="zh-CN" altLang="en-US" sz="2400" dirty="0">
                    <a:latin typeface="+mn-ea"/>
                    <a:ea typeface="+mn-ea"/>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7378766" y="3744591"/>
                  <a:ext cx="434414"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6346049" y="3780877"/>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mn-ea"/>
                          </a:rPr>
                          <m:t>𝑎</m:t>
                        </m:r>
                      </m:oMath>
                    </m:oMathPara>
                  </a14:m>
                  <a:endParaRPr lang="zh-CN" altLang="en-US" sz="2400" dirty="0">
                    <a:latin typeface="+mn-ea"/>
                    <a:ea typeface="+mn-ea"/>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6346049" y="3780877"/>
                  <a:ext cx="393388" cy="461665"/>
                </a:xfrm>
                <a:prstGeom prst="rect">
                  <a:avLst/>
                </a:prstGeom>
                <a:blipFill rotWithShape="0">
                  <a:blip r:embed="rId8"/>
                  <a:stretch>
                    <a:fillRect/>
                  </a:stretch>
                </a:blipFill>
              </p:spPr>
              <p:txBody>
                <a:bodyPr/>
                <a:lstStyle/>
                <a:p>
                  <a:r>
                    <a:rPr lang="zh-CN" altLang="en-US">
                      <a:noFill/>
                    </a:rPr>
                    <a:t> </a:t>
                  </a:r>
                </a:p>
              </p:txBody>
            </p:sp>
          </mc:Fallback>
        </mc:AlternateContent>
      </p:grpSp>
      <p:grpSp>
        <p:nvGrpSpPr>
          <p:cNvPr id="65" name="组合 64"/>
          <p:cNvGrpSpPr/>
          <p:nvPr/>
        </p:nvGrpSpPr>
        <p:grpSpPr>
          <a:xfrm>
            <a:off x="1255547" y="1878882"/>
            <a:ext cx="2500677" cy="1749110"/>
            <a:chOff x="4807661" y="2047164"/>
            <a:chExt cx="2500677" cy="1749110"/>
          </a:xfrm>
        </p:grpSpPr>
        <p:grpSp>
          <p:nvGrpSpPr>
            <p:cNvPr id="66" name="组合 65"/>
            <p:cNvGrpSpPr/>
            <p:nvPr/>
          </p:nvGrpSpPr>
          <p:grpSpPr>
            <a:xfrm>
              <a:off x="5573871" y="2047164"/>
              <a:ext cx="984912" cy="1749110"/>
              <a:chOff x="5573871" y="2047164"/>
              <a:chExt cx="984912" cy="1749110"/>
            </a:xfrm>
          </p:grpSpPr>
          <p:cxnSp>
            <p:nvCxnSpPr>
              <p:cNvPr id="69" name="直接连接符 68"/>
              <p:cNvCxnSpPr/>
              <p:nvPr/>
            </p:nvCxnSpPr>
            <p:spPr>
              <a:xfrm>
                <a:off x="5573871" y="2047164"/>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558783" y="2049436"/>
                <a:ext cx="0" cy="174683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5573871" y="3785537"/>
                <a:ext cx="984912" cy="846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7" name="直接连接符 66"/>
            <p:cNvCxnSpPr/>
            <p:nvPr/>
          </p:nvCxnSpPr>
          <p:spPr>
            <a:xfrm flipV="1">
              <a:off x="6564266" y="2070333"/>
              <a:ext cx="744072" cy="78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07661" y="2071120"/>
              <a:ext cx="766210" cy="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文本框 71"/>
              <p:cNvSpPr txBox="1"/>
              <p:nvPr/>
            </p:nvSpPr>
            <p:spPr>
              <a:xfrm>
                <a:off x="1985362" y="1511568"/>
                <a:ext cx="3933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7030A0"/>
                          </a:solidFill>
                          <a:latin typeface="Cambria Math" panose="02040503050406030204" pitchFamily="18" charset="0"/>
                          <a:ea typeface="+mn-ea"/>
                        </a:rPr>
                        <m:t>∞</m:t>
                      </m:r>
                    </m:oMath>
                  </m:oMathPara>
                </a14:m>
                <a:endParaRPr lang="en-US" altLang="zh-CN" sz="2400" b="0" dirty="0">
                  <a:solidFill>
                    <a:srgbClr val="7030A0"/>
                  </a:solidFill>
                  <a:latin typeface="+mn-ea"/>
                  <a:ea typeface="+mn-ea"/>
                </a:endParaRPr>
              </a:p>
            </p:txBody>
          </p:sp>
        </mc:Choice>
        <mc:Fallback xmlns="">
          <p:sp>
            <p:nvSpPr>
              <p:cNvPr id="72" name="文本框 71"/>
              <p:cNvSpPr txBox="1">
                <a:spLocks noRot="1" noChangeAspect="1" noMove="1" noResize="1" noEditPoints="1" noAdjustHandles="1" noChangeArrowheads="1" noChangeShapeType="1" noTextEdit="1"/>
              </p:cNvSpPr>
              <p:nvPr/>
            </p:nvSpPr>
            <p:spPr>
              <a:xfrm>
                <a:off x="1985362" y="1511568"/>
                <a:ext cx="393388" cy="461665"/>
              </a:xfrm>
              <a:prstGeom prst="rect">
                <a:avLst/>
              </a:prstGeom>
              <a:blipFill rotWithShape="0">
                <a:blip r:embed="rId9"/>
                <a:stretch>
                  <a:fillRect r="-9375"/>
                </a:stretch>
              </a:blipFill>
            </p:spPr>
            <p:txBody>
              <a:bodyPr/>
              <a:lstStyle/>
              <a:p>
                <a:r>
                  <a:rPr lang="zh-CN" altLang="en-US">
                    <a:noFill/>
                  </a:rPr>
                  <a:t> </a:t>
                </a:r>
              </a:p>
            </p:txBody>
          </p:sp>
        </mc:Fallback>
      </mc:AlternateContent>
      <p:grpSp>
        <p:nvGrpSpPr>
          <p:cNvPr id="73" name="组合 72"/>
          <p:cNvGrpSpPr/>
          <p:nvPr/>
        </p:nvGrpSpPr>
        <p:grpSpPr>
          <a:xfrm>
            <a:off x="2014779" y="1897188"/>
            <a:ext cx="990703" cy="1720065"/>
            <a:chOff x="2014779" y="1897188"/>
            <a:chExt cx="990703" cy="1720065"/>
          </a:xfrm>
        </p:grpSpPr>
        <p:sp>
          <p:nvSpPr>
            <p:cNvPr id="74" name="矩形 73"/>
            <p:cNvSpPr/>
            <p:nvPr/>
          </p:nvSpPr>
          <p:spPr>
            <a:xfrm>
              <a:off x="2014779" y="1897188"/>
              <a:ext cx="990703" cy="1720065"/>
            </a:xfrm>
            <a:prstGeom prst="rect">
              <a:avLst/>
            </a:prstGeom>
            <a:solidFill>
              <a:srgbClr val="7030A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文本框 74"/>
            <p:cNvSpPr txBox="1"/>
            <p:nvPr/>
          </p:nvSpPr>
          <p:spPr>
            <a:xfrm>
              <a:off x="2238733" y="2561733"/>
              <a:ext cx="492443" cy="461665"/>
            </a:xfrm>
            <a:prstGeom prst="rect">
              <a:avLst/>
            </a:prstGeom>
            <a:noFill/>
          </p:spPr>
          <p:txBody>
            <a:bodyPr wrap="none" rtlCol="0">
              <a:spAutoFit/>
            </a:bodyPr>
            <a:lstStyle/>
            <a:p>
              <a:r>
                <a:rPr lang="zh-CN" altLang="en-US" sz="2400" b="1" dirty="0">
                  <a:latin typeface="+mn-ea"/>
                  <a:ea typeface="+mn-ea"/>
                </a:rPr>
                <a:t>内</a:t>
              </a:r>
              <a:endParaRPr lang="zh-CN" altLang="en-US" b="1" dirty="0">
                <a:latin typeface="+mn-ea"/>
                <a:ea typeface="+mn-ea"/>
              </a:endParaRPr>
            </a:p>
          </p:txBody>
        </p:sp>
      </p:grpSp>
      <p:grpSp>
        <p:nvGrpSpPr>
          <p:cNvPr id="76" name="组合 75"/>
          <p:cNvGrpSpPr/>
          <p:nvPr/>
        </p:nvGrpSpPr>
        <p:grpSpPr>
          <a:xfrm>
            <a:off x="1255547" y="1915717"/>
            <a:ext cx="756518" cy="1720065"/>
            <a:chOff x="1255547" y="1902838"/>
            <a:chExt cx="756518" cy="1720065"/>
          </a:xfrm>
        </p:grpSpPr>
        <p:sp>
          <p:nvSpPr>
            <p:cNvPr id="77" name="矩形 76"/>
            <p:cNvSpPr/>
            <p:nvPr/>
          </p:nvSpPr>
          <p:spPr>
            <a:xfrm>
              <a:off x="1255547" y="1902838"/>
              <a:ext cx="756518" cy="1720065"/>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文本框 77"/>
            <p:cNvSpPr txBox="1"/>
            <p:nvPr/>
          </p:nvSpPr>
          <p:spPr>
            <a:xfrm>
              <a:off x="1378884" y="2585163"/>
              <a:ext cx="492443" cy="461665"/>
            </a:xfrm>
            <a:prstGeom prst="rect">
              <a:avLst/>
            </a:prstGeom>
            <a:noFill/>
          </p:spPr>
          <p:txBody>
            <a:bodyPr wrap="none" rtlCol="0">
              <a:spAutoFit/>
            </a:bodyPr>
            <a:lstStyle/>
            <a:p>
              <a:r>
                <a:rPr lang="zh-CN" altLang="en-US" sz="2400" b="1" dirty="0">
                  <a:latin typeface="+mn-ea"/>
                  <a:ea typeface="+mn-ea"/>
                </a:rPr>
                <a:t>外</a:t>
              </a:r>
            </a:p>
          </p:txBody>
        </p:sp>
      </p:grpSp>
      <p:grpSp>
        <p:nvGrpSpPr>
          <p:cNvPr id="79" name="组合 78"/>
          <p:cNvGrpSpPr/>
          <p:nvPr/>
        </p:nvGrpSpPr>
        <p:grpSpPr>
          <a:xfrm>
            <a:off x="3003482" y="1920589"/>
            <a:ext cx="752742" cy="1728072"/>
            <a:chOff x="3017130" y="1907710"/>
            <a:chExt cx="752742" cy="1728072"/>
          </a:xfrm>
        </p:grpSpPr>
        <p:sp>
          <p:nvSpPr>
            <p:cNvPr id="80" name="矩形 79"/>
            <p:cNvSpPr/>
            <p:nvPr/>
          </p:nvSpPr>
          <p:spPr>
            <a:xfrm>
              <a:off x="3017130" y="1907710"/>
              <a:ext cx="752742" cy="1728072"/>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1" name="文本框 80"/>
            <p:cNvSpPr txBox="1"/>
            <p:nvPr/>
          </p:nvSpPr>
          <p:spPr>
            <a:xfrm>
              <a:off x="3159318" y="2562137"/>
              <a:ext cx="492443" cy="461665"/>
            </a:xfrm>
            <a:prstGeom prst="rect">
              <a:avLst/>
            </a:prstGeom>
            <a:noFill/>
          </p:spPr>
          <p:txBody>
            <a:bodyPr wrap="none" rtlCol="0">
              <a:spAutoFit/>
            </a:bodyPr>
            <a:lstStyle/>
            <a:p>
              <a:r>
                <a:rPr lang="zh-CN" altLang="en-US" sz="2400" b="1" dirty="0">
                  <a:latin typeface="+mn-ea"/>
                  <a:ea typeface="+mn-ea"/>
                </a:rPr>
                <a:t>外</a:t>
              </a:r>
            </a:p>
          </p:txBody>
        </p:sp>
      </p:grpSp>
    </p:spTree>
    <p:extLst>
      <p:ext uri="{BB962C8B-B14F-4D97-AF65-F5344CB8AC3E}">
        <p14:creationId xmlns:p14="http://schemas.microsoft.com/office/powerpoint/2010/main" val="513947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1358" y="1635941"/>
                <a:ext cx="4104542" cy="4299193"/>
              </a:xfrm>
            </p:spPr>
            <p:txBody>
              <a:bodyPr>
                <a:noAutofit/>
              </a:bodyPr>
              <a:lstStyle/>
              <a:p>
                <a:pPr marL="0" indent="0">
                  <a:lnSpc>
                    <a:spcPct val="150000"/>
                  </a:lnSpc>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𝑛</m:t>
                        </m:r>
                      </m:sub>
                    </m:sSub>
                    <m:r>
                      <a:rPr lang="en-US" altLang="zh-CN" sz="240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a14:m>
                <a:r>
                  <a:rPr lang="en-US" altLang="zh-CN" sz="2400" dirty="0">
                    <a:latin typeface="+mn-ea"/>
                  </a:rPr>
                  <a:t>,</a:t>
                </a:r>
                <a:r>
                  <a:rPr lang="zh-CN" altLang="en-US" sz="2400" dirty="0">
                    <a:latin typeface="+mn-ea"/>
                  </a:rPr>
                  <a:t>能级分布是不均匀的，能级越高，密度越小</a:t>
                </a:r>
                <a:r>
                  <a:rPr lang="en-US" altLang="zh-CN" sz="2400" dirty="0">
                    <a:latin typeface="+mn-ea"/>
                  </a:rPr>
                  <a:t>;</a:t>
                </a:r>
              </a:p>
              <a:p>
                <a:pPr marL="0" indent="0">
                  <a:lnSpc>
                    <a:spcPct val="150000"/>
                  </a:lnSpc>
                  <a:buNone/>
                </a:pPr>
                <a:r>
                  <a:rPr lang="zh-CN" altLang="en-US" sz="2400" dirty="0">
                    <a:latin typeface="+mn-ea"/>
                  </a:rPr>
                  <a:t>波函数是驻波</a:t>
                </a:r>
                <a:r>
                  <a:rPr lang="en-US" altLang="zh-CN" sz="2400" dirty="0">
                    <a:latin typeface="+mn-ea"/>
                  </a:rPr>
                  <a:t>;</a:t>
                </a:r>
                <a:endParaRPr lang="zh-CN" altLang="en-US" sz="2400" dirty="0">
                  <a:latin typeface="+mn-ea"/>
                </a:endParaRPr>
              </a:p>
              <a:p>
                <a:pPr marL="0" indent="0">
                  <a:lnSpc>
                    <a:spcPct val="150000"/>
                  </a:lnSpc>
                  <a:buNone/>
                </a:pPr>
                <a:r>
                  <a:rPr lang="zh-CN" altLang="en-US" sz="2400" dirty="0">
                    <a:latin typeface="+mn-ea"/>
                  </a:rPr>
                  <a:t>基态波函数</a:t>
                </a:r>
                <a:r>
                  <a:rPr lang="en-US" altLang="zh-CN" sz="2400" dirty="0">
                    <a:latin typeface="+mn-ea"/>
                  </a:rPr>
                  <a:t>(n=1)</a:t>
                </a:r>
                <a:r>
                  <a:rPr lang="zh-CN" altLang="en-US" sz="2400" dirty="0">
                    <a:latin typeface="+mn-ea"/>
                  </a:rPr>
                  <a:t>无节点，第一激发态</a:t>
                </a:r>
                <a:r>
                  <a:rPr lang="en-US" altLang="zh-CN" sz="2400" dirty="0">
                    <a:latin typeface="+mn-ea"/>
                  </a:rPr>
                  <a:t>(n=2)</a:t>
                </a:r>
                <a:r>
                  <a:rPr lang="zh-CN" altLang="en-US" sz="2400" dirty="0">
                    <a:latin typeface="+mn-ea"/>
                  </a:rPr>
                  <a:t>有一个节点，第</a:t>
                </a:r>
                <a:r>
                  <a:rPr lang="en-US" altLang="zh-CN" sz="2400" dirty="0">
                    <a:latin typeface="+mn-ea"/>
                  </a:rPr>
                  <a:t>k</a:t>
                </a:r>
                <a:r>
                  <a:rPr lang="zh-CN" altLang="en-US" sz="2400" dirty="0">
                    <a:latin typeface="+mn-ea"/>
                  </a:rPr>
                  <a:t>个激发态</a:t>
                </a:r>
                <a:r>
                  <a:rPr lang="en-US" altLang="zh-CN" sz="2400" dirty="0">
                    <a:latin typeface="+mn-ea"/>
                  </a:rPr>
                  <a:t>(n=k+1)</a:t>
                </a:r>
                <a:r>
                  <a:rPr lang="zh-CN" altLang="en-US" sz="2400" dirty="0">
                    <a:latin typeface="+mn-ea"/>
                  </a:rPr>
                  <a:t>波函数的节点有</a:t>
                </a:r>
                <a:r>
                  <a:rPr lang="en-US" altLang="zh-CN" sz="2400" dirty="0">
                    <a:latin typeface="+mn-ea"/>
                  </a:rPr>
                  <a:t>k</a:t>
                </a:r>
                <a:r>
                  <a:rPr lang="zh-CN" altLang="en-US" sz="2400" dirty="0">
                    <a:latin typeface="+mn-ea"/>
                  </a:rPr>
                  <a:t>个节点</a:t>
                </a:r>
              </a:p>
              <a:p>
                <a:endParaRPr lang="zh-CN" altLang="en-US" sz="240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1358" y="1635941"/>
                <a:ext cx="4104542" cy="4299193"/>
              </a:xfrm>
              <a:blipFill rotWithShape="0">
                <a:blip r:embed="rId3"/>
                <a:stretch>
                  <a:fillRect l="-2229" r="-9807"/>
                </a:stretch>
              </a:blipFill>
            </p:spPr>
            <p:txBody>
              <a:bodyPr/>
              <a:lstStyle/>
              <a:p>
                <a:r>
                  <a:rPr lang="zh-CN" altLang="en-US" dirty="0">
                    <a:noFill/>
                  </a:rPr>
                  <a:t> </a:t>
                </a:r>
              </a:p>
            </p:txBody>
          </p:sp>
        </mc:Fallback>
      </mc:AlternateContent>
      <p:sp>
        <p:nvSpPr>
          <p:cNvPr id="2" name="标题 1"/>
          <p:cNvSpPr>
            <a:spLocks noGrp="1"/>
          </p:cNvSpPr>
          <p:nvPr>
            <p:ph type="title"/>
          </p:nvPr>
        </p:nvSpPr>
        <p:spPr>
          <a:xfrm>
            <a:off x="1427898" y="548680"/>
            <a:ext cx="7543800" cy="805596"/>
          </a:xfrm>
        </p:spPr>
        <p:txBody>
          <a:bodyPr>
            <a:normAutofit/>
          </a:bodyPr>
          <a:lstStyle/>
          <a:p>
            <a:r>
              <a:rPr lang="zh-CN" altLang="en-US" sz="3200" b="1" dirty="0">
                <a:latin typeface="+mn-ea"/>
                <a:ea typeface="+mn-ea"/>
              </a:rPr>
              <a:t>能级和能量本征态的一些性质</a:t>
            </a:r>
          </a:p>
        </p:txBody>
      </p:sp>
      <p:pic>
        <p:nvPicPr>
          <p:cNvPr id="4" name="图片 3"/>
          <p:cNvPicPr>
            <a:picLocks noChangeAspect="1"/>
          </p:cNvPicPr>
          <p:nvPr/>
        </p:nvPicPr>
        <p:blipFill rotWithShape="1">
          <a:blip r:embed="rId4">
            <a:clrChange>
              <a:clrFrom>
                <a:srgbClr val="FFFFFF"/>
              </a:clrFrom>
              <a:clrTo>
                <a:srgbClr val="FFFFFF">
                  <a:alpha val="0"/>
                </a:srgbClr>
              </a:clrTo>
            </a:clrChange>
          </a:blip>
          <a:srcRect r="54440"/>
          <a:stretch/>
        </p:blipFill>
        <p:spPr>
          <a:xfrm>
            <a:off x="5199798" y="1635941"/>
            <a:ext cx="3384644" cy="3729827"/>
          </a:xfrm>
          <a:prstGeom prst="rect">
            <a:avLst/>
          </a:prstGeom>
        </p:spPr>
      </p:pic>
    </p:spTree>
    <p:extLst>
      <p:ext uri="{BB962C8B-B14F-4D97-AF65-F5344CB8AC3E}">
        <p14:creationId xmlns:p14="http://schemas.microsoft.com/office/powerpoint/2010/main" val="99154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1581715" y="643466"/>
                <a:ext cx="6358396" cy="805596"/>
              </a:xfrm>
            </p:spPr>
            <p:txBody>
              <a:bodyPr>
                <a:normAutofit/>
              </a:bodyPr>
              <a:lstStyle/>
              <a:p>
                <a:r>
                  <a:rPr lang="zh-CN" altLang="en-US" sz="3200" b="1" dirty="0"/>
                  <a:t>无限深方势阱</a:t>
                </a:r>
                <a14:m>
                  <m:oMath xmlns:m="http://schemas.openxmlformats.org/officeDocument/2006/math">
                    <m:r>
                      <a:rPr lang="en-US" altLang="zh-CN" sz="3200" b="1" i="1" smtClean="0">
                        <a:latin typeface="Cambria Math" panose="02040503050406030204" pitchFamily="18" charset="0"/>
                      </a:rPr>
                      <m:t>⟺</m:t>
                    </m:r>
                  </m:oMath>
                </a14:m>
                <a:r>
                  <a:rPr lang="zh-CN" altLang="en-US" sz="3200" b="1" dirty="0"/>
                  <a:t>经典阱中的运动</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1581715" y="643466"/>
                <a:ext cx="6358396" cy="805596"/>
              </a:xfrm>
              <a:blipFill rotWithShape="0">
                <a:blip r:embed="rId2"/>
                <a:stretch>
                  <a:fillRect l="-2395" t="-12121"/>
                </a:stretch>
              </a:blipFill>
            </p:spPr>
            <p:txBody>
              <a:bodyPr/>
              <a:lstStyle/>
              <a:p>
                <a:r>
                  <a:rPr lang="zh-CN" altLang="en-US">
                    <a:noFill/>
                  </a:rPr>
                  <a:t> </a:t>
                </a:r>
              </a:p>
            </p:txBody>
          </p:sp>
        </mc:Fallback>
      </mc:AlternateContent>
      <p:grpSp>
        <p:nvGrpSpPr>
          <p:cNvPr id="19" name="组合 18"/>
          <p:cNvGrpSpPr/>
          <p:nvPr/>
        </p:nvGrpSpPr>
        <p:grpSpPr>
          <a:xfrm>
            <a:off x="1003967" y="1620779"/>
            <a:ext cx="3610236" cy="4231381"/>
            <a:chOff x="984742" y="1951629"/>
            <a:chExt cx="3610236" cy="4231381"/>
          </a:xfrm>
        </p:grpSpPr>
        <p:pic>
          <p:nvPicPr>
            <p:cNvPr id="4" name="图片 3"/>
            <p:cNvPicPr>
              <a:picLocks noChangeAspect="1"/>
            </p:cNvPicPr>
            <p:nvPr/>
          </p:nvPicPr>
          <p:blipFill rotWithShape="1">
            <a:blip r:embed="rId3">
              <a:clrChange>
                <a:clrFrom>
                  <a:srgbClr val="FFFFFF"/>
                </a:clrFrom>
                <a:clrTo>
                  <a:srgbClr val="FFFFFF">
                    <a:alpha val="0"/>
                  </a:srgbClr>
                </a:clrTo>
              </a:clrChange>
            </a:blip>
            <a:srcRect l="48316" t="9011" r="3289" b="959"/>
            <a:stretch/>
          </p:blipFill>
          <p:spPr>
            <a:xfrm>
              <a:off x="999722" y="2825086"/>
              <a:ext cx="3595256" cy="3357924"/>
            </a:xfrm>
            <a:prstGeom prst="rect">
              <a:avLst/>
            </a:prstGeom>
          </p:spPr>
        </p:pic>
        <p:grpSp>
          <p:nvGrpSpPr>
            <p:cNvPr id="18" name="组合 17"/>
            <p:cNvGrpSpPr/>
            <p:nvPr/>
          </p:nvGrpSpPr>
          <p:grpSpPr>
            <a:xfrm>
              <a:off x="984742" y="1951629"/>
              <a:ext cx="3393672" cy="1888498"/>
              <a:chOff x="984742" y="1951629"/>
              <a:chExt cx="3393672" cy="1888498"/>
            </a:xfrm>
          </p:grpSpPr>
          <mc:AlternateContent xmlns:mc="http://schemas.openxmlformats.org/markup-compatibility/2006" xmlns:a14="http://schemas.microsoft.com/office/drawing/2010/main">
            <mc:Choice Requires="a14">
              <p:sp>
                <p:nvSpPr>
                  <p:cNvPr id="5" name="文本框 4"/>
                  <p:cNvSpPr txBox="1"/>
                  <p:nvPr/>
                </p:nvSpPr>
                <p:spPr>
                  <a:xfrm>
                    <a:off x="2442949" y="3470795"/>
                    <a:ext cx="6610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𝜓</m:t>
                                  </m:r>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442949" y="3470795"/>
                    <a:ext cx="661078" cy="369332"/>
                  </a:xfrm>
                  <a:prstGeom prst="rect">
                    <a:avLst/>
                  </a:prstGeom>
                  <a:blipFill rotWithShape="0">
                    <a:blip r:embed="rId4"/>
                    <a:stretch>
                      <a:fillRect r="-7407" b="-49180"/>
                    </a:stretch>
                  </a:blipFill>
                </p:spPr>
                <p:txBody>
                  <a:bodyPr/>
                  <a:lstStyle/>
                  <a:p>
                    <a:r>
                      <a:rPr lang="zh-CN" altLang="en-US">
                        <a:noFill/>
                      </a:rPr>
                      <a:t> </a:t>
                    </a:r>
                  </a:p>
                </p:txBody>
              </p:sp>
            </mc:Fallback>
          </mc:AlternateContent>
          <p:cxnSp>
            <p:nvCxnSpPr>
              <p:cNvPr id="7" name="直接连接符 6"/>
              <p:cNvCxnSpPr/>
              <p:nvPr/>
            </p:nvCxnSpPr>
            <p:spPr>
              <a:xfrm flipV="1">
                <a:off x="1801504" y="1951629"/>
                <a:ext cx="0" cy="8598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3796352" y="1951629"/>
                <a:ext cx="0" cy="85980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p:cNvSpPr txBox="1"/>
                  <p:nvPr/>
                </p:nvSpPr>
                <p:spPr>
                  <a:xfrm>
                    <a:off x="984742" y="1955407"/>
                    <a:ext cx="81676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m:t>
                          </m:r>
                        </m:oMath>
                      </m:oMathPara>
                    </a14:m>
                    <a:endParaRPr lang="en-US" altLang="zh-CN" sz="16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984742" y="1955407"/>
                    <a:ext cx="816762" cy="338554"/>
                  </a:xfrm>
                  <a:prstGeom prst="rect">
                    <a:avLst/>
                  </a:prstGeom>
                  <a:blipFill rotWithShape="0">
                    <a:blip r:embed="rId5"/>
                    <a:stretch>
                      <a:fillRect/>
                    </a:stretch>
                  </a:blipFill>
                </p:spPr>
                <p:txBody>
                  <a:bodyPr/>
                  <a:lstStyle/>
                  <a:p>
                    <a:r>
                      <a:rPr lang="zh-CN" altLang="en-US">
                        <a:noFill/>
                      </a:rPr>
                      <a:t> </a:t>
                    </a:r>
                  </a:p>
                </p:txBody>
              </p:sp>
            </mc:Fallback>
          </mc:AlternateContent>
          <p:cxnSp>
            <p:nvCxnSpPr>
              <p:cNvPr id="12" name="直接连接符 11"/>
              <p:cNvCxnSpPr/>
              <p:nvPr/>
            </p:nvCxnSpPr>
            <p:spPr>
              <a:xfrm>
                <a:off x="1172358" y="2349686"/>
                <a:ext cx="6293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806283" y="2351961"/>
                <a:ext cx="5721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810506" y="2354233"/>
                <a:ext cx="197515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flipV="1">
                <a:off x="1810507" y="2151794"/>
                <a:ext cx="1975152" cy="197891"/>
              </a:xfrm>
              <a:prstGeom prst="rect">
                <a:avLst/>
              </a:prstGeom>
              <a:pattFill prst="pct50">
                <a:fgClr>
                  <a:schemeClr val="dk1"/>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cxnSp>
        <p:nvCxnSpPr>
          <p:cNvPr id="21" name="直接连接符 20"/>
          <p:cNvCxnSpPr/>
          <p:nvPr/>
        </p:nvCxnSpPr>
        <p:spPr>
          <a:xfrm>
            <a:off x="5892928" y="2688610"/>
            <a:ext cx="0" cy="3025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61598" y="2692546"/>
            <a:ext cx="0" cy="30258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892928" y="5714477"/>
            <a:ext cx="206867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5906575" y="5553711"/>
            <a:ext cx="122829" cy="1421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 name="文本框 26"/>
              <p:cNvSpPr txBox="1"/>
              <p:nvPr/>
            </p:nvSpPr>
            <p:spPr>
              <a:xfrm>
                <a:off x="1191583" y="5937293"/>
                <a:ext cx="7445115" cy="461665"/>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𝑛</m:t>
                    </m:r>
                  </m:oMath>
                </a14:m>
                <a:r>
                  <a:rPr lang="zh-CN" altLang="en-US" sz="2400" b="0" dirty="0">
                    <a:latin typeface="华文楷体" panose="02010600040101010101" pitchFamily="2" charset="-122"/>
                    <a:ea typeface="华文楷体" panose="02010600040101010101" pitchFamily="2" charset="-122"/>
                  </a:rPr>
                  <a:t>较小的时候，量子几率分布明显不同于经典几率分布</a:t>
                </a:r>
                <a:endParaRPr lang="en-US" altLang="zh-CN" sz="2400" b="0" dirty="0">
                  <a:latin typeface="华文楷体" panose="02010600040101010101" pitchFamily="2" charset="-122"/>
                  <a:ea typeface="华文楷体" panose="02010600040101010101" pitchFamily="2"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191583" y="5937293"/>
                <a:ext cx="7445115" cy="461665"/>
              </a:xfrm>
              <a:prstGeom prst="rect">
                <a:avLst/>
              </a:prstGeom>
              <a:blipFill rotWithShape="0">
                <a:blip r:embed="rId6"/>
                <a:stretch>
                  <a:fillRect t="-10526" r="-327" b="-28947"/>
                </a:stretch>
              </a:blipFill>
            </p:spPr>
            <p:txBody>
              <a:bodyPr/>
              <a:lstStyle/>
              <a:p>
                <a:r>
                  <a:rPr lang="zh-CN" altLang="en-US">
                    <a:noFill/>
                  </a:rPr>
                  <a:t> </a:t>
                </a:r>
              </a:p>
            </p:txBody>
          </p:sp>
        </mc:Fallback>
      </mc:AlternateContent>
      <p:sp>
        <p:nvSpPr>
          <p:cNvPr id="28" name="文本框 27"/>
          <p:cNvSpPr txBox="1"/>
          <p:nvPr/>
        </p:nvSpPr>
        <p:spPr>
          <a:xfrm>
            <a:off x="6029404" y="3941075"/>
            <a:ext cx="1910707" cy="1569660"/>
          </a:xfrm>
          <a:prstGeom prst="rect">
            <a:avLst/>
          </a:prstGeom>
          <a:noFill/>
        </p:spPr>
        <p:txBody>
          <a:bodyPr wrap="square" rtlCol="0">
            <a:spAutoFit/>
          </a:bodyPr>
          <a:lstStyle/>
          <a:p>
            <a:r>
              <a:rPr lang="zh-CN" altLang="en-US" sz="2400" b="0" dirty="0">
                <a:latin typeface="华文楷体" panose="02010600040101010101" pitchFamily="2" charset="-122"/>
                <a:ea typeface="华文楷体" panose="02010600040101010101" pitchFamily="2" charset="-122"/>
              </a:rPr>
              <a:t>经典粒子在阱内任何位置出现的概率相同</a:t>
            </a:r>
            <a:endParaRPr lang="en-US" altLang="zh-CN" sz="2400" b="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9" name="文本框 28"/>
              <p:cNvSpPr txBox="1"/>
              <p:nvPr/>
            </p:nvSpPr>
            <p:spPr>
              <a:xfrm>
                <a:off x="4775951" y="1714262"/>
                <a:ext cx="3897655" cy="830997"/>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b="0" dirty="0">
                    <a:latin typeface="华文楷体" panose="02010600040101010101" pitchFamily="2" charset="-122"/>
                    <a:ea typeface="华文楷体" panose="02010600040101010101" pitchFamily="2" charset="-122"/>
                  </a:rPr>
                  <a:t>时，量子几率分布回到经典力学的结论</a:t>
                </a:r>
                <a:endParaRPr lang="en-US" altLang="zh-CN" sz="2400" b="0" dirty="0">
                  <a:latin typeface="华文楷体" panose="02010600040101010101" pitchFamily="2" charset="-122"/>
                  <a:ea typeface="华文楷体" panose="02010600040101010101" pitchFamily="2"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775951" y="1714262"/>
                <a:ext cx="3897655" cy="830997"/>
              </a:xfrm>
              <a:prstGeom prst="rect">
                <a:avLst/>
              </a:prstGeom>
              <a:blipFill rotWithShape="0">
                <a:blip r:embed="rId7"/>
                <a:stretch>
                  <a:fillRect l="-2344" t="-583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124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grpId="0" nodeType="withEffect">
                                  <p:stCondLst>
                                    <p:cond delay="0"/>
                                  </p:stCondLst>
                                  <p:endCondLst>
                                    <p:cond evt="onNext" delay="0">
                                      <p:tgtEl>
                                        <p:sldTgt/>
                                      </p:tgtEl>
                                    </p:cond>
                                  </p:endCondLst>
                                  <p:childTnLst>
                                    <p:animMotion origin="layout" path="M -0.00052 -0.00023 L 0.20851 -0.00208 L -0.00052 -0.00023 Z " pathEditMode="relative" rAng="0" ptsTypes="AAA">
                                      <p:cBhvr>
                                        <p:cTn id="6" dur="2000" fill="hold"/>
                                        <p:tgtEl>
                                          <p:spTgt spid="24"/>
                                        </p:tgtEl>
                                        <p:attrNameLst>
                                          <p:attrName>ppt_x</p:attrName>
                                          <p:attrName>ppt_y</p:attrName>
                                        </p:attrNameLst>
                                      </p:cBhvr>
                                      <p:rCtr x="10451" y="-9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85899" y="617121"/>
            <a:ext cx="3451540" cy="584775"/>
          </a:xfrm>
          <a:prstGeom prst="rect">
            <a:avLst/>
          </a:prstGeom>
          <a:noFill/>
        </p:spPr>
        <p:txBody>
          <a:bodyPr wrap="square" rtlCol="0">
            <a:spAutoFit/>
          </a:bodyPr>
          <a:lstStyle/>
          <a:p>
            <a:r>
              <a:rPr lang="zh-CN" altLang="en-US" sz="3200" b="1" dirty="0">
                <a:latin typeface="+mn-ea"/>
                <a:ea typeface="+mn-ea"/>
              </a:rPr>
              <a:t>有限深方势阱</a:t>
            </a:r>
            <a:endParaRPr lang="en-US" altLang="zh-CN" sz="3200" b="1" dirty="0">
              <a:latin typeface="+mn-ea"/>
              <a:ea typeface="+mn-ea"/>
            </a:endParaRPr>
          </a:p>
        </p:txBody>
      </p:sp>
      <mc:AlternateContent xmlns:mc="http://schemas.openxmlformats.org/markup-compatibility/2006" xmlns:a14="http://schemas.microsoft.com/office/drawing/2010/main">
        <mc:Choice Requires="a14">
          <p:sp>
            <p:nvSpPr>
              <p:cNvPr id="33" name="文本框 32"/>
              <p:cNvSpPr txBox="1"/>
              <p:nvPr/>
            </p:nvSpPr>
            <p:spPr>
              <a:xfrm>
                <a:off x="70891" y="4176915"/>
                <a:ext cx="4154476" cy="17571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ea typeface="+mn-ea"/>
                        </a:rPr>
                        <m:t>𝑉</m:t>
                      </m:r>
                      <m:d>
                        <m:dPr>
                          <m:ctrlPr>
                            <a:rPr lang="en-US" altLang="zh-CN" b="0" i="1" smtClean="0">
                              <a:latin typeface="Cambria Math" panose="02040503050406030204" pitchFamily="18" charset="0"/>
                              <a:ea typeface="+mn-ea"/>
                            </a:rPr>
                          </m:ctrlPr>
                        </m:dPr>
                        <m:e>
                          <m:r>
                            <a:rPr lang="en-US" altLang="zh-CN" b="0" i="1" smtClean="0">
                              <a:latin typeface="Cambria Math" panose="02040503050406030204" pitchFamily="18" charset="0"/>
                              <a:ea typeface="+mn-ea"/>
                            </a:rPr>
                            <m:t>𝑥</m:t>
                          </m:r>
                        </m:e>
                      </m:d>
                      <m:r>
                        <a:rPr lang="en-US" altLang="zh-CN" b="0" i="1" smtClean="0">
                          <a:latin typeface="Cambria Math" panose="02040503050406030204" pitchFamily="18" charset="0"/>
                          <a:ea typeface="+mn-ea"/>
                        </a:rPr>
                        <m:t>=</m:t>
                      </m:r>
                      <m:d>
                        <m:dPr>
                          <m:begChr m:val="{"/>
                          <m:endChr m:val=""/>
                          <m:ctrlPr>
                            <a:rPr lang="en-US" altLang="zh-CN" b="0" i="1" smtClean="0">
                              <a:latin typeface="Cambria Math" panose="02040503050406030204" pitchFamily="18" charset="0"/>
                              <a:ea typeface="+mn-ea"/>
                            </a:rPr>
                          </m:ctrlPr>
                        </m:dPr>
                        <m:e>
                          <m:m>
                            <m:mPr>
                              <m:mcs>
                                <m:mc>
                                  <m:mcPr>
                                    <m:count m:val="2"/>
                                    <m:mcJc m:val="center"/>
                                  </m:mcPr>
                                </m:mc>
                              </m:mcs>
                              <m:ctrlPr>
                                <a:rPr lang="en-US" altLang="zh-CN" b="0" i="1" smtClean="0">
                                  <a:latin typeface="Cambria Math" panose="02040503050406030204" pitchFamily="18" charset="0"/>
                                  <a:ea typeface="+mn-ea"/>
                                </a:rPr>
                              </m:ctrlPr>
                            </m:mPr>
                            <m:mr>
                              <m:e>
                                <m:r>
                                  <m:rPr>
                                    <m:brk m:alnAt="7"/>
                                  </m:rPr>
                                  <a:rPr lang="en-US" altLang="zh-CN" b="0" i="1" smtClean="0">
                                    <a:latin typeface="Cambria Math" panose="02040503050406030204" pitchFamily="18" charset="0"/>
                                    <a:ea typeface="+mn-ea"/>
                                  </a:rPr>
                                  <m:t> </m:t>
                                </m:r>
                                <m:r>
                                  <a:rPr lang="en-US" altLang="zh-CN" b="0" i="1" smtClean="0">
                                    <a:latin typeface="Cambria Math" panose="02040503050406030204" pitchFamily="18" charset="0"/>
                                    <a:ea typeface="+mn-ea"/>
                                  </a:rPr>
                                  <m:t>0,</m:t>
                                </m:r>
                              </m:e>
                              <m:e>
                                <m:r>
                                  <a:rPr lang="en-US" altLang="zh-CN" b="0" i="1" smtClean="0">
                                    <a:latin typeface="Cambria Math" panose="02040503050406030204" pitchFamily="18" charset="0"/>
                                    <a:ea typeface="+mn-ea"/>
                                  </a:rPr>
                                  <m:t>−</m:t>
                                </m:r>
                                <m:f>
                                  <m:fPr>
                                    <m:ctrlPr>
                                      <a:rPr lang="en-US" altLang="zh-CN" b="0" i="1" smtClean="0">
                                        <a:latin typeface="Cambria Math" panose="02040503050406030204" pitchFamily="18" charset="0"/>
                                        <a:ea typeface="+mn-ea"/>
                                      </a:rPr>
                                    </m:ctrlPr>
                                  </m:fPr>
                                  <m:num>
                                    <m:r>
                                      <a:rPr lang="en-US" altLang="zh-CN" b="0" i="1" smtClean="0">
                                        <a:latin typeface="Cambria Math" panose="02040503050406030204" pitchFamily="18" charset="0"/>
                                        <a:ea typeface="+mn-ea"/>
                                      </a:rPr>
                                      <m:t>𝑑</m:t>
                                    </m:r>
                                  </m:num>
                                  <m:den>
                                    <m:r>
                                      <a:rPr lang="en-US" altLang="zh-CN" b="0" i="1" smtClean="0">
                                        <a:latin typeface="Cambria Math" panose="02040503050406030204" pitchFamily="18" charset="0"/>
                                        <a:ea typeface="+mn-ea"/>
                                      </a:rPr>
                                      <m:t>2</m:t>
                                    </m:r>
                                  </m:den>
                                </m:f>
                                <m:r>
                                  <a:rPr lang="en-US" altLang="zh-CN" b="0" i="1" smtClean="0">
                                    <a:latin typeface="Cambria Math" panose="02040503050406030204" pitchFamily="18" charset="0"/>
                                    <a:ea typeface="+mn-ea"/>
                                  </a:rPr>
                                  <m:t>&lt;</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&lt;</m:t>
                                </m:r>
                                <m:f>
                                  <m:fPr>
                                    <m:ctrlPr>
                                      <a:rPr lang="en-US" altLang="zh-CN" b="0" i="1" smtClean="0">
                                        <a:latin typeface="Cambria Math" panose="02040503050406030204" pitchFamily="18" charset="0"/>
                                        <a:ea typeface="+mn-ea"/>
                                      </a:rPr>
                                    </m:ctrlPr>
                                  </m:fPr>
                                  <m:num>
                                    <m:r>
                                      <a:rPr lang="en-US" altLang="zh-CN" b="0" i="1" smtClean="0">
                                        <a:latin typeface="Cambria Math" panose="02040503050406030204" pitchFamily="18" charset="0"/>
                                        <a:ea typeface="+mn-ea"/>
                                      </a:rPr>
                                      <m:t>𝑑</m:t>
                                    </m:r>
                                  </m:num>
                                  <m:den>
                                    <m:r>
                                      <a:rPr lang="en-US" altLang="zh-CN" b="0" i="1" smtClean="0">
                                        <a:latin typeface="Cambria Math" panose="02040503050406030204" pitchFamily="18" charset="0"/>
                                        <a:ea typeface="+mn-ea"/>
                                      </a:rPr>
                                      <m:t>2</m:t>
                                    </m:r>
                                  </m:den>
                                </m:f>
                              </m:e>
                            </m:mr>
                            <m:mr>
                              <m:e>
                                <m:r>
                                  <a:rPr lang="en-US" altLang="zh-CN" b="0" i="1" smtClean="0">
                                    <a:latin typeface="Cambria Math" panose="02040503050406030204" pitchFamily="18" charset="0"/>
                                    <a:ea typeface="+mn-ea"/>
                                  </a:rPr>
                                  <m:t> </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𝑉</m:t>
                                    </m:r>
                                  </m:e>
                                  <m:sub>
                                    <m:r>
                                      <a:rPr lang="en-US" altLang="zh-CN" b="0" i="1" smtClean="0">
                                        <a:latin typeface="Cambria Math" panose="02040503050406030204" pitchFamily="18" charset="0"/>
                                        <a:ea typeface="+mn-ea"/>
                                      </a:rPr>
                                      <m:t>𝑑</m:t>
                                    </m:r>
                                  </m:sub>
                                </m:sSub>
                                <m:r>
                                  <a:rPr lang="en-US" altLang="zh-CN" b="0" i="1" smtClean="0">
                                    <a:latin typeface="Cambria Math" panose="02040503050406030204" pitchFamily="18" charset="0"/>
                                    <a:ea typeface="+mn-ea"/>
                                  </a:rPr>
                                  <m:t>,</m:t>
                                </m:r>
                              </m:e>
                              <m:e>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&lt;−</m:t>
                                </m:r>
                                <m:f>
                                  <m:fPr>
                                    <m:ctrlPr>
                                      <a:rPr lang="en-US" altLang="zh-CN" b="0" i="1" smtClean="0">
                                        <a:latin typeface="Cambria Math" panose="02040503050406030204" pitchFamily="18" charset="0"/>
                                        <a:ea typeface="+mn-ea"/>
                                      </a:rPr>
                                    </m:ctrlPr>
                                  </m:fPr>
                                  <m:num>
                                    <m:r>
                                      <a:rPr lang="en-US" altLang="zh-CN" b="0" i="1" smtClean="0">
                                        <a:latin typeface="Cambria Math" panose="02040503050406030204" pitchFamily="18" charset="0"/>
                                        <a:ea typeface="+mn-ea"/>
                                      </a:rPr>
                                      <m:t>𝑑</m:t>
                                    </m:r>
                                  </m:num>
                                  <m:den>
                                    <m:r>
                                      <a:rPr lang="en-US" altLang="zh-CN" b="0" i="1" smtClean="0">
                                        <a:latin typeface="Cambria Math" panose="02040503050406030204" pitchFamily="18" charset="0"/>
                                        <a:ea typeface="+mn-ea"/>
                                      </a:rPr>
                                      <m:t>2</m:t>
                                    </m:r>
                                  </m:den>
                                </m:f>
                                <m:r>
                                  <a:rPr lang="en-US" altLang="zh-CN" b="0" i="1" smtClean="0">
                                    <a:latin typeface="Cambria Math" panose="02040503050406030204" pitchFamily="18" charset="0"/>
                                    <a:ea typeface="+mn-ea"/>
                                  </a:rPr>
                                  <m:t> , </m:t>
                                </m:r>
                                <m:r>
                                  <a:rPr lang="en-US" altLang="zh-CN" b="0" i="1" smtClean="0">
                                    <a:latin typeface="Cambria Math" panose="02040503050406030204" pitchFamily="18" charset="0"/>
                                    <a:ea typeface="+mn-ea"/>
                                  </a:rPr>
                                  <m:t>𝑥</m:t>
                                </m:r>
                                <m:r>
                                  <a:rPr lang="en-US" altLang="zh-CN" b="0" i="1" smtClean="0">
                                    <a:latin typeface="Cambria Math" panose="02040503050406030204" pitchFamily="18" charset="0"/>
                                    <a:ea typeface="+mn-ea"/>
                                  </a:rPr>
                                  <m:t>&gt;</m:t>
                                </m:r>
                                <m:f>
                                  <m:fPr>
                                    <m:ctrlPr>
                                      <a:rPr lang="en-US" altLang="zh-CN" b="0" i="1" smtClean="0">
                                        <a:latin typeface="Cambria Math" panose="02040503050406030204" pitchFamily="18" charset="0"/>
                                        <a:ea typeface="+mn-ea"/>
                                      </a:rPr>
                                    </m:ctrlPr>
                                  </m:fPr>
                                  <m:num>
                                    <m:r>
                                      <a:rPr lang="en-US" altLang="zh-CN" b="0" i="1" smtClean="0">
                                        <a:latin typeface="Cambria Math" panose="02040503050406030204" pitchFamily="18" charset="0"/>
                                        <a:ea typeface="+mn-ea"/>
                                      </a:rPr>
                                      <m:t>𝑑</m:t>
                                    </m:r>
                                  </m:num>
                                  <m:den>
                                    <m:r>
                                      <a:rPr lang="en-US" altLang="zh-CN" b="0" i="1" smtClean="0">
                                        <a:latin typeface="Cambria Math" panose="02040503050406030204" pitchFamily="18" charset="0"/>
                                        <a:ea typeface="+mn-ea"/>
                                      </a:rPr>
                                      <m:t>2</m:t>
                                    </m:r>
                                  </m:den>
                                </m:f>
                              </m:e>
                            </m:mr>
                          </m:m>
                        </m:e>
                      </m:d>
                    </m:oMath>
                  </m:oMathPara>
                </a14:m>
                <a:endParaRPr lang="zh-CN" altLang="en-US" dirty="0">
                  <a:latin typeface="+mn-ea"/>
                  <a:ea typeface="+mn-ea"/>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0891" y="4176915"/>
                <a:ext cx="4154476" cy="1757148"/>
              </a:xfrm>
              <a:prstGeom prst="rect">
                <a:avLst/>
              </a:prstGeom>
              <a:blipFill rotWithShape="0">
                <a:blip r:embed="rId2"/>
                <a:stretch>
                  <a:fillRect/>
                </a:stretch>
              </a:blipFill>
            </p:spPr>
            <p:txBody>
              <a:bodyPr/>
              <a:lstStyle/>
              <a:p>
                <a:r>
                  <a:rPr lang="zh-CN" altLang="en-US">
                    <a:noFill/>
                  </a:rPr>
                  <a:t> </a:t>
                </a:r>
              </a:p>
            </p:txBody>
          </p:sp>
        </mc:Fallback>
      </mc:AlternateContent>
      <p:pic>
        <p:nvPicPr>
          <p:cNvPr id="34" name="Picture 2" descr="E:\0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818" y="1236711"/>
            <a:ext cx="6660232" cy="27235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E:\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5229200"/>
            <a:ext cx="2519312" cy="9056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E:\04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934" y="3888935"/>
            <a:ext cx="4467699" cy="1150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52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a:xfrm>
            <a:off x="1757033" y="548680"/>
            <a:ext cx="6589199" cy="864096"/>
          </a:xfrm>
        </p:spPr>
        <p:txBody>
          <a:bodyPr/>
          <a:lstStyle/>
          <a:p>
            <a:r>
              <a:rPr lang="zh-CN" altLang="en-US" dirty="0"/>
              <a:t>经典势阱</a:t>
            </a:r>
            <a:r>
              <a:rPr lang="en-US" altLang="zh-CN" dirty="0"/>
              <a:t>&amp;</a:t>
            </a:r>
            <a:r>
              <a:rPr lang="zh-CN" altLang="en-US" dirty="0"/>
              <a:t>量子势阱</a:t>
            </a:r>
          </a:p>
        </p:txBody>
      </p:sp>
      <p:pic>
        <p:nvPicPr>
          <p:cNvPr id="4" name="Picture 2" descr="E:\0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00556"/>
            <a:ext cx="70866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83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Picture 2" descr="A:\buchong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665674"/>
            <a:ext cx="4592638" cy="529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421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85899" y="617121"/>
            <a:ext cx="3451540" cy="584775"/>
          </a:xfrm>
          <a:prstGeom prst="rect">
            <a:avLst/>
          </a:prstGeom>
          <a:noFill/>
        </p:spPr>
        <p:txBody>
          <a:bodyPr wrap="square" rtlCol="0">
            <a:spAutoFit/>
          </a:bodyPr>
          <a:lstStyle/>
          <a:p>
            <a:r>
              <a:rPr lang="zh-CN" altLang="en-US" sz="3200" b="1" dirty="0">
                <a:latin typeface="+mn-ea"/>
                <a:ea typeface="+mn-ea"/>
              </a:rPr>
              <a:t>方势垒</a:t>
            </a:r>
            <a:endParaRPr lang="en-US" altLang="zh-CN" sz="3200" b="1" dirty="0">
              <a:latin typeface="+mn-ea"/>
              <a:ea typeface="+mn-ea"/>
            </a:endParaRPr>
          </a:p>
        </p:txBody>
      </p:sp>
      <p:pic>
        <p:nvPicPr>
          <p:cNvPr id="7" name="Picture 2" descr="E:\0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87" y="2756674"/>
            <a:ext cx="4798405" cy="3620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T6\089.JP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427984" y="88496"/>
            <a:ext cx="4561837" cy="394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74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476672"/>
            <a:ext cx="7560840" cy="720080"/>
          </a:xfrm>
        </p:spPr>
        <p:txBody>
          <a:bodyPr>
            <a:normAutofit/>
          </a:bodyPr>
          <a:lstStyle/>
          <a:p>
            <a:r>
              <a:rPr lang="zh-CN" altLang="en-US" sz="3200" dirty="0"/>
              <a:t>隧道显微镜</a:t>
            </a:r>
            <a:r>
              <a:rPr lang="en-US" altLang="zh-CN" sz="3200" dirty="0"/>
              <a:t>——</a:t>
            </a:r>
            <a:r>
              <a:rPr lang="zh-CN" altLang="en-US" sz="3200" dirty="0"/>
              <a:t>两块靠近金属电子云叠加</a:t>
            </a:r>
          </a:p>
        </p:txBody>
      </p:sp>
      <p:pic>
        <p:nvPicPr>
          <p:cNvPr id="4" name="图片 3"/>
          <p:cNvPicPr>
            <a:picLocks noChangeAspect="1"/>
          </p:cNvPicPr>
          <p:nvPr/>
        </p:nvPicPr>
        <p:blipFill>
          <a:blip r:embed="rId2"/>
          <a:stretch>
            <a:fillRect/>
          </a:stretch>
        </p:blipFill>
        <p:spPr>
          <a:xfrm>
            <a:off x="323528" y="1628800"/>
            <a:ext cx="4139825" cy="2649488"/>
          </a:xfrm>
          <a:prstGeom prst="rect">
            <a:avLst/>
          </a:prstGeom>
        </p:spPr>
      </p:pic>
      <p:pic>
        <p:nvPicPr>
          <p:cNvPr id="5" name="图片 4"/>
          <p:cNvPicPr>
            <a:picLocks noChangeAspect="1"/>
          </p:cNvPicPr>
          <p:nvPr/>
        </p:nvPicPr>
        <p:blipFill>
          <a:blip r:embed="rId3"/>
          <a:stretch>
            <a:fillRect/>
          </a:stretch>
        </p:blipFill>
        <p:spPr>
          <a:xfrm>
            <a:off x="4366691" y="1700808"/>
            <a:ext cx="4608204" cy="2097583"/>
          </a:xfrm>
          <a:prstGeom prst="rect">
            <a:avLst/>
          </a:prstGeom>
        </p:spPr>
      </p:pic>
      <p:pic>
        <p:nvPicPr>
          <p:cNvPr id="6" name="图片 5"/>
          <p:cNvPicPr>
            <a:picLocks noChangeAspect="1"/>
          </p:cNvPicPr>
          <p:nvPr/>
        </p:nvPicPr>
        <p:blipFill>
          <a:blip r:embed="rId4"/>
          <a:stretch>
            <a:fillRect/>
          </a:stretch>
        </p:blipFill>
        <p:spPr>
          <a:xfrm>
            <a:off x="1835696" y="4350296"/>
            <a:ext cx="5534025" cy="1990725"/>
          </a:xfrm>
          <a:prstGeom prst="rect">
            <a:avLst/>
          </a:prstGeom>
        </p:spPr>
      </p:pic>
    </p:spTree>
    <p:extLst>
      <p:ext uri="{BB962C8B-B14F-4D97-AF65-F5344CB8AC3E}">
        <p14:creationId xmlns:p14="http://schemas.microsoft.com/office/powerpoint/2010/main" val="125052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Box 5"/>
              <p:cNvSpPr txBox="1">
                <a:spLocks noChangeArrowheads="1"/>
              </p:cNvSpPr>
              <p:nvPr/>
            </p:nvSpPr>
            <p:spPr bwMode="auto">
              <a:xfrm>
                <a:off x="683568" y="620688"/>
                <a:ext cx="7848600" cy="32316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eaLnBrk="1" hangingPunct="1">
                  <a:spcBef>
                    <a:spcPct val="50000"/>
                  </a:spcBef>
                </a:pPr>
                <a:r>
                  <a:rPr lang="zh-CN" altLang="en-US" b="0" dirty="0">
                    <a:solidFill>
                      <a:srgbClr val="000000"/>
                    </a:solidFill>
                    <a:latin typeface="+mn-ea"/>
                    <a:ea typeface="+mn-ea"/>
                  </a:rPr>
                  <a:t>在</a:t>
                </a:r>
                <a:r>
                  <a:rPr lang="en-US" altLang="zh-CN" b="0" dirty="0">
                    <a:solidFill>
                      <a:srgbClr val="000000"/>
                    </a:solidFill>
                    <a:latin typeface="+mn-ea"/>
                    <a:ea typeface="+mn-ea"/>
                  </a:rPr>
                  <a:t>1923</a:t>
                </a:r>
                <a:r>
                  <a:rPr lang="zh-CN" altLang="en-US" b="0" dirty="0">
                    <a:solidFill>
                      <a:srgbClr val="000000"/>
                    </a:solidFill>
                    <a:latin typeface="+mn-ea"/>
                    <a:ea typeface="+mn-ea"/>
                  </a:rPr>
                  <a:t>年</a:t>
                </a:r>
                <a:r>
                  <a:rPr lang="en-US" altLang="zh-CN" b="0" dirty="0">
                    <a:solidFill>
                      <a:srgbClr val="000000"/>
                    </a:solidFill>
                    <a:latin typeface="+mn-ea"/>
                    <a:ea typeface="+mn-ea"/>
                  </a:rPr>
                  <a:t>9-10</a:t>
                </a:r>
                <a:r>
                  <a:rPr lang="zh-CN" altLang="en-US" b="0" dirty="0">
                    <a:solidFill>
                      <a:srgbClr val="000000"/>
                    </a:solidFill>
                    <a:latin typeface="+mn-ea"/>
                    <a:ea typeface="+mn-ea"/>
                  </a:rPr>
                  <a:t>月，德布罗意一连写了三篇论文，提到所有的物质粒子都具有波粒二象性，认为任何物体伴随以波，而且不可能将物体的运动和波的传播分开；还给出了动量的为</a:t>
                </a:r>
                <a14:m>
                  <m:oMath xmlns:m="http://schemas.openxmlformats.org/officeDocument/2006/math">
                    <m:r>
                      <a:rPr lang="en-US" altLang="zh-CN" b="0" i="1" dirty="0" smtClean="0">
                        <a:solidFill>
                          <a:srgbClr val="000000"/>
                        </a:solidFill>
                        <a:latin typeface="Cambria Math" panose="02040503050406030204" pitchFamily="18" charset="0"/>
                        <a:ea typeface="+mn-ea"/>
                      </a:rPr>
                      <m:t>𝑝</m:t>
                    </m:r>
                  </m:oMath>
                </a14:m>
                <a:r>
                  <a:rPr lang="zh-CN" altLang="en-US" b="0" dirty="0">
                    <a:solidFill>
                      <a:srgbClr val="000000"/>
                    </a:solidFill>
                    <a:latin typeface="+mn-ea"/>
                    <a:ea typeface="+mn-ea"/>
                  </a:rPr>
                  <a:t>的粒子所伴随波的波长</a:t>
                </a:r>
                <a14:m>
                  <m:oMath xmlns:m="http://schemas.openxmlformats.org/officeDocument/2006/math">
                    <m:r>
                      <a:rPr lang="en-US" altLang="zh-CN" b="0" i="1" dirty="0" smtClean="0">
                        <a:solidFill>
                          <a:srgbClr val="000000"/>
                        </a:solidFill>
                        <a:latin typeface="Cambria Math" panose="02040503050406030204" pitchFamily="18" charset="0"/>
                        <a:ea typeface="+mn-ea"/>
                      </a:rPr>
                      <m:t>𝜆</m:t>
                    </m:r>
                  </m:oMath>
                </a14:m>
                <a:r>
                  <a:rPr lang="zh-CN" altLang="en-US" b="0" dirty="0">
                    <a:solidFill>
                      <a:srgbClr val="000000"/>
                    </a:solidFill>
                    <a:latin typeface="+mn-ea"/>
                    <a:ea typeface="+mn-ea"/>
                  </a:rPr>
                  <a:t>与</a:t>
                </a:r>
                <a14:m>
                  <m:oMath xmlns:m="http://schemas.openxmlformats.org/officeDocument/2006/math">
                    <m:r>
                      <a:rPr lang="en-US" altLang="zh-CN" b="0" i="1" dirty="0" smtClean="0">
                        <a:solidFill>
                          <a:srgbClr val="000000"/>
                        </a:solidFill>
                        <a:latin typeface="Cambria Math" panose="02040503050406030204" pitchFamily="18" charset="0"/>
                        <a:ea typeface="+mn-ea"/>
                      </a:rPr>
                      <m:t>𝑝</m:t>
                    </m:r>
                  </m:oMath>
                </a14:m>
                <a:r>
                  <a:rPr lang="zh-CN" altLang="en-US" b="0" dirty="0">
                    <a:solidFill>
                      <a:srgbClr val="000000"/>
                    </a:solidFill>
                    <a:latin typeface="+mn-ea"/>
                    <a:ea typeface="+mn-ea"/>
                  </a:rPr>
                  <a:t>的关系式，</a:t>
                </a:r>
                <a:endParaRPr lang="en-US" altLang="zh-CN" b="0" dirty="0">
                  <a:solidFill>
                    <a:srgbClr val="000000"/>
                  </a:solidFill>
                  <a:latin typeface="+mn-ea"/>
                  <a:ea typeface="+mn-ea"/>
                </a:endParaRPr>
              </a:p>
              <a:p>
                <a:pPr eaLnBrk="1" hangingPunct="1">
                  <a:spcBef>
                    <a:spcPct val="50000"/>
                  </a:spcBef>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ea typeface="+mn-ea"/>
                        </a:rPr>
                        <m:t>𝜆</m:t>
                      </m:r>
                      <m:r>
                        <a:rPr lang="en-US" altLang="zh-CN" b="0" i="1" smtClean="0">
                          <a:solidFill>
                            <a:srgbClr val="C00000"/>
                          </a:solidFill>
                          <a:latin typeface="Cambria Math" panose="02040503050406030204" pitchFamily="18" charset="0"/>
                          <a:ea typeface="+mn-ea"/>
                        </a:rPr>
                        <m:t>=</m:t>
                      </m:r>
                      <m:r>
                        <a:rPr lang="en-US" altLang="zh-CN" b="0" i="1" smtClean="0">
                          <a:solidFill>
                            <a:srgbClr val="C00000"/>
                          </a:solidFill>
                          <a:latin typeface="Cambria Math" panose="02040503050406030204" pitchFamily="18" charset="0"/>
                          <a:ea typeface="+mn-ea"/>
                        </a:rPr>
                        <m:t>h</m:t>
                      </m:r>
                      <m:r>
                        <a:rPr lang="en-US" altLang="zh-CN" b="0" i="1" smtClean="0">
                          <a:solidFill>
                            <a:srgbClr val="C00000"/>
                          </a:solidFill>
                          <a:latin typeface="Cambria Math" panose="02040503050406030204" pitchFamily="18" charset="0"/>
                          <a:ea typeface="+mn-ea"/>
                        </a:rPr>
                        <m:t>/</m:t>
                      </m:r>
                      <m:r>
                        <a:rPr lang="en-US" altLang="zh-CN" b="0" i="1" smtClean="0">
                          <a:solidFill>
                            <a:srgbClr val="C00000"/>
                          </a:solidFill>
                          <a:latin typeface="Cambria Math" panose="02040503050406030204" pitchFamily="18" charset="0"/>
                          <a:ea typeface="+mn-ea"/>
                        </a:rPr>
                        <m:t>𝑝</m:t>
                      </m:r>
                    </m:oMath>
                  </m:oMathPara>
                </a14:m>
                <a:endParaRPr lang="en-US" altLang="zh-CN" b="0" dirty="0">
                  <a:solidFill>
                    <a:srgbClr val="C00000"/>
                  </a:solidFill>
                  <a:latin typeface="+mn-ea"/>
                  <a:ea typeface="+mn-ea"/>
                </a:endParaRPr>
              </a:p>
              <a:p>
                <a:pPr eaLnBrk="1" hangingPunct="1">
                  <a:spcBef>
                    <a:spcPct val="50000"/>
                  </a:spcBef>
                </a:pPr>
                <a:r>
                  <a:rPr lang="zh-CN" altLang="en-US" b="0" dirty="0">
                    <a:solidFill>
                      <a:srgbClr val="000000"/>
                    </a:solidFill>
                    <a:latin typeface="+mn-ea"/>
                    <a:ea typeface="+mn-ea"/>
                  </a:rPr>
                  <a:t>这就是著名的德布罗意关系式。德布罗意认为，它对所有的物质粒子，不论其静质量是否为零，都成立</a:t>
                </a:r>
                <a:r>
                  <a:rPr lang="en-US" altLang="zh-CN" b="0" dirty="0">
                    <a:solidFill>
                      <a:srgbClr val="000000"/>
                    </a:solidFill>
                    <a:latin typeface="+mn-ea"/>
                    <a:ea typeface="+mn-ea"/>
                  </a:rPr>
                  <a:t>.</a:t>
                </a:r>
                <a:r>
                  <a:rPr lang="zh-CN" altLang="en-US" b="0" dirty="0">
                    <a:solidFill>
                      <a:srgbClr val="000000"/>
                    </a:solidFill>
                    <a:latin typeface="+mn-ea"/>
                    <a:ea typeface="+mn-ea"/>
                  </a:rPr>
                  <a:t>我们只能把它著作一种假设，它的正确与否，必须通过实验来检定</a:t>
                </a:r>
                <a:r>
                  <a:rPr lang="en-US" altLang="zh-CN" b="0" dirty="0">
                    <a:solidFill>
                      <a:srgbClr val="000000"/>
                    </a:solidFill>
                    <a:latin typeface="+mn-ea"/>
                    <a:ea typeface="+mn-ea"/>
                  </a:rPr>
                  <a:t>.</a:t>
                </a:r>
                <a:endParaRPr lang="zh-CN" altLang="en-US" b="0" dirty="0">
                  <a:solidFill>
                    <a:srgbClr val="000000"/>
                  </a:solidFill>
                  <a:latin typeface="+mn-ea"/>
                  <a:ea typeface="+mn-ea"/>
                </a:endParaRPr>
              </a:p>
            </p:txBody>
          </p:sp>
        </mc:Choice>
        <mc:Fallback xmlns="">
          <p:sp>
            <p:nvSpPr>
              <p:cNvPr id="4" name="Text Box 5"/>
              <p:cNvSpPr txBox="1">
                <a:spLocks noRot="1" noChangeAspect="1" noMove="1" noResize="1" noEditPoints="1" noAdjustHandles="1" noChangeArrowheads="1" noChangeShapeType="1" noTextEdit="1"/>
              </p:cNvSpPr>
              <p:nvPr/>
            </p:nvSpPr>
            <p:spPr bwMode="auto">
              <a:xfrm>
                <a:off x="683568" y="620688"/>
                <a:ext cx="7848600" cy="3231654"/>
              </a:xfrm>
              <a:prstGeom prst="rect">
                <a:avLst/>
              </a:prstGeom>
              <a:blipFill rotWithShape="0">
                <a:blip r:embed="rId2"/>
                <a:stretch>
                  <a:fillRect l="-1165" t="-1509" r="-2562" b="-33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971600" y="4341551"/>
                <a:ext cx="7056784" cy="461665"/>
              </a:xfrm>
              <a:prstGeom prst="rect">
                <a:avLst/>
              </a:prstGeom>
              <a:noFill/>
            </p:spPr>
            <p:txBody>
              <a:bodyPr wrap="square" rtlCol="0">
                <a:spAutoFit/>
              </a:bodyPr>
              <a:lstStyle/>
              <a:p>
                <a:r>
                  <a:rPr lang="zh-CN" altLang="en-US" dirty="0">
                    <a:latin typeface="+mn-ea"/>
                    <a:ea typeface="+mn-ea"/>
                  </a:rPr>
                  <a:t>量子力学两个最重要的公式：</a:t>
                </a:r>
                <a14:m>
                  <m:oMath xmlns:m="http://schemas.openxmlformats.org/officeDocument/2006/math">
                    <m:r>
                      <a:rPr lang="en-US" altLang="zh-CN" i="1" smtClean="0">
                        <a:solidFill>
                          <a:srgbClr val="C00000"/>
                        </a:solidFill>
                        <a:latin typeface="Cambria Math" panose="02040503050406030204" pitchFamily="18" charset="0"/>
                        <a:ea typeface="+mn-ea"/>
                      </a:rPr>
                      <m:t>𝜆</m:t>
                    </m:r>
                    <m:r>
                      <a:rPr lang="en-US" altLang="zh-CN" i="1" smtClean="0">
                        <a:solidFill>
                          <a:srgbClr val="C00000"/>
                        </a:solidFill>
                        <a:latin typeface="Cambria Math" panose="02040503050406030204" pitchFamily="18" charset="0"/>
                        <a:ea typeface="+mn-ea"/>
                      </a:rPr>
                      <m:t>=</m:t>
                    </m:r>
                    <m:r>
                      <a:rPr lang="en-US" altLang="zh-CN" i="1" smtClean="0">
                        <a:solidFill>
                          <a:srgbClr val="C00000"/>
                        </a:solidFill>
                        <a:latin typeface="Cambria Math" panose="02040503050406030204" pitchFamily="18" charset="0"/>
                        <a:ea typeface="+mn-ea"/>
                      </a:rPr>
                      <m:t>h</m:t>
                    </m:r>
                    <m:r>
                      <a:rPr lang="en-US" altLang="zh-CN" i="1" smtClean="0">
                        <a:solidFill>
                          <a:srgbClr val="C00000"/>
                        </a:solidFill>
                        <a:latin typeface="Cambria Math" panose="02040503050406030204" pitchFamily="18" charset="0"/>
                        <a:ea typeface="+mn-ea"/>
                      </a:rPr>
                      <m:t>/</m:t>
                    </m:r>
                    <m:r>
                      <a:rPr lang="en-US" altLang="zh-CN" i="1" smtClean="0">
                        <a:solidFill>
                          <a:srgbClr val="C00000"/>
                        </a:solidFill>
                        <a:latin typeface="Cambria Math" panose="02040503050406030204" pitchFamily="18" charset="0"/>
                        <a:ea typeface="+mn-ea"/>
                      </a:rPr>
                      <m:t>𝑝</m:t>
                    </m:r>
                  </m:oMath>
                </a14:m>
                <a:r>
                  <a:rPr lang="zh-CN" altLang="en-US" dirty="0">
                    <a:solidFill>
                      <a:srgbClr val="000000"/>
                    </a:solidFill>
                    <a:latin typeface="+mn-ea"/>
                    <a:ea typeface="+mn-ea"/>
                  </a:rPr>
                  <a:t>和 </a:t>
                </a:r>
                <a14:m>
                  <m:oMath xmlns:m="http://schemas.openxmlformats.org/officeDocument/2006/math">
                    <m:r>
                      <a:rPr lang="en-US" altLang="zh-CN" b="0" i="1" dirty="0" smtClean="0">
                        <a:solidFill>
                          <a:srgbClr val="C00000"/>
                        </a:solidFill>
                        <a:latin typeface="Cambria Math" panose="02040503050406030204" pitchFamily="18" charset="0"/>
                        <a:ea typeface="+mn-ea"/>
                      </a:rPr>
                      <m:t>𝐸</m:t>
                    </m:r>
                    <m:r>
                      <a:rPr lang="en-US" altLang="zh-CN" b="0" i="1" dirty="0" smtClean="0">
                        <a:solidFill>
                          <a:srgbClr val="C00000"/>
                        </a:solidFill>
                        <a:latin typeface="Cambria Math" panose="02040503050406030204" pitchFamily="18" charset="0"/>
                        <a:ea typeface="+mn-ea"/>
                      </a:rPr>
                      <m:t>=</m:t>
                    </m:r>
                    <m:r>
                      <a:rPr lang="en-US" altLang="zh-CN" b="0" i="1" dirty="0" smtClean="0">
                        <a:solidFill>
                          <a:srgbClr val="C00000"/>
                        </a:solidFill>
                        <a:latin typeface="Cambria Math" panose="02040503050406030204" pitchFamily="18" charset="0"/>
                        <a:ea typeface="+mn-ea"/>
                      </a:rPr>
                      <m:t>h</m:t>
                    </m:r>
                    <m:r>
                      <a:rPr lang="en-US" altLang="zh-CN" b="0" i="1" dirty="0" smtClean="0">
                        <a:solidFill>
                          <a:srgbClr val="C00000"/>
                        </a:solidFill>
                        <a:latin typeface="Cambria Math" panose="02040503050406030204" pitchFamily="18" charset="0"/>
                        <a:ea typeface="+mn-ea"/>
                      </a:rPr>
                      <m:t>𝜈</m:t>
                    </m:r>
                  </m:oMath>
                </a14:m>
                <a:endParaRPr lang="en-US" altLang="zh-CN" dirty="0">
                  <a:solidFill>
                    <a:srgbClr val="C00000"/>
                  </a:solidFill>
                  <a:latin typeface="+mn-ea"/>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971600" y="4341551"/>
                <a:ext cx="7056784" cy="461665"/>
              </a:xfrm>
              <a:prstGeom prst="rect">
                <a:avLst/>
              </a:prstGeom>
              <a:blipFill rotWithShape="0">
                <a:blip r:embed="rId3"/>
                <a:stretch>
                  <a:fillRect l="-129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63924" y="5292425"/>
                <a:ext cx="4003788" cy="461665"/>
              </a:xfrm>
              <a:prstGeom prst="rect">
                <a:avLst/>
              </a:prstGeom>
              <a:noFill/>
            </p:spPr>
            <p:txBody>
              <a:bodyPr wrap="none" rtlCol="0">
                <a:spAutoFit/>
              </a:bodyPr>
              <a:lstStyle/>
              <a:p>
                <a:r>
                  <a:rPr lang="zh-CN" altLang="en-US" dirty="0">
                    <a:latin typeface="+mn-ea"/>
                    <a:ea typeface="+mn-ea"/>
                  </a:rPr>
                  <a:t>对</a:t>
                </a:r>
                <a:r>
                  <a:rPr lang="zh-CN" altLang="en-US" i="0" dirty="0">
                    <a:latin typeface="+mn-ea"/>
                    <a:ea typeface="+mn-ea"/>
                  </a:rPr>
                  <a:t>于光子</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𝑚𝑐</m:t>
                    </m:r>
                    <m:r>
                      <a:rPr lang="en-US" altLang="zh-CN" b="0" i="1" smtClean="0">
                        <a:latin typeface="Cambria Math" panose="02040503050406030204" pitchFamily="18" charset="0"/>
                      </a:rPr>
                      <m:t>⇒</m:t>
                    </m:r>
                    <m:r>
                      <a:rPr lang="en-US" altLang="zh-CN" b="0" i="1" smtClean="0">
                        <a:solidFill>
                          <a:srgbClr val="0070C0"/>
                        </a:solidFill>
                        <a:latin typeface="Cambria Math" panose="02040503050406030204" pitchFamily="18" charset="0"/>
                      </a:rPr>
                      <m:t>𝐸</m:t>
                    </m:r>
                    <m:r>
                      <a:rPr lang="en-US" altLang="zh-CN" b="0" i="1" smtClean="0">
                        <a:solidFill>
                          <a:srgbClr val="0070C0"/>
                        </a:solidFill>
                        <a:latin typeface="Cambria Math" panose="02040503050406030204" pitchFamily="18" charset="0"/>
                      </a:rPr>
                      <m:t>=</m:t>
                    </m:r>
                    <m:r>
                      <a:rPr lang="en-US" altLang="zh-CN" b="0" i="1" smtClean="0">
                        <a:solidFill>
                          <a:srgbClr val="0070C0"/>
                        </a:solidFill>
                        <a:latin typeface="Cambria Math" panose="02040503050406030204" pitchFamily="18" charset="0"/>
                      </a:rPr>
                      <m:t>𝑚</m:t>
                    </m:r>
                    <m:sSup>
                      <m:sSupPr>
                        <m:ctrlPr>
                          <a:rPr lang="en-US" altLang="zh-CN" b="0" i="1" smtClean="0">
                            <a:solidFill>
                              <a:srgbClr val="0070C0"/>
                            </a:solidFill>
                            <a:latin typeface="Cambria Math" panose="02040503050406030204" pitchFamily="18" charset="0"/>
                          </a:rPr>
                        </m:ctrlPr>
                      </m:sSupPr>
                      <m:e>
                        <m:r>
                          <a:rPr lang="en-US" altLang="zh-CN" b="0" i="1" smtClean="0">
                            <a:solidFill>
                              <a:srgbClr val="0070C0"/>
                            </a:solidFill>
                            <a:latin typeface="Cambria Math" panose="02040503050406030204" pitchFamily="18" charset="0"/>
                          </a:rPr>
                          <m:t>𝑐</m:t>
                        </m:r>
                      </m:e>
                      <m:sup>
                        <m:r>
                          <a:rPr lang="en-US" altLang="zh-CN" b="0" i="1" smtClean="0">
                            <a:solidFill>
                              <a:srgbClr val="0070C0"/>
                            </a:solidFill>
                            <a:latin typeface="Cambria Math" panose="02040503050406030204" pitchFamily="18" charset="0"/>
                          </a:rPr>
                          <m:t>2</m:t>
                        </m:r>
                      </m:sup>
                    </m:sSup>
                  </m:oMath>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963924" y="5292425"/>
                <a:ext cx="4003788" cy="461665"/>
              </a:xfrm>
              <a:prstGeom prst="rect">
                <a:avLst/>
              </a:prstGeom>
              <a:blipFill rotWithShape="0">
                <a:blip r:embed="rId4"/>
                <a:stretch>
                  <a:fillRect l="-2283"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563888" y="4730174"/>
                <a:ext cx="4248472" cy="400110"/>
              </a:xfrm>
              <a:prstGeom prst="rect">
                <a:avLst/>
              </a:prstGeom>
              <a:noFill/>
            </p:spPr>
            <p:txBody>
              <a:bodyPr wrap="square" rtlCol="0">
                <a:spAutoFit/>
              </a:bodyPr>
              <a:lstStyle/>
              <a:p>
                <a:r>
                  <a:rPr lang="zh-CN" altLang="en-US" sz="2000" dirty="0">
                    <a:solidFill>
                      <a:srgbClr val="C00000"/>
                    </a:solidFill>
                  </a:rPr>
                  <a:t>通过</a:t>
                </a:r>
                <a14:m>
                  <m:oMath xmlns:m="http://schemas.openxmlformats.org/officeDocument/2006/math">
                    <m:r>
                      <a:rPr lang="en-US" altLang="zh-CN" sz="2000" b="0" i="1" smtClean="0">
                        <a:solidFill>
                          <a:srgbClr val="C00000"/>
                        </a:solidFill>
                        <a:latin typeface="Cambria Math" panose="02040503050406030204" pitchFamily="18" charset="0"/>
                      </a:rPr>
                      <m:t>h</m:t>
                    </m:r>
                  </m:oMath>
                </a14:m>
                <a:r>
                  <a:rPr lang="zh-CN" altLang="en-US" sz="2000" dirty="0">
                    <a:solidFill>
                      <a:srgbClr val="C00000"/>
                    </a:solidFill>
                  </a:rPr>
                  <a:t>把粒子性和波动性联系在一起</a:t>
                </a:r>
              </a:p>
            </p:txBody>
          </p:sp>
        </mc:Choice>
        <mc:Fallback xmlns="">
          <p:sp>
            <p:nvSpPr>
              <p:cNvPr id="16" name="文本框 15"/>
              <p:cNvSpPr txBox="1">
                <a:spLocks noRot="1" noChangeAspect="1" noMove="1" noResize="1" noEditPoints="1" noAdjustHandles="1" noChangeArrowheads="1" noChangeShapeType="1" noTextEdit="1"/>
              </p:cNvSpPr>
              <p:nvPr/>
            </p:nvSpPr>
            <p:spPr>
              <a:xfrm>
                <a:off x="3563888" y="4730174"/>
                <a:ext cx="4248472" cy="400110"/>
              </a:xfrm>
              <a:prstGeom prst="rect">
                <a:avLst/>
              </a:prstGeom>
              <a:blipFill rotWithShape="0">
                <a:blip r:embed="rId5"/>
                <a:stretch>
                  <a:fillRect l="-1578" t="-12121"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843808" y="5716176"/>
                <a:ext cx="3744416" cy="400110"/>
              </a:xfrm>
              <a:prstGeom prst="rect">
                <a:avLst/>
              </a:prstGeom>
              <a:noFill/>
            </p:spPr>
            <p:txBody>
              <a:bodyPr wrap="square" rtlCol="0">
                <a:spAutoFit/>
              </a:bodyPr>
              <a:lstStyle/>
              <a:p>
                <a:r>
                  <a:rPr lang="zh-CN" altLang="en-US" sz="2000" dirty="0">
                    <a:solidFill>
                      <a:srgbClr val="0070C0"/>
                    </a:solidFill>
                  </a:rPr>
                  <a:t>通过</a:t>
                </a:r>
                <a14:m>
                  <m:oMath xmlns:m="http://schemas.openxmlformats.org/officeDocument/2006/math">
                    <m:r>
                      <a:rPr lang="en-US" altLang="zh-CN" sz="2000" b="0" i="1" smtClean="0">
                        <a:solidFill>
                          <a:srgbClr val="0070C0"/>
                        </a:solidFill>
                        <a:latin typeface="Cambria Math" panose="02040503050406030204" pitchFamily="18" charset="0"/>
                      </a:rPr>
                      <m:t>𝑐</m:t>
                    </m:r>
                  </m:oMath>
                </a14:m>
                <a:r>
                  <a:rPr lang="zh-CN" altLang="en-US" sz="2000" dirty="0">
                    <a:solidFill>
                      <a:srgbClr val="0070C0"/>
                    </a:solidFill>
                  </a:rPr>
                  <a:t>把质量和能量联系在一起</a:t>
                </a:r>
              </a:p>
            </p:txBody>
          </p:sp>
        </mc:Choice>
        <mc:Fallback xmlns="">
          <p:sp>
            <p:nvSpPr>
              <p:cNvPr id="17" name="文本框 16"/>
              <p:cNvSpPr txBox="1">
                <a:spLocks noRot="1" noChangeAspect="1" noMove="1" noResize="1" noEditPoints="1" noAdjustHandles="1" noChangeArrowheads="1" noChangeShapeType="1" noTextEdit="1"/>
              </p:cNvSpPr>
              <p:nvPr/>
            </p:nvSpPr>
            <p:spPr>
              <a:xfrm>
                <a:off x="2843808" y="5716176"/>
                <a:ext cx="3744416" cy="400110"/>
              </a:xfrm>
              <a:prstGeom prst="rect">
                <a:avLst/>
              </a:prstGeom>
              <a:blipFill rotWithShape="0">
                <a:blip r:embed="rId6"/>
                <a:stretch>
                  <a:fillRect l="-1792" t="-12308" b="-24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617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64735" y="1488761"/>
            <a:ext cx="8655737" cy="4680520"/>
          </a:xfrm>
        </p:spPr>
        <p:txBody>
          <a:bodyPr>
            <a:noAutofit/>
          </a:bodyPr>
          <a:lstStyle/>
          <a:p>
            <a:r>
              <a:rPr lang="zh-CN" altLang="en-US" sz="2400" dirty="0"/>
              <a:t>我们不妨再回顾一下薛定谔创立波动方程的思路：他是从经典的哈密顿方程出发，构造一个体系的新函数</a:t>
            </a:r>
            <a:r>
              <a:rPr lang="en-US" altLang="zh-CN" sz="2400" dirty="0"/>
              <a:t>ψ</a:t>
            </a:r>
            <a:r>
              <a:rPr lang="zh-CN" altLang="en-US" sz="2400" dirty="0"/>
              <a:t>代入，然后再引用德布罗意关系式和变分法，最后求出了方程及其解答，</a:t>
            </a:r>
            <a:endParaRPr lang="en-US" altLang="zh-CN" sz="2400" dirty="0"/>
          </a:p>
          <a:p>
            <a:r>
              <a:rPr lang="zh-CN" altLang="en-US" sz="2400" dirty="0"/>
              <a:t>这和我们印象中的物理学是迥然不同的。通常我们会以为，先有物理量的定义，然后才谈得上寻找它们的数学关系。比如我们懂得了力</a:t>
            </a:r>
            <a:r>
              <a:rPr lang="en-US" altLang="zh-CN" sz="2400" dirty="0"/>
              <a:t>F</a:t>
            </a:r>
            <a:r>
              <a:rPr lang="zh-CN" altLang="en-US" sz="2400" dirty="0"/>
              <a:t>，加速度</a:t>
            </a:r>
            <a:r>
              <a:rPr lang="en-US" altLang="zh-CN" sz="2400" dirty="0"/>
              <a:t>a</a:t>
            </a:r>
            <a:r>
              <a:rPr lang="zh-CN" altLang="en-US" sz="2400" dirty="0"/>
              <a:t>和质量</a:t>
            </a:r>
            <a:r>
              <a:rPr lang="en-US" altLang="zh-CN" sz="2400" dirty="0"/>
              <a:t>m</a:t>
            </a:r>
            <a:r>
              <a:rPr lang="zh-CN" altLang="en-US" sz="2400" dirty="0"/>
              <a:t>的概念，之后才会理解</a:t>
            </a:r>
            <a:r>
              <a:rPr lang="en-US" altLang="zh-CN" sz="2400" dirty="0"/>
              <a:t>F=ma</a:t>
            </a:r>
            <a:r>
              <a:rPr lang="zh-CN" altLang="en-US" sz="2400" dirty="0"/>
              <a:t>的意义。</a:t>
            </a:r>
            <a:endParaRPr lang="en-US" altLang="zh-CN" sz="2400" dirty="0"/>
          </a:p>
          <a:p>
            <a:r>
              <a:rPr lang="zh-CN" altLang="en-US" sz="2400" dirty="0"/>
              <a:t>但现代物理学的路子往往可能是相反的，比如物理学家很可能会先定义某个函数</a:t>
            </a:r>
            <a:r>
              <a:rPr lang="en-US" altLang="zh-CN" sz="2400" dirty="0"/>
              <a:t>F</a:t>
            </a:r>
            <a:r>
              <a:rPr lang="zh-CN" altLang="en-US" sz="2400" dirty="0"/>
              <a:t>，让</a:t>
            </a:r>
            <a:r>
              <a:rPr lang="en-US" altLang="zh-CN" sz="2400" dirty="0"/>
              <a:t>F</a:t>
            </a:r>
            <a:r>
              <a:rPr lang="zh-CN" altLang="en-US" sz="2400" dirty="0"/>
              <a:t>＝</a:t>
            </a:r>
            <a:r>
              <a:rPr lang="en-US" altLang="zh-CN" sz="2400" dirty="0"/>
              <a:t>ma</a:t>
            </a:r>
            <a:r>
              <a:rPr lang="zh-CN" altLang="en-US" sz="2400" dirty="0"/>
              <a:t>，然后才去寻找</a:t>
            </a:r>
            <a:r>
              <a:rPr lang="en-US" altLang="zh-CN" sz="2400" dirty="0"/>
              <a:t>F</a:t>
            </a:r>
            <a:r>
              <a:rPr lang="zh-CN" altLang="en-US" sz="2400" dirty="0"/>
              <a:t>的物理意义，发现它原来是力的量度。薛定谔的</a:t>
            </a:r>
            <a:r>
              <a:rPr lang="en-US" altLang="zh-CN" sz="2400" dirty="0"/>
              <a:t>ψ</a:t>
            </a:r>
            <a:r>
              <a:rPr lang="zh-CN" altLang="en-US" sz="2400" dirty="0"/>
              <a:t>，就是在空间中定义的某种分布函数，只是人们还不知道它的物理意义是什么</a:t>
            </a:r>
          </a:p>
          <a:p>
            <a:endParaRPr lang="zh-CN" altLang="en-US" sz="2400" dirty="0"/>
          </a:p>
        </p:txBody>
      </p:sp>
      <p:sp>
        <p:nvSpPr>
          <p:cNvPr id="3" name="标题 2"/>
          <p:cNvSpPr>
            <a:spLocks noGrp="1"/>
          </p:cNvSpPr>
          <p:nvPr>
            <p:ph type="title"/>
          </p:nvPr>
        </p:nvSpPr>
        <p:spPr>
          <a:xfrm>
            <a:off x="683568" y="404664"/>
            <a:ext cx="6589199" cy="864096"/>
          </a:xfrm>
        </p:spPr>
        <p:txBody>
          <a:bodyPr>
            <a:normAutofit/>
          </a:bodyPr>
          <a:lstStyle/>
          <a:p>
            <a:r>
              <a:rPr lang="zh-CN" altLang="en-US" sz="2800" dirty="0"/>
              <a:t>薛定谔方程</a:t>
            </a:r>
            <a:r>
              <a:rPr lang="en-US" altLang="zh-CN" sz="2800" dirty="0"/>
              <a:t>——</a:t>
            </a:r>
            <a:r>
              <a:rPr lang="zh-CN" altLang="en-US" sz="2800" dirty="0"/>
              <a:t>物理思路</a:t>
            </a:r>
          </a:p>
        </p:txBody>
      </p:sp>
    </p:spTree>
    <p:extLst>
      <p:ext uri="{BB962C8B-B14F-4D97-AF65-F5344CB8AC3E}">
        <p14:creationId xmlns:p14="http://schemas.microsoft.com/office/powerpoint/2010/main" val="3159567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496" y="1488558"/>
            <a:ext cx="6624736" cy="4892770"/>
          </a:xfrm>
        </p:spPr>
        <p:txBody>
          <a:bodyPr>
            <a:normAutofit/>
          </a:bodyPr>
          <a:lstStyle/>
          <a:p>
            <a:r>
              <a:rPr lang="zh-CN" altLang="en-US" sz="2400" dirty="0"/>
              <a:t>出生于奥地利的一个宗教家庭，因而对哲学、东方宗教深感兴趣。</a:t>
            </a:r>
            <a:endParaRPr lang="en-US" altLang="zh-CN" sz="2400" dirty="0"/>
          </a:p>
          <a:p>
            <a:r>
              <a:rPr lang="zh-CN" altLang="en-US" sz="2400" dirty="0"/>
              <a:t>物理科班出身，没有显赫背景，没有显赫家世</a:t>
            </a:r>
            <a:endParaRPr lang="en-US" altLang="zh-CN" sz="2400" dirty="0"/>
          </a:p>
          <a:p>
            <a:r>
              <a:rPr lang="en-US" altLang="zh-CN" sz="2400" dirty="0"/>
              <a:t>1925</a:t>
            </a:r>
            <a:r>
              <a:rPr lang="zh-CN" altLang="en-US" sz="2400" dirty="0"/>
              <a:t>年，旧日的女朋友与薛定谔方程</a:t>
            </a:r>
            <a:endParaRPr lang="en-US" altLang="zh-CN" sz="2400" dirty="0"/>
          </a:p>
          <a:p>
            <a:r>
              <a:rPr lang="zh-CN" altLang="en-US" sz="2400" dirty="0"/>
              <a:t>多情种子，因为一个女孩差点放弃学术去开公司。助手的老婆，情人，私生子女，婚姻美满结局</a:t>
            </a:r>
            <a:endParaRPr lang="en-US" altLang="zh-CN" sz="2400" dirty="0"/>
          </a:p>
          <a:p>
            <a:r>
              <a:rPr lang="zh-CN" altLang="en-US" sz="2400" dirty="0"/>
              <a:t>哥本哈根的反对者，决定论支持者，薛定谔猫</a:t>
            </a:r>
            <a:endParaRPr lang="en-US" altLang="zh-CN" sz="2400" dirty="0"/>
          </a:p>
          <a:p>
            <a:r>
              <a:rPr lang="zh-CN" altLang="en-US" sz="2400" dirty="0"/>
              <a:t>颇受艺术家青睐，</a:t>
            </a:r>
            <a:r>
              <a:rPr lang="en-US" altLang="zh-CN" sz="2400" dirty="0"/>
              <a:t>《</a:t>
            </a:r>
            <a:r>
              <a:rPr lang="zh-CN" altLang="en-US" sz="2400" dirty="0"/>
              <a:t>薛定谔的女朋友</a:t>
            </a:r>
            <a:r>
              <a:rPr lang="en-US" altLang="zh-CN" sz="2400" dirty="0"/>
              <a:t>》</a:t>
            </a:r>
            <a:r>
              <a:rPr lang="zh-CN" altLang="en-US" sz="2400" dirty="0"/>
              <a:t>，流行歌曲</a:t>
            </a:r>
          </a:p>
        </p:txBody>
      </p:sp>
      <p:sp>
        <p:nvSpPr>
          <p:cNvPr id="2" name="标题 1"/>
          <p:cNvSpPr>
            <a:spLocks noGrp="1"/>
          </p:cNvSpPr>
          <p:nvPr>
            <p:ph type="title"/>
          </p:nvPr>
        </p:nvSpPr>
        <p:spPr>
          <a:xfrm>
            <a:off x="1475656" y="620688"/>
            <a:ext cx="6589199" cy="860674"/>
          </a:xfrm>
        </p:spPr>
        <p:txBody>
          <a:bodyPr/>
          <a:lstStyle/>
          <a:p>
            <a:r>
              <a:rPr lang="zh-CN" altLang="en-US" dirty="0"/>
              <a:t>风流才子薛定谔</a:t>
            </a:r>
          </a:p>
        </p:txBody>
      </p:sp>
      <p:pic>
        <p:nvPicPr>
          <p:cNvPr id="5" name="图片 4"/>
          <p:cNvPicPr>
            <a:picLocks noChangeAspect="1"/>
          </p:cNvPicPr>
          <p:nvPr/>
        </p:nvPicPr>
        <p:blipFill>
          <a:blip r:embed="rId2"/>
          <a:stretch>
            <a:fillRect/>
          </a:stretch>
        </p:blipFill>
        <p:spPr>
          <a:xfrm>
            <a:off x="6588224" y="188640"/>
            <a:ext cx="2520280" cy="3172588"/>
          </a:xfrm>
          <a:prstGeom prst="rect">
            <a:avLst/>
          </a:prstGeom>
        </p:spPr>
      </p:pic>
      <p:sp>
        <p:nvSpPr>
          <p:cNvPr id="6" name="矩形 5"/>
          <p:cNvSpPr/>
          <p:nvPr/>
        </p:nvSpPr>
        <p:spPr>
          <a:xfrm>
            <a:off x="6425952" y="3384518"/>
            <a:ext cx="2538536" cy="1015663"/>
          </a:xfrm>
          <a:prstGeom prst="rect">
            <a:avLst/>
          </a:prstGeom>
        </p:spPr>
        <p:txBody>
          <a:bodyPr wrap="square">
            <a:spAutoFit/>
          </a:bodyPr>
          <a:lstStyle/>
          <a:p>
            <a:pPr algn="ctr"/>
            <a:r>
              <a:rPr lang="en-US" altLang="zh-CN" sz="2000" dirty="0"/>
              <a:t>Erwin Schrödinger</a:t>
            </a:r>
          </a:p>
          <a:p>
            <a:pPr algn="ctr"/>
            <a:r>
              <a:rPr lang="en-US" altLang="zh-CN" sz="2000" dirty="0"/>
              <a:t>1887.8.12</a:t>
            </a:r>
            <a:r>
              <a:rPr lang="zh-CN" altLang="en-US" sz="2000" dirty="0"/>
              <a:t>－</a:t>
            </a:r>
            <a:r>
              <a:rPr lang="en-US" altLang="zh-CN" sz="2000" dirty="0"/>
              <a:t>1961.1.4</a:t>
            </a:r>
          </a:p>
          <a:p>
            <a:pPr algn="ctr"/>
            <a:r>
              <a:rPr lang="en-US" altLang="zh-CN" sz="2000" dirty="0"/>
              <a:t>1933 Nobel Prize</a:t>
            </a:r>
            <a:endParaRPr lang="zh-CN" altLang="en-US" sz="2000" dirty="0"/>
          </a:p>
        </p:txBody>
      </p:sp>
    </p:spTree>
    <p:extLst>
      <p:ext uri="{BB962C8B-B14F-4D97-AF65-F5344CB8AC3E}">
        <p14:creationId xmlns:p14="http://schemas.microsoft.com/office/powerpoint/2010/main" val="2104827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49689" y="1268760"/>
            <a:ext cx="9102018" cy="4032448"/>
          </a:xfrm>
          <a:prstGeom prst="rect">
            <a:avLst/>
          </a:prstGeom>
        </p:spPr>
      </p:pic>
    </p:spTree>
    <p:extLst>
      <p:ext uri="{BB962C8B-B14F-4D97-AF65-F5344CB8AC3E}">
        <p14:creationId xmlns:p14="http://schemas.microsoft.com/office/powerpoint/2010/main" val="3533350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836712"/>
                <a:ext cx="7776864" cy="5256584"/>
              </a:xfrm>
            </p:spPr>
            <p:txBody>
              <a:bodyPr>
                <a:normAutofit/>
              </a:bodyPr>
              <a:lstStyle/>
              <a:p>
                <a:r>
                  <a:rPr lang="zh-CN" altLang="en-US" sz="2400" dirty="0">
                    <a:solidFill>
                      <a:srgbClr val="C00000"/>
                    </a:solidFill>
                    <a:latin typeface="+mn-ea"/>
                  </a:rPr>
                  <a:t>波粒二象性</a:t>
                </a:r>
                <a:r>
                  <a:rPr lang="zh-CN" altLang="en-US" sz="2400" dirty="0">
                    <a:latin typeface="+mn-ea"/>
                  </a:rPr>
                  <a:t>：</a:t>
                </a:r>
                <a14:m>
                  <m:oMath xmlns:m="http://schemas.openxmlformats.org/officeDocument/2006/math">
                    <m:r>
                      <a:rPr lang="en-US" altLang="zh-CN" sz="2400" i="1">
                        <a:solidFill>
                          <a:srgbClr val="C00000"/>
                        </a:solidFill>
                        <a:latin typeface="Cambria Math" panose="02040503050406030204" pitchFamily="18" charset="0"/>
                      </a:rPr>
                      <m:t>𝜆</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h</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𝑝</m:t>
                    </m:r>
                  </m:oMath>
                </a14:m>
                <a:r>
                  <a:rPr lang="zh-CN" altLang="en-US" sz="2400" dirty="0">
                    <a:solidFill>
                      <a:srgbClr val="000000"/>
                    </a:solidFill>
                    <a:latin typeface="+mn-ea"/>
                  </a:rPr>
                  <a:t>和 </a:t>
                </a:r>
                <a14:m>
                  <m:oMath xmlns:m="http://schemas.openxmlformats.org/officeDocument/2006/math">
                    <m:r>
                      <a:rPr lang="en-US" altLang="zh-CN" sz="2400" i="1" dirty="0">
                        <a:solidFill>
                          <a:srgbClr val="C00000"/>
                        </a:solidFill>
                        <a:latin typeface="Cambria Math" panose="02040503050406030204" pitchFamily="18" charset="0"/>
                      </a:rPr>
                      <m:t>𝐸</m:t>
                    </m:r>
                    <m:r>
                      <a:rPr lang="en-US" altLang="zh-CN" sz="2400" i="1" dirty="0">
                        <a:solidFill>
                          <a:srgbClr val="C00000"/>
                        </a:solidFill>
                        <a:latin typeface="Cambria Math" panose="02040503050406030204" pitchFamily="18" charset="0"/>
                      </a:rPr>
                      <m:t>=</m:t>
                    </m:r>
                    <m:r>
                      <a:rPr lang="en-US" altLang="zh-CN" sz="2400" i="1" dirty="0">
                        <a:solidFill>
                          <a:srgbClr val="C00000"/>
                        </a:solidFill>
                        <a:latin typeface="Cambria Math" panose="02040503050406030204" pitchFamily="18" charset="0"/>
                      </a:rPr>
                      <m:t>h</m:t>
                    </m:r>
                    <m:r>
                      <a:rPr lang="en-US" altLang="zh-CN" sz="2400" i="1" dirty="0">
                        <a:solidFill>
                          <a:srgbClr val="C00000"/>
                        </a:solidFill>
                        <a:latin typeface="Cambria Math" panose="02040503050406030204" pitchFamily="18" charset="0"/>
                      </a:rPr>
                      <m:t>𝜈</m:t>
                    </m:r>
                  </m:oMath>
                </a14:m>
                <a:r>
                  <a:rPr lang="zh-CN" altLang="en-US" sz="2400" dirty="0">
                    <a:solidFill>
                      <a:srgbClr val="C00000"/>
                    </a:solidFill>
                    <a:latin typeface="+mn-ea"/>
                  </a:rPr>
                  <a:t>物质波</a:t>
                </a:r>
                <a:endParaRPr lang="en-US" altLang="zh-CN" sz="2400" dirty="0">
                  <a:solidFill>
                    <a:srgbClr val="C00000"/>
                  </a:solidFill>
                  <a:latin typeface="+mn-ea"/>
                </a:endParaRPr>
              </a:p>
              <a:p>
                <a:pPr marL="400050" lvl="1" indent="0">
                  <a:buNone/>
                </a:pPr>
                <a:r>
                  <a:rPr lang="zh-CN" altLang="en-US" sz="2400" dirty="0">
                    <a:solidFill>
                      <a:srgbClr val="0070C0"/>
                    </a:solidFill>
                    <a:latin typeface="+mn-ea"/>
                  </a:rPr>
                  <a:t>禁闭的波（驻波）</a:t>
                </a:r>
                <a14:m>
                  <m:oMath xmlns:m="http://schemas.openxmlformats.org/officeDocument/2006/math">
                    <m:r>
                      <a:rPr lang="zh-CN" altLang="en-US" sz="2400" i="1" smtClean="0">
                        <a:solidFill>
                          <a:srgbClr val="0070C0"/>
                        </a:solidFill>
                        <a:latin typeface="Cambria Math" panose="02040503050406030204" pitchFamily="18" charset="0"/>
                      </a:rPr>
                      <m:t>⟶</m:t>
                    </m:r>
                  </m:oMath>
                </a14:m>
                <a:r>
                  <a:rPr lang="zh-CN" altLang="en-US" sz="2400" dirty="0">
                    <a:solidFill>
                      <a:srgbClr val="0070C0"/>
                    </a:solidFill>
                    <a:latin typeface="+mn-ea"/>
                  </a:rPr>
                  <a:t>量子化</a:t>
                </a:r>
                <a:endParaRPr lang="en-US" altLang="zh-CN" sz="2400" dirty="0">
                  <a:solidFill>
                    <a:srgbClr val="0070C0"/>
                  </a:solidFill>
                  <a:latin typeface="+mn-ea"/>
                </a:endParaRPr>
              </a:p>
              <a:p>
                <a:pPr marL="400050" lvl="1" indent="0">
                  <a:buNone/>
                </a:pPr>
                <a:r>
                  <a:rPr lang="zh-CN" altLang="en-US" sz="2400" dirty="0">
                    <a:solidFill>
                      <a:srgbClr val="00B050"/>
                    </a:solidFill>
                    <a:latin typeface="+mn-ea"/>
                  </a:rPr>
                  <a:t>戴维逊</a:t>
                </a:r>
                <a:r>
                  <a:rPr lang="en-US" altLang="zh-CN" sz="2400" dirty="0">
                    <a:solidFill>
                      <a:srgbClr val="00B050"/>
                    </a:solidFill>
                    <a:latin typeface="+mn-ea"/>
                  </a:rPr>
                  <a:t>-</a:t>
                </a:r>
                <a:r>
                  <a:rPr lang="zh-CN" altLang="en-US" sz="2400" dirty="0">
                    <a:solidFill>
                      <a:srgbClr val="00B050"/>
                    </a:solidFill>
                    <a:latin typeface="+mn-ea"/>
                  </a:rPr>
                  <a:t>革末电子衍射实验</a:t>
                </a:r>
                <a:endParaRPr lang="en-US" altLang="zh-CN" sz="2400" dirty="0">
                  <a:solidFill>
                    <a:srgbClr val="00B050"/>
                  </a:solidFill>
                  <a:latin typeface="+mn-ea"/>
                </a:endParaRPr>
              </a:p>
              <a:p>
                <a:r>
                  <a:rPr lang="zh-CN" altLang="en-US" sz="2400" dirty="0">
                    <a:solidFill>
                      <a:srgbClr val="C00000"/>
                    </a:solidFill>
                    <a:latin typeface="+mn-ea"/>
                  </a:rPr>
                  <a:t>不确定关系</a:t>
                </a:r>
                <a:r>
                  <a:rPr lang="zh-CN" altLang="en-US" sz="2400" dirty="0">
                    <a:latin typeface="+mn-ea"/>
                  </a:rPr>
                  <a:t>：</a:t>
                </a:r>
                <a14:m>
                  <m:oMath xmlns:m="http://schemas.openxmlformats.org/officeDocument/2006/math">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𝑥</m:t>
                    </m:r>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𝑡</m:t>
                    </m:r>
                    <m:r>
                      <m:rPr>
                        <m:sty m:val="p"/>
                      </m:rPr>
                      <a:rPr lang="en-US" altLang="zh-CN" sz="2400" b="0" i="0" smtClean="0">
                        <a:latin typeface="Cambria Math" panose="02040503050406030204" pitchFamily="18" charset="0"/>
                      </a:rPr>
                      <m:t>Δ</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num>
                      <m:den>
                        <m:r>
                          <a:rPr lang="en-US" altLang="zh-CN" sz="2400" b="0" i="1" smtClean="0">
                            <a:latin typeface="Cambria Math" panose="02040503050406030204" pitchFamily="18" charset="0"/>
                          </a:rPr>
                          <m:t>2</m:t>
                        </m:r>
                      </m:den>
                    </m:f>
                  </m:oMath>
                </a14:m>
                <a:endParaRPr lang="en-US" altLang="zh-CN" sz="2400" dirty="0">
                  <a:latin typeface="+mn-ea"/>
                </a:endParaRPr>
              </a:p>
              <a:p>
                <a:pPr marL="0" indent="0">
                  <a:buNone/>
                </a:pPr>
                <a:r>
                  <a:rPr lang="zh-CN" altLang="en-US" sz="2400" dirty="0">
                    <a:solidFill>
                      <a:srgbClr val="000000"/>
                    </a:solidFill>
                    <a:latin typeface="+mn-ea"/>
                  </a:rPr>
                  <a:t>  当</a:t>
                </a:r>
                <a14:m>
                  <m:oMath xmlns:m="http://schemas.openxmlformats.org/officeDocument/2006/math">
                    <m:r>
                      <a:rPr lang="en-US" altLang="zh-CN" sz="2400" b="0" i="1" smtClean="0">
                        <a:solidFill>
                          <a:srgbClr val="000000"/>
                        </a:solidFill>
                        <a:latin typeface="Cambria Math" panose="02040503050406030204" pitchFamily="18" charset="0"/>
                      </a:rPr>
                      <m:t>ℏ→0</m:t>
                    </m:r>
                  </m:oMath>
                </a14:m>
                <a:r>
                  <a:rPr lang="zh-CN" altLang="en-US" sz="2400" dirty="0">
                    <a:solidFill>
                      <a:srgbClr val="000000"/>
                    </a:solidFill>
                    <a:latin typeface="+mn-ea"/>
                  </a:rPr>
                  <a:t>时，量子物理就过渡到经典物理。</a:t>
                </a:r>
                <a:endParaRPr lang="en-US" altLang="zh-CN" sz="2400" dirty="0">
                  <a:solidFill>
                    <a:srgbClr val="000000"/>
                  </a:solidFill>
                  <a:latin typeface="+mn-ea"/>
                </a:endParaRPr>
              </a:p>
              <a:p>
                <a:r>
                  <a:rPr lang="zh-CN" altLang="en-US" sz="2400" dirty="0">
                    <a:solidFill>
                      <a:srgbClr val="C00000"/>
                    </a:solidFill>
                    <a:latin typeface="+mn-ea"/>
                  </a:rPr>
                  <a:t>波函数的统计诠释</a:t>
                </a:r>
                <a:r>
                  <a:rPr lang="zh-CN" altLang="en-US" sz="2400" dirty="0">
                    <a:solidFill>
                      <a:srgbClr val="000000"/>
                    </a:solidFill>
                    <a:latin typeface="+mn-ea"/>
                  </a:rPr>
                  <a:t>：物质波不是经典的波，描述的是粒子在某时某处出现的概率。</a:t>
                </a:r>
                <a:endParaRPr lang="en-US" altLang="zh-CN" sz="2400" dirty="0">
                  <a:solidFill>
                    <a:srgbClr val="000000"/>
                  </a:solidFill>
                  <a:latin typeface="+mn-ea"/>
                </a:endParaRPr>
              </a:p>
              <a:p>
                <a:pPr marL="0" indent="0">
                  <a:buNone/>
                </a:pPr>
                <a:r>
                  <a:rPr lang="zh-CN" altLang="en-US" sz="2400" dirty="0">
                    <a:solidFill>
                      <a:srgbClr val="00B050"/>
                    </a:solidFill>
                    <a:latin typeface="+mn-ea"/>
                  </a:rPr>
                  <a:t>双缝干涉实验  </a:t>
                </a:r>
                <a:endParaRPr lang="en-US" altLang="zh-CN" sz="2400" dirty="0">
                  <a:solidFill>
                    <a:srgbClr val="00B050"/>
                  </a:solidFill>
                  <a:latin typeface="+mn-ea"/>
                </a:endParaRPr>
              </a:p>
              <a:p>
                <a:r>
                  <a:rPr lang="zh-CN" altLang="en-US" sz="2400" dirty="0">
                    <a:solidFill>
                      <a:srgbClr val="C00000"/>
                    </a:solidFill>
                    <a:latin typeface="+mn-ea"/>
                  </a:rPr>
                  <a:t>薛定谔方程</a:t>
                </a:r>
                <a:r>
                  <a:rPr lang="zh-CN" altLang="en-US" sz="2400" dirty="0">
                    <a:solidFill>
                      <a:srgbClr val="000000"/>
                    </a:solidFill>
                    <a:latin typeface="+mn-ea"/>
                  </a:rPr>
                  <a:t>：波动方程，</a:t>
                </a:r>
                <a:r>
                  <a:rPr lang="zh-CN" altLang="en-US" sz="2400" dirty="0">
                    <a:solidFill>
                      <a:srgbClr val="0000FF"/>
                    </a:solidFill>
                    <a:latin typeface="+mn-ea"/>
                  </a:rPr>
                  <a:t>微观世界中物质运动的基本规律</a:t>
                </a:r>
                <a:endParaRPr lang="zh-CN" altLang="en-US" sz="2400" dirty="0">
                  <a:solidFill>
                    <a:srgbClr val="000000"/>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836712"/>
                <a:ext cx="7776864" cy="5256584"/>
              </a:xfrm>
              <a:blipFill rotWithShape="0">
                <a:blip r:embed="rId3"/>
                <a:stretch>
                  <a:fillRect l="-1255" t="-1275" r="-1176"/>
                </a:stretch>
              </a:blipFill>
            </p:spPr>
            <p:txBody>
              <a:bodyPr/>
              <a:lstStyle/>
              <a:p>
                <a:r>
                  <a:rPr lang="zh-CN" altLang="en-US">
                    <a:noFill/>
                  </a:rPr>
                  <a:t> </a:t>
                </a:r>
              </a:p>
            </p:txBody>
          </p:sp>
        </mc:Fallback>
      </mc:AlternateContent>
      <p:sp>
        <p:nvSpPr>
          <p:cNvPr id="4" name="TextBox 3"/>
          <p:cNvSpPr txBox="1"/>
          <p:nvPr/>
        </p:nvSpPr>
        <p:spPr>
          <a:xfrm>
            <a:off x="6588224" y="1988840"/>
            <a:ext cx="228601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000" dirty="0">
                <a:latin typeface="+mn-ea"/>
                <a:ea typeface="+mn-ea"/>
              </a:rPr>
              <a:t>轨道概念不存在</a:t>
            </a:r>
            <a:endParaRPr lang="en-US" altLang="zh-CN" sz="2000" dirty="0">
              <a:latin typeface="+mn-ea"/>
              <a:ea typeface="+mn-ea"/>
            </a:endParaRPr>
          </a:p>
          <a:p>
            <a:r>
              <a:rPr lang="zh-CN" altLang="en-US" sz="2000" dirty="0">
                <a:latin typeface="+mn-ea"/>
              </a:rPr>
              <a:t>电子</a:t>
            </a:r>
            <a:r>
              <a:rPr lang="zh-CN" altLang="en-US" sz="2000" dirty="0">
                <a:latin typeface="+mn-ea"/>
                <a:ea typeface="+mn-ea"/>
              </a:rPr>
              <a:t>不会落入核内</a:t>
            </a:r>
          </a:p>
        </p:txBody>
      </p:sp>
    </p:spTree>
    <p:extLst>
      <p:ext uri="{BB962C8B-B14F-4D97-AF65-F5344CB8AC3E}">
        <p14:creationId xmlns:p14="http://schemas.microsoft.com/office/powerpoint/2010/main" val="2404457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4689</TotalTime>
  <Words>8259</Words>
  <Application>Microsoft Office PowerPoint</Application>
  <PresentationFormat>全屏显示(4:3)</PresentationFormat>
  <Paragraphs>585</Paragraphs>
  <Slides>93</Slides>
  <Notes>7</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112" baseType="lpstr">
      <vt:lpstr>微軟正黑體</vt:lpstr>
      <vt:lpstr>黑体</vt:lpstr>
      <vt:lpstr>华文楷体</vt:lpstr>
      <vt:lpstr>华文细黑</vt:lpstr>
      <vt:lpstr>宋体</vt:lpstr>
      <vt:lpstr>微软雅黑</vt:lpstr>
      <vt:lpstr>Arial</vt:lpstr>
      <vt:lpstr>Calibri</vt:lpstr>
      <vt:lpstr>Cambria Math</vt:lpstr>
      <vt:lpstr>Impact</vt:lpstr>
      <vt:lpstr>Lucida Sans Unicode</vt:lpstr>
      <vt:lpstr>Tahoma</vt:lpstr>
      <vt:lpstr>Times New Roman</vt:lpstr>
      <vt:lpstr>Verdana</vt:lpstr>
      <vt:lpstr>Wingdings</vt:lpstr>
      <vt:lpstr>Wingdings 2</vt:lpstr>
      <vt:lpstr>Wingdings 3</vt:lpstr>
      <vt:lpstr>主题1</vt:lpstr>
      <vt:lpstr>Equation</vt:lpstr>
      <vt:lpstr>PowerPoint 演示文稿</vt:lpstr>
      <vt:lpstr>旧量子论</vt:lpstr>
      <vt:lpstr>PowerPoint 演示文稿</vt:lpstr>
      <vt:lpstr>光是什么？</vt:lpstr>
      <vt:lpstr>PowerPoint 演示文稿</vt:lpstr>
      <vt:lpstr>PowerPoint 演示文稿</vt:lpstr>
      <vt:lpstr>PowerPoint 演示文稿</vt:lpstr>
      <vt:lpstr>波粒二象性（wave-particle duality） 物质波</vt:lpstr>
      <vt:lpstr>PowerPoint 演示文稿</vt:lpstr>
      <vt:lpstr>路易·维克多·德布罗意，奥地利亲王，第七代布罗意公爵 Louis Victor de Broglie, prince, puis duc de Broglie</vt:lpstr>
      <vt:lpstr>PowerPoint 演示文稿</vt:lpstr>
      <vt:lpstr>戴维孙(Davisson)-革末(Germer)实验</vt:lpstr>
      <vt:lpstr>PowerPoint 演示文稿</vt:lpstr>
      <vt:lpstr>PowerPoint 演示文稿</vt:lpstr>
      <vt:lpstr>德布罗意波和量子态</vt:lpstr>
      <vt:lpstr>刚性匣子中的粒子</vt:lpstr>
      <vt:lpstr>不确定关系（Uncertainty principle） 测不准原理（误！）</vt:lpstr>
      <vt:lpstr>不确定关系&amp;测不准原理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维尔纳·海森堡</vt:lpstr>
      <vt:lpstr>PowerPoint 演示文稿</vt:lpstr>
      <vt:lpstr>PowerPoint 演示文稿</vt:lpstr>
      <vt:lpstr>互补原理（complementarity principle）</vt:lpstr>
      <vt:lpstr>PowerPoint 演示文稿</vt:lpstr>
      <vt:lpstr>PowerPoint 演示文稿</vt:lpstr>
      <vt:lpstr>PowerPoint 演示文稿</vt:lpstr>
      <vt:lpstr>2.3 波函数的统计诠释</vt:lpstr>
      <vt:lpstr>不确定性中的确定性——概率</vt:lpstr>
      <vt:lpstr>光的辐射——光子的概率</vt:lpstr>
      <vt:lpstr>量子力学的基本假设——概率解释</vt:lpstr>
      <vt:lpstr>玻恩的波函数统计诠释——骰子物理学（probabilistic interpretation）</vt:lpstr>
      <vt:lpstr>哥廷根的大老板——玻恩</vt:lpstr>
      <vt:lpstr>哥廷根大学（1737——至今） (Georg-August-Universität Göttingen)</vt:lpstr>
      <vt:lpstr>实验证实——电子的双缝干涉实验 (Double-slit interference)</vt:lpstr>
      <vt:lpstr>PowerPoint 演示文稿</vt:lpstr>
      <vt:lpstr>PowerPoint 演示文稿</vt:lpstr>
      <vt:lpstr>如果我们观察电子的诡异行为</vt:lpstr>
      <vt:lpstr>态叠加原理——狄拉克符号表示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微观的光波和宏观的光波</vt:lpstr>
      <vt:lpstr>PowerPoint 演示文稿</vt:lpstr>
      <vt:lpstr>上帝掷骰子么？——二十世纪最有名的科学论战</vt:lpstr>
      <vt:lpstr>论战二——第六、七次索尔维会议</vt:lpstr>
      <vt:lpstr>PowerPoint 演示文稿</vt:lpstr>
      <vt:lpstr>PowerPoint 演示文稿</vt:lpstr>
      <vt:lpstr>PowerPoint 演示文稿</vt:lpstr>
      <vt:lpstr>索尔维会议——20世纪最出色物理学家的舞台 (Solvay conference)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统计诠释是量子力学的唯一解释么</vt:lpstr>
      <vt:lpstr>§3.4 薛定谔方程 </vt:lpstr>
      <vt:lpstr>薛定谔(Schrödinger)方程的建立</vt:lpstr>
      <vt:lpstr>PowerPoint 演示文稿</vt:lpstr>
      <vt:lpstr>PowerPoint 演示文稿</vt:lpstr>
      <vt:lpstr>PowerPoint 演示文稿</vt:lpstr>
      <vt:lpstr>PowerPoint 演示文稿</vt:lpstr>
      <vt:lpstr>PowerPoint 演示文稿</vt:lpstr>
      <vt:lpstr>PowerPoint 演示文稿</vt:lpstr>
      <vt:lpstr>刚性匣子中的粒子</vt:lpstr>
      <vt:lpstr>一维无限深方势阱</vt:lpstr>
      <vt:lpstr>PowerPoint 演示文稿</vt:lpstr>
      <vt:lpstr>PowerPoint 演示文稿</vt:lpstr>
      <vt:lpstr>PowerPoint 演示文稿</vt:lpstr>
      <vt:lpstr>能级和能量本征态的一些性质</vt:lpstr>
      <vt:lpstr>无限深方势阱⟺经典阱中的运动</vt:lpstr>
      <vt:lpstr>PowerPoint 演示文稿</vt:lpstr>
      <vt:lpstr>经典势阱&amp;量子势阱</vt:lpstr>
      <vt:lpstr>PowerPoint 演示文稿</vt:lpstr>
      <vt:lpstr>PowerPoint 演示文稿</vt:lpstr>
      <vt:lpstr>隧道显微镜——两块靠近金属电子云叠加</vt:lpstr>
      <vt:lpstr>薛定谔方程——物理思路</vt:lpstr>
      <vt:lpstr>风流才子薛定谔</vt:lpstr>
      <vt:lpstr>PowerPoint 演示文稿</vt:lpstr>
      <vt:lpstr>PowerPoint 演示文稿</vt:lpstr>
    </vt:vector>
  </TitlesOfParts>
  <Company>wlx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dc:title>
  <dc:creator>mouse-wlx</dc:creator>
  <cp:lastModifiedBy>张 伯望</cp:lastModifiedBy>
  <cp:revision>556</cp:revision>
  <cp:lastPrinted>1601-01-01T00:00:00Z</cp:lastPrinted>
  <dcterms:created xsi:type="dcterms:W3CDTF">2003-02-14T07:15:14Z</dcterms:created>
  <dcterms:modified xsi:type="dcterms:W3CDTF">2019-08-21T04:34:57Z</dcterms:modified>
</cp:coreProperties>
</file>